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91" r:id="rId4"/>
    <p:sldId id="290" r:id="rId5"/>
    <p:sldId id="289" r:id="rId6"/>
    <p:sldId id="287" r:id="rId7"/>
    <p:sldId id="288" r:id="rId8"/>
    <p:sldId id="286" r:id="rId9"/>
    <p:sldId id="285" r:id="rId10"/>
    <p:sldId id="284" r:id="rId11"/>
    <p:sldId id="300" r:id="rId12"/>
    <p:sldId id="283" r:id="rId13"/>
    <p:sldId id="281" r:id="rId14"/>
    <p:sldId id="294" r:id="rId15"/>
    <p:sldId id="297" r:id="rId16"/>
    <p:sldId id="299" r:id="rId17"/>
    <p:sldId id="292" r:id="rId18"/>
    <p:sldId id="298" r:id="rId1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119" d="100"/>
          <a:sy n="119" d="100"/>
        </p:scale>
        <p:origin x="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9572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9667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44360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07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0949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4998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9781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9688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6932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138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34692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35EC6-31DE-4190-9A9B-295AAD25FD59}" type="datetimeFigureOut">
              <a:rPr lang="pt-PT" smtClean="0"/>
              <a:t>12/12/2017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6B9A4-1734-4E66-BDD9-E1B110E400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078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eg"/><Relationship Id="rId4" Type="http://schemas.openxmlformats.org/officeDocument/2006/relationships/image" Target="../media/image31.jpg"/><Relationship Id="rId9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263" y="4756485"/>
            <a:ext cx="4166936" cy="19812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179" y="4756485"/>
            <a:ext cx="4166936" cy="1981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537" y="4756485"/>
            <a:ext cx="4908883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81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Il Divo - White Christmas.wav"/>
          </p:stSnd>
        </p:sndAc>
      </p:transition>
    </mc:Choice>
    <mc:Fallback xmlns="">
      <p:transition spd="slow" advClick="0" advTm="5000">
        <p:sndAc>
          <p:stSnd>
            <p:snd r:embed="rId4" name="Il Divo - White Christ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53459" y="713420"/>
            <a:ext cx="1035674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9600" b="1" dirty="0" smtClean="0">
                <a:ln/>
                <a:solidFill>
                  <a:schemeClr val="accent6">
                    <a:lumMod val="40000"/>
                    <a:lumOff val="60000"/>
                  </a:schemeClr>
                </a:solidFill>
                <a:latin typeface="Colonna MT" panose="04020805060202030203" pitchFamily="82" charset="0"/>
              </a:rPr>
              <a:t>NATAL DE  TODOS</a:t>
            </a:r>
            <a:endParaRPr lang="pt-PT" sz="9600" b="1" cap="none" spc="0" dirty="0">
              <a:ln/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Colonna MT" panose="04020805060202030203" pitchFamily="8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924" y="1222709"/>
            <a:ext cx="4381500" cy="521017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53" y="1829556"/>
            <a:ext cx="752475" cy="9429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027" y="1811594"/>
            <a:ext cx="752475" cy="9429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558" y="1811592"/>
            <a:ext cx="752475" cy="9429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026" y="1827555"/>
            <a:ext cx="752475" cy="9429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349" y="1804937"/>
            <a:ext cx="752475" cy="9429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023" y="1822902"/>
            <a:ext cx="752475" cy="9429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697" y="1829557"/>
            <a:ext cx="752475" cy="9429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911" y="1811591"/>
            <a:ext cx="752475" cy="9429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966" y="1829557"/>
            <a:ext cx="752475" cy="94297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595" y="1829556"/>
            <a:ext cx="752475" cy="94297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816" y="1803326"/>
            <a:ext cx="752475" cy="942975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499" y="1811590"/>
            <a:ext cx="752475" cy="942975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022" y="1802327"/>
            <a:ext cx="7524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5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7000">
        <p15:prstTrans prst="curtains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77" y="285582"/>
            <a:ext cx="6803818" cy="6194217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chemeClr val="accent3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aixaDeTexto 3"/>
          <p:cNvSpPr txBox="1"/>
          <p:nvPr/>
        </p:nvSpPr>
        <p:spPr>
          <a:xfrm>
            <a:off x="7868652" y="1061186"/>
            <a:ext cx="3657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9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urlz MT" panose="04040404050702020202" pitchFamily="82" charset="0"/>
              </a:rPr>
              <a:t>Natal</a:t>
            </a:r>
            <a:endParaRPr lang="pt-PT" sz="9600" b="1" i="1" dirty="0">
              <a:solidFill>
                <a:schemeClr val="accent4">
                  <a:lumMod val="60000"/>
                  <a:lumOff val="40000"/>
                </a:schemeClr>
              </a:solidFill>
              <a:latin typeface="Curlz MT" panose="040404040507020202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672136" y="3192380"/>
            <a:ext cx="405063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Natal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não é um tempo nem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uma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temporada, mas um estado de espírito. Valorizar a paz e a boa vontade, ser abundantemente misericordioso, é ter o verdadeiro espírito do Natal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	</a:t>
            </a:r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Calvin </a:t>
            </a:r>
            <a:r>
              <a:rPr lang="pt-PT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Coolidge</a:t>
            </a:r>
            <a:endParaRPr lang="pt-PT" sz="2000" i="1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547" y="373814"/>
            <a:ext cx="7063332" cy="6128912"/>
          </a:xfrm>
          <a:prstGeom prst="rect">
            <a:avLst/>
          </a:prstGeom>
          <a:ln w="76200" cap="sq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537411" y="3071489"/>
            <a:ext cx="3705726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Dias de Natal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são dias em que estamos em graça, contentes de corpo e lavados de alma, ricos de todos os dons que podem advir de uma comunhão íntima e simultânea com as forças benéficas da terra e do céu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	</a:t>
            </a:r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Miguel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Torga</a:t>
            </a:r>
          </a:p>
          <a:p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8" y="114989"/>
            <a:ext cx="3705726" cy="286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3000">
        <p14:prism isContent="1"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27" y="317668"/>
            <a:ext cx="7122193" cy="6187406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8197516" y="2831432"/>
            <a:ext cx="351322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Feliz,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feliz Natal, que nos possa levar de volta às ilusões dos dias da nossa infância, recordar ao idoso o prazer da sua juventude, e transportar o viajante de volta à sua própria lareira e ao seu lar tranquilo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!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    Charles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Dickens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645" y="773530"/>
            <a:ext cx="1588440" cy="1464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28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3000">
        <p15:prstTrans prst="pageCurlDoubl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616" y="325688"/>
            <a:ext cx="6785331" cy="6163343"/>
          </a:xfrm>
          <a:prstGeom prst="rect">
            <a:avLst/>
          </a:prstGeom>
          <a:ln w="3810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21895" y="2366210"/>
            <a:ext cx="368968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Natal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é o espírito de dar sem um pensamento de obter. É felicidade porque vemos alegria nas pessoas.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         É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esquecermo-nos a nós próprios e encontrar tempo para os outros. É descartar as coisas sem sentido e sublinhar os verdadeiros valores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     Thomas </a:t>
            </a:r>
            <a:r>
              <a:rPr lang="pt-PT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Monson</a:t>
            </a:r>
            <a:endParaRPr lang="pt-PT" sz="2000" i="1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79" y="256674"/>
            <a:ext cx="38100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3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14:window dir="vert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3" y="365793"/>
            <a:ext cx="6857201" cy="6107196"/>
          </a:xfrm>
          <a:prstGeom prst="rect">
            <a:avLst/>
          </a:prstGeom>
          <a:ln w="76200" cap="sq">
            <a:solidFill>
              <a:srgbClr val="00206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7708231" y="2671011"/>
            <a:ext cx="377791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Hoje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é dia de ser bom. É dia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de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passar a mão pelo rosto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das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crianças, de falar e de ouvir com mavioso tom, de abraçar toda a gente e de oferecer lembranças. É dia de pensar nos outros de meditar sobre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a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nossa existência, tão efémera e tão séria.</a:t>
            </a:r>
          </a:p>
          <a:p>
            <a:endParaRPr lang="pt-PT" sz="2000" dirty="0" smtClean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   </a:t>
            </a:r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António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Gedeão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189" y="755483"/>
            <a:ext cx="152400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60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3000">
        <p15:prstTrans prst="pageCurlDoubl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045" y="333709"/>
            <a:ext cx="7083784" cy="613928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93032" y="3403349"/>
            <a:ext cx="385812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Natal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é construído com base num lindo e intencional paradoxo: que o nascimento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de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uma pessoa sem lar seja celebrado em todos os lares.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     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Gilbert </a:t>
            </a:r>
            <a:r>
              <a:rPr lang="pt-PT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Chesterton</a:t>
            </a:r>
            <a:endParaRPr lang="pt-PT" sz="2000" i="1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645" y="702845"/>
            <a:ext cx="2019300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42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14:gallery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94" y="333709"/>
            <a:ext cx="6598677" cy="617938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7579894" y="2696216"/>
            <a:ext cx="435543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É Natal,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nunca estive tão só. Nem sequer neva como nos versos do Pessoa ou nos bosques da Nova Inglaterra. Deixo os olhos correr entre o fulgor dos cravos e os dióspiros ardendo na sombra.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Quem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assim tem o verão dentro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de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casa não devia queixar-se de estar só, não devia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          Eugénio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de Andrade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712" y="333709"/>
            <a:ext cx="2221330" cy="219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36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4000">
        <p15:prstTrans prst="peelOff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47" y="333708"/>
            <a:ext cx="6794162" cy="6171365"/>
          </a:xfrm>
          <a:prstGeom prst="rect">
            <a:avLst/>
          </a:prstGeom>
          <a:ln w="28575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521368" y="2703095"/>
            <a:ext cx="413084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Chove.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É dia de Natal. Lá para o Norte é melhor: há a neve que faz mal, e o frio que ainda é pior. E toda a gente é contente porque é dia de o ficar. Chove no Natal presente, antes isso que nevar. Pois apesar de ser esse o Natal da convenção, quando o corpo me arrefece tenho o frio e Natal não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          Fernando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Pessoa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972" y="497831"/>
            <a:ext cx="1525254" cy="19084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87486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Posição de Conteúdo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727" y="333707"/>
            <a:ext cx="6619332" cy="6154111"/>
          </a:xfrm>
          <a:prstGeom prst="rect">
            <a:avLst/>
          </a:prstGeom>
          <a:ln w="76200" cap="sq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tângulo 3"/>
          <p:cNvSpPr/>
          <p:nvPr/>
        </p:nvSpPr>
        <p:spPr>
          <a:xfrm>
            <a:off x="256674" y="3243789"/>
            <a:ext cx="477252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espírito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do Natal é o espírito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do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amor, da generosidade e da bondade. Ele ilumina a janela da imagem da alma, e nós olhamos para este mundo cheio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de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vida e tornamo-nos mais interessados nas pessoas do que nas coisas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	         Thomas </a:t>
            </a:r>
            <a:r>
              <a:rPr lang="pt-PT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Monson</a:t>
            </a:r>
            <a:endParaRPr lang="pt-PT" sz="2000" i="1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63" y="422580"/>
            <a:ext cx="2021305" cy="2322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225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4000">
        <p14:conveyor dir="l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46" y="357771"/>
            <a:ext cx="7011243" cy="61129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892716" y="2654968"/>
            <a:ext cx="392229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Outra vez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Natal!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Ponho-me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percorrer as imagens que são de praxe, anjos trombeteiros, pastores com capotes de burel e meninos pobres. Pobres e explorados, mas, entretanto, não excluídos do trato social através dos seus conflitos próprios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</a:t>
            </a:r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Agustina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Bessa-Luís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184" y="598571"/>
            <a:ext cx="26670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8270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77" y="261518"/>
            <a:ext cx="7674666" cy="627563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8317831" y="2660673"/>
            <a:ext cx="350519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Natal,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Natal (diziam).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acontecia. Como se fosse na palavra a rosa brava acontecia. E era Dezembro que floria. Era um vulcão.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no teu corpo a flor e a lava. E era na lava a rosa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       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palavra. Todo o tempo num só tempo: nascimento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de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poesia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         Manuel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Alegre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7744" y="564481"/>
            <a:ext cx="1665371" cy="1665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3593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77562"/>
            <a:ext cx="7678111" cy="631453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40632" y="2722420"/>
            <a:ext cx="373781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Há-de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vir um Natal e será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o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primeiro em que terei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 de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novo o Nada a sós comigo. </a:t>
            </a:r>
            <a:r>
              <a:rPr lang="pt-PT" sz="20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Há-de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vir um Natal e será o primeiro em que nem o Natal terá qualquer sentido. </a:t>
            </a:r>
            <a:r>
              <a:rPr lang="pt-PT" sz="20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Há-de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vir um Natal e será o primeiro em que o Nada retome a cor do Infinito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 David </a:t>
            </a:r>
            <a:r>
              <a:rPr lang="pt-PT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Mourão-Ferreira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25" y="473994"/>
            <a:ext cx="1711743" cy="1711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7903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537" y="333709"/>
            <a:ext cx="6652572" cy="6164028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376991" y="3107430"/>
            <a:ext cx="456397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Natal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parece-me ser um tempo festivo necessário; precisamos de um tempo em que possamos lamentar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as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nossas falhas nos nossos relacionamentos humanos: é a festa 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do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fracasso, triste mas consoladora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	        Graham </a:t>
            </a:r>
            <a:r>
              <a:rPr lang="pt-PT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Greene</a:t>
            </a:r>
            <a:endParaRPr lang="pt-PT" sz="2000" i="1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731921"/>
            <a:ext cx="1323472" cy="189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3000">
        <p14:prism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16" y="412722"/>
            <a:ext cx="8045116" cy="6042696"/>
          </a:xfrm>
        </p:spPr>
      </p:pic>
      <p:sp>
        <p:nvSpPr>
          <p:cNvPr id="4" name="Retângulo 3"/>
          <p:cNvSpPr/>
          <p:nvPr/>
        </p:nvSpPr>
        <p:spPr>
          <a:xfrm>
            <a:off x="8686799" y="2833905"/>
            <a:ext cx="3336757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minha </a:t>
            </a:r>
            <a:r>
              <a:rPr lang="pt-PT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ideia de Natal, seja este antiquado ou moderno, é muito simples: amar os outros. E se pensarmos bem, porque é que temos que esperar pelo Natal para fazermos isso</a:t>
            </a:r>
            <a:r>
              <a:rPr lang="pt-PT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?</a:t>
            </a:r>
          </a:p>
          <a:p>
            <a:endParaRPr lang="pt-PT" sz="2000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20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		Bob </a:t>
            </a:r>
            <a:r>
              <a:rPr lang="pt-PT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Hope</a:t>
            </a:r>
            <a:endParaRPr lang="pt-PT" sz="2000" i="1" dirty="0">
              <a:solidFill>
                <a:schemeClr val="accent1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020" y="851234"/>
            <a:ext cx="1338514" cy="133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9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197">
            <a:off x="8943473" y="213394"/>
            <a:ext cx="2929483" cy="2544989"/>
          </a:xfr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487">
            <a:off x="5936311" y="213394"/>
            <a:ext cx="2798613" cy="254498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394">
            <a:off x="2753487" y="200005"/>
            <a:ext cx="2997779" cy="254498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685">
            <a:off x="8957303" y="2921668"/>
            <a:ext cx="2927684" cy="237503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210">
            <a:off x="5936312" y="2921668"/>
            <a:ext cx="2878826" cy="237503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341">
            <a:off x="2729983" y="2921669"/>
            <a:ext cx="3014574" cy="237503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57" y="5577139"/>
            <a:ext cx="3960708" cy="9334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36" y="5577139"/>
            <a:ext cx="4331368" cy="9334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174" y="5577139"/>
            <a:ext cx="3810000" cy="9334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8757" y="790073"/>
            <a:ext cx="2233863" cy="2233863"/>
          </a:xfrm>
          <a:prstGeom prst="rect">
            <a:avLst/>
          </a:prstGeom>
          <a:ln w="5715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36568" y="3119786"/>
            <a:ext cx="23060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Formatação</a:t>
            </a:r>
          </a:p>
          <a:p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	de João Vieira</a:t>
            </a:r>
          </a:p>
          <a:p>
            <a:endParaRPr lang="pt-PT" dirty="0" smtClean="0">
              <a:solidFill>
                <a:schemeClr val="accent1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Desenhos e </a:t>
            </a:r>
            <a:r>
              <a:rPr lang="pt-PT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gifs</a:t>
            </a:r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 da Net</a:t>
            </a:r>
          </a:p>
          <a:p>
            <a:endParaRPr lang="pt-PT" dirty="0" smtClean="0">
              <a:solidFill>
                <a:schemeClr val="accent1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Canção </a:t>
            </a:r>
            <a:r>
              <a:rPr lang="pt-PT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Whit</a:t>
            </a:r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 Christmas,</a:t>
            </a:r>
          </a:p>
          <a:p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	  pelos </a:t>
            </a:r>
            <a:r>
              <a:rPr lang="pt-PT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Il</a:t>
            </a:r>
            <a:r>
              <a:rPr lang="pt-PT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 Divo</a:t>
            </a:r>
          </a:p>
          <a:p>
            <a:endParaRPr lang="pt-PT" dirty="0">
              <a:solidFill>
                <a:schemeClr val="accent1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949116" y="5360456"/>
            <a:ext cx="22203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NBaskerville Old Face"/>
              </a:rPr>
              <a:t>Natal / 2017</a:t>
            </a:r>
            <a:endParaRPr lang="pt-PT" sz="1400" b="1" dirty="0">
              <a:solidFill>
                <a:schemeClr val="accent1">
                  <a:lumMod val="40000"/>
                  <a:lumOff val="60000"/>
                </a:schemeClr>
              </a:solidFill>
              <a:latin typeface="N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3980814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241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sndAc>
          <p:stSnd>
            <p:snd r:embed="rId2" name="Il Divo - White Christmas.wav"/>
          </p:stSnd>
        </p:sndAc>
      </p:transition>
    </mc:Choice>
    <mc:Fallback xmlns="">
      <p:transition spd="slow" advClick="0" advTm="10000">
        <p:sndAc>
          <p:stSnd>
            <p:snd r:embed="rId3" name="Il Divo - White Christ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670</Words>
  <Application>Microsoft Office PowerPoint</Application>
  <PresentationFormat>Ecrã Panorâmico</PresentationFormat>
  <Paragraphs>52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Colonna MT</vt:lpstr>
      <vt:lpstr>Curlz MT</vt:lpstr>
      <vt:lpstr>Franklin Gothic Medium Cond</vt:lpstr>
      <vt:lpstr>Georgia</vt:lpstr>
      <vt:lpstr>NBaskerville Old Face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38</cp:revision>
  <dcterms:created xsi:type="dcterms:W3CDTF">2017-12-06T15:55:32Z</dcterms:created>
  <dcterms:modified xsi:type="dcterms:W3CDTF">2017-12-12T18:58:44Z</dcterms:modified>
</cp:coreProperties>
</file>