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73"/>
  </p:notes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259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4" r:id="rId58"/>
    <p:sldId id="315" r:id="rId59"/>
    <p:sldId id="316" r:id="rId60"/>
    <p:sldId id="317" r:id="rId61"/>
    <p:sldId id="313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kTUHiCZ+RQrmol3GdpP1A==" hashData="XiuaUC0tXXlDguTQGZB5YSxbv6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725" autoAdjust="0"/>
  </p:normalViewPr>
  <p:slideViewPr>
    <p:cSldViewPr>
      <p:cViewPr varScale="1">
        <p:scale>
          <a:sx n="86" d="100"/>
          <a:sy n="86" d="100"/>
        </p:scale>
        <p:origin x="-78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CB70C-617B-4400-9D53-8E657B876367}" type="datetimeFigureOut">
              <a:rPr lang="en-US" smtClean="0"/>
              <a:t>2/5/2015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7F14BF-73E4-4105-BA91-DFF40C7C0A96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252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0035A-FD80-46DF-89C3-C164B8E2675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EB0F-6F70-4883-991C-25F76AF394E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CD620-C8B8-4E86-8893-D5154924E2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57266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3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13646024" y="4915336"/>
            <a:ext cx="16921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600" b="1" spc="120" dirty="0">
                <a:solidFill>
                  <a:srgbClr val="FF0000">
                    <a:alpha val="80000"/>
                  </a:srgbClr>
                </a:solidFill>
                <a:latin typeface="Gill Sans MT" pitchFamily="34" charset="0"/>
              </a:rPr>
              <a:t>Arvores maravilhosas    </a:t>
            </a:r>
            <a:r>
              <a:rPr lang="pt-PT" sz="3600" b="1" spc="120" dirty="0" smtClean="0">
                <a:solidFill>
                  <a:srgbClr val="FF0000">
                    <a:alpha val="80000"/>
                  </a:srgbClr>
                </a:solidFill>
                <a:latin typeface="Gill Sans MT" pitchFamily="34" charset="0"/>
              </a:rPr>
              <a:t>    </a:t>
            </a:r>
            <a:r>
              <a:rPr lang="pt-PT" sz="3600" b="1" spc="120" dirty="0">
                <a:solidFill>
                  <a:srgbClr val="FF0000">
                    <a:alpha val="80000"/>
                  </a:srgbClr>
                </a:solidFill>
                <a:latin typeface="Gill Sans MT" pitchFamily="34" charset="0"/>
              </a:rPr>
              <a:t>Arvores maravilhosas </a:t>
            </a:r>
            <a:r>
              <a:rPr lang="pt-PT" sz="3600" b="1" spc="120" dirty="0" smtClean="0">
                <a:solidFill>
                  <a:srgbClr val="FF0000">
                    <a:alpha val="80000"/>
                  </a:srgbClr>
                </a:solidFill>
                <a:latin typeface="Gill Sans MT" pitchFamily="34" charset="0"/>
              </a:rPr>
              <a:t>    Arvores </a:t>
            </a:r>
            <a:r>
              <a:rPr lang="pt-PT" sz="3600" b="1" spc="120" dirty="0">
                <a:solidFill>
                  <a:srgbClr val="FF0000">
                    <a:alpha val="80000"/>
                  </a:srgbClr>
                </a:solidFill>
                <a:latin typeface="Gill Sans MT" pitchFamily="34" charset="0"/>
              </a:rPr>
              <a:t>maravilhosas 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492896"/>
            <a:ext cx="7168242" cy="226816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80728"/>
            <a:ext cx="2663516" cy="117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598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179388" y="260350"/>
            <a:ext cx="5472112" cy="6246813"/>
          </a:xfrm>
          <a:prstGeom prst="rect">
            <a:avLst/>
          </a:prstGeom>
          <a:solidFill>
            <a:schemeClr val="bg1"/>
          </a:solidFill>
          <a:ln w="1016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  <a:p>
            <a:pPr eaLnBrk="1" hangingPunct="1">
              <a:spcBef>
                <a:spcPct val="50000"/>
              </a:spcBef>
            </a:pPr>
            <a:endParaRPr lang="pt-BR" altLang="pt-PT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35"/>
            <a:ext cx="5184288" cy="6858381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364087" y="3105834"/>
            <a:ext cx="32403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/>
              <a:t>6 </a:t>
            </a:r>
            <a:r>
              <a:rPr lang="pt-PT" sz="2800" b="1" dirty="0" err="1"/>
              <a:t>Sycamores</a:t>
            </a:r>
            <a:r>
              <a:rPr lang="pt-PT" sz="2800" b="1" dirty="0"/>
              <a:t> foram moldadas, curvados, e trançado para formar esta árvore</a:t>
            </a:r>
          </a:p>
        </p:txBody>
      </p:sp>
    </p:spTree>
  </p:cSld>
  <p:clrMapOvr>
    <a:masterClrMapping/>
  </p:clrMapOvr>
  <p:transition spd="slow">
    <p:pull/>
    <p:sndAc>
      <p:stSnd loop="1">
        <p:snd r:embed="rId2" name="Te he visto pas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404664"/>
            <a:ext cx="3707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/>
              <a:t>1000 anos de idade árvore na ilha grega de Egina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2616" y="-30594"/>
            <a:ext cx="10300702" cy="6888594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051720" y="1412776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4000" b="1" dirty="0">
                <a:solidFill>
                  <a:srgbClr val="FF0000"/>
                </a:solidFill>
              </a:rPr>
              <a:t>2000 anos velha árvore na África do Sul conhecida como árvore da vida (</a:t>
            </a:r>
            <a:r>
              <a:rPr lang="pt-PT" sz="4000" b="1" dirty="0" err="1">
                <a:solidFill>
                  <a:srgbClr val="FF0000"/>
                </a:solidFill>
              </a:rPr>
              <a:t>Baobab</a:t>
            </a:r>
            <a:r>
              <a:rPr lang="pt-PT" sz="4000" b="1" dirty="0">
                <a:solidFill>
                  <a:srgbClr val="FF0000"/>
                </a:solidFill>
              </a:rPr>
              <a:t>)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8640" y="12627"/>
            <a:ext cx="10332639" cy="684537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26932"/>
            <a:ext cx="90354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/>
              <a:t>A árvore </a:t>
            </a:r>
            <a:r>
              <a:rPr lang="pt-PT" sz="2800" b="1" dirty="0" err="1"/>
              <a:t>dragonblood</a:t>
            </a:r>
            <a:r>
              <a:rPr lang="pt-PT" sz="2800" b="1" dirty="0"/>
              <a:t> chamado por causa de sua seiva vermelho carmesim, usada como corante um verniz violino, um ingrediente alquímico, e um remédio popular para várias doenças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475656" y="332655"/>
            <a:ext cx="4500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/>
              <a:t>A árvore </a:t>
            </a:r>
            <a:r>
              <a:rPr lang="pt-PT" sz="2400" b="1" dirty="0" err="1"/>
              <a:t>flamboyant</a:t>
            </a:r>
            <a:r>
              <a:rPr lang="pt-PT" sz="2400" b="1" dirty="0"/>
              <a:t>, </a:t>
            </a:r>
            <a:r>
              <a:rPr lang="pt-PT" sz="2400" b="1" dirty="0" err="1"/>
              <a:t>Madagascar</a:t>
            </a:r>
            <a:endParaRPr lang="pt-PT" sz="2400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9" y="0"/>
            <a:ext cx="549783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796136" y="1700808"/>
            <a:ext cx="30973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/>
              <a:t>A árvore mais antiga da Terra, grande bacia de cerdas pinha, árvores mais antigas, mais de 5000 anos de idade, na Califórnia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2704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47120" y="4365104"/>
            <a:ext cx="87484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600" b="1" dirty="0">
                <a:solidFill>
                  <a:schemeClr val="bg1"/>
                </a:solidFill>
              </a:rPr>
              <a:t>A faia </a:t>
            </a:r>
            <a:r>
              <a:rPr lang="pt-PT" sz="3600" b="1" dirty="0" err="1">
                <a:solidFill>
                  <a:schemeClr val="bg1"/>
                </a:solidFill>
              </a:rPr>
              <a:t>antártico</a:t>
            </a:r>
            <a:r>
              <a:rPr lang="pt-PT" sz="3600" b="1" dirty="0">
                <a:solidFill>
                  <a:schemeClr val="bg1"/>
                </a:solidFill>
              </a:rPr>
              <a:t> é nativa do Chile e Argentina, embora este espécime é da região do Pacífico Norte os EUA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44008" cy="697691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436096" y="3244334"/>
            <a:ext cx="2727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 err="1"/>
              <a:t>Abruzo</a:t>
            </a:r>
            <a:r>
              <a:rPr lang="pt-PT" sz="3600" b="1" dirty="0"/>
              <a:t>, Itália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11085"/>
            <a:ext cx="4608512" cy="6907371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372200" y="3423358"/>
            <a:ext cx="18741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/>
              <a:t>Agáloco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33" y="0"/>
            <a:ext cx="6858000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7074024" y="2348880"/>
            <a:ext cx="2286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 err="1"/>
              <a:t>Angel</a:t>
            </a:r>
            <a:r>
              <a:rPr lang="pt-PT" sz="3200" b="1" dirty="0"/>
              <a:t> </a:t>
            </a:r>
            <a:r>
              <a:rPr lang="pt-PT" sz="3200" b="1" dirty="0" err="1"/>
              <a:t>Oak</a:t>
            </a:r>
            <a:r>
              <a:rPr lang="pt-PT" sz="3200" b="1" dirty="0"/>
              <a:t> </a:t>
            </a:r>
            <a:r>
              <a:rPr lang="pt-PT" sz="3200" b="1" dirty="0" err="1"/>
              <a:t>Tree</a:t>
            </a:r>
            <a:r>
              <a:rPr lang="pt-PT" sz="3200" b="1" dirty="0"/>
              <a:t> </a:t>
            </a:r>
            <a:r>
              <a:rPr lang="pt-PT" sz="3200" b="1" dirty="0" smtClean="0"/>
              <a:t>em </a:t>
            </a:r>
            <a:r>
              <a:rPr lang="pt-PT" sz="3200" b="1" dirty="0" err="1"/>
              <a:t>Johns</a:t>
            </a:r>
            <a:r>
              <a:rPr lang="pt-PT" sz="3200" b="1" dirty="0"/>
              <a:t> Island, Carolina do Sul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595924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563888" y="1147801"/>
            <a:ext cx="54366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/>
              <a:t>Antiga floresta de Madagáscar de baobás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44412"/>
            <a:ext cx="4608512" cy="6939877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660232" y="3140968"/>
            <a:ext cx="17187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 err="1"/>
              <a:t>Arbutus</a:t>
            </a:r>
            <a:endParaRPr lang="pt-PT" sz="3600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05"/>
            <a:ext cx="5130105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508104" y="3271743"/>
            <a:ext cx="3743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arco-íris de eucalipto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"/>
            <a:ext cx="9190632" cy="5947652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0" y="623731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/>
              <a:t>Árvore de Tule, mais de 2000 anos de idade</a:t>
            </a:r>
          </a:p>
        </p:txBody>
      </p:sp>
    </p:spTree>
    <p:extLst>
      <p:ext uri="{BB962C8B-B14F-4D97-AF65-F5344CB8AC3E}">
        <p14:creationId xmlns:p14="http://schemas.microsoft.com/office/powerpoint/2010/main" val="11204990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203848" y="4653136"/>
            <a:ext cx="4499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</a:rPr>
              <a:t>Árvore de Tule, S. México</a:t>
            </a:r>
          </a:p>
        </p:txBody>
      </p:sp>
    </p:spTree>
    <p:extLst>
      <p:ext uri="{BB962C8B-B14F-4D97-AF65-F5344CB8AC3E}">
        <p14:creationId xmlns:p14="http://schemas.microsoft.com/office/powerpoint/2010/main" val="37920698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4345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436096" y="2636912"/>
            <a:ext cx="3563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/>
              <a:t>Árvore General Sherman, </a:t>
            </a:r>
            <a:r>
              <a:rPr lang="pt-PT" sz="3200" b="1" dirty="0" err="1"/>
              <a:t>Sequoia</a:t>
            </a:r>
            <a:r>
              <a:rPr lang="pt-PT" sz="3200" b="1" dirty="0"/>
              <a:t> </a:t>
            </a:r>
            <a:r>
              <a:rPr lang="pt-PT" sz="3200" b="1" dirty="0" err="1"/>
              <a:t>Redwood</a:t>
            </a:r>
            <a:r>
              <a:rPr lang="pt-PT" sz="3200" b="1" dirty="0"/>
              <a:t>, a maior árvore-haste única de estar e maior organismo vivo na Terra, na Califórnia</a:t>
            </a:r>
          </a:p>
        </p:txBody>
      </p:sp>
    </p:spTree>
    <p:extLst>
      <p:ext uri="{BB962C8B-B14F-4D97-AF65-F5344CB8AC3E}">
        <p14:creationId xmlns:p14="http://schemas.microsoft.com/office/powerpoint/2010/main" val="37505229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0"/>
            <a:ext cx="4854876" cy="6857169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148064" y="3244334"/>
            <a:ext cx="393505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/>
              <a:t>Árvores de bambu. </a:t>
            </a:r>
            <a:endParaRPr lang="pt-PT" sz="3600" b="1" dirty="0" smtClean="0"/>
          </a:p>
          <a:p>
            <a:pPr algn="ctr"/>
            <a:r>
              <a:rPr lang="pt-PT" sz="3600" b="1" dirty="0" smtClean="0"/>
              <a:t>Sri </a:t>
            </a:r>
            <a:r>
              <a:rPr lang="pt-PT" sz="3600" b="1" dirty="0"/>
              <a:t>Lanka</a:t>
            </a:r>
          </a:p>
        </p:txBody>
      </p:sp>
    </p:spTree>
    <p:extLst>
      <p:ext uri="{BB962C8B-B14F-4D97-AF65-F5344CB8AC3E}">
        <p14:creationId xmlns:p14="http://schemas.microsoft.com/office/powerpoint/2010/main" val="23393573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46" y="0"/>
            <a:ext cx="4554141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536695" y="3065043"/>
            <a:ext cx="43596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Árvores de vidoeiro na neve</a:t>
            </a:r>
          </a:p>
        </p:txBody>
      </p:sp>
    </p:spTree>
    <p:extLst>
      <p:ext uri="{BB962C8B-B14F-4D97-AF65-F5344CB8AC3E}">
        <p14:creationId xmlns:p14="http://schemas.microsoft.com/office/powerpoint/2010/main" val="32993631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98703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115616" y="47667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2400" b="1" dirty="0">
                <a:solidFill>
                  <a:schemeClr val="bg1"/>
                </a:solidFill>
              </a:rPr>
              <a:t>Arvores em </a:t>
            </a:r>
            <a:r>
              <a:rPr lang="pt-PT" sz="2400" b="1" dirty="0" err="1">
                <a:solidFill>
                  <a:schemeClr val="bg1"/>
                </a:solidFill>
              </a:rPr>
              <a:t>Slope</a:t>
            </a:r>
            <a:r>
              <a:rPr lang="pt-PT" sz="2400" b="1" dirty="0">
                <a:solidFill>
                  <a:schemeClr val="bg1"/>
                </a:solidFill>
              </a:rPr>
              <a:t> </a:t>
            </a:r>
            <a:r>
              <a:rPr lang="pt-PT" sz="2400" b="1" dirty="0" err="1">
                <a:solidFill>
                  <a:schemeClr val="bg1"/>
                </a:solidFill>
              </a:rPr>
              <a:t>Point</a:t>
            </a:r>
            <a:r>
              <a:rPr lang="pt-PT" sz="2400" b="1" dirty="0">
                <a:solidFill>
                  <a:schemeClr val="bg1"/>
                </a:solidFill>
              </a:rPr>
              <a:t>, na ponta sul da Nova Zelândia, crescer em um ângulo porque eles estão constantemente fustigada por ventos </a:t>
            </a:r>
            <a:r>
              <a:rPr lang="pt-PT" sz="2400" b="1" dirty="0" smtClean="0">
                <a:solidFill>
                  <a:schemeClr val="bg1"/>
                </a:solidFill>
              </a:rPr>
              <a:t>antárcticos </a:t>
            </a:r>
            <a:r>
              <a:rPr lang="pt-PT" sz="2400" b="1" dirty="0">
                <a:solidFill>
                  <a:schemeClr val="bg1"/>
                </a:solidFill>
              </a:rPr>
              <a:t>extremas</a:t>
            </a:r>
          </a:p>
        </p:txBody>
      </p:sp>
    </p:spTree>
    <p:extLst>
      <p:ext uri="{BB962C8B-B14F-4D97-AF65-F5344CB8AC3E}">
        <p14:creationId xmlns:p14="http://schemas.microsoft.com/office/powerpoint/2010/main" val="17937444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996733" y="4293096"/>
            <a:ext cx="16391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</a:rPr>
              <a:t>figueiras</a:t>
            </a:r>
          </a:p>
        </p:txBody>
      </p:sp>
    </p:spTree>
    <p:extLst>
      <p:ext uri="{BB962C8B-B14F-4D97-AF65-F5344CB8AC3E}">
        <p14:creationId xmlns:p14="http://schemas.microsoft.com/office/powerpoint/2010/main" val="26491059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864" y="5941"/>
            <a:ext cx="5681984" cy="6956788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372200" y="3153429"/>
            <a:ext cx="24150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Árvore </a:t>
            </a:r>
            <a:r>
              <a:rPr lang="pt-PT" sz="2800" b="1" dirty="0" err="1"/>
              <a:t>Baobab</a:t>
            </a:r>
            <a:endParaRPr lang="pt-PT" sz="2800" b="1" dirty="0"/>
          </a:p>
        </p:txBody>
      </p:sp>
    </p:spTree>
    <p:extLst>
      <p:ext uri="{BB962C8B-B14F-4D97-AF65-F5344CB8AC3E}">
        <p14:creationId xmlns:p14="http://schemas.microsoft.com/office/powerpoint/2010/main" val="2396837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126"/>
            <a:ext cx="4869507" cy="6881126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004048" y="2825815"/>
            <a:ext cx="33478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err="1"/>
              <a:t>Boabab</a:t>
            </a:r>
            <a:r>
              <a:rPr lang="pt-PT" sz="3200" b="1" dirty="0"/>
              <a:t>, também </a:t>
            </a:r>
            <a:r>
              <a:rPr lang="pt-PT" sz="3200" b="1" dirty="0" smtClean="0"/>
              <a:t>conhecida</a:t>
            </a:r>
          </a:p>
          <a:p>
            <a:pPr algn="ctr"/>
            <a:r>
              <a:rPr lang="pt-PT" sz="3200" b="1" dirty="0" smtClean="0"/>
              <a:t> </a:t>
            </a:r>
            <a:r>
              <a:rPr lang="pt-PT" sz="3200" b="1" dirty="0"/>
              <a:t>como a árvore da vida</a:t>
            </a:r>
          </a:p>
        </p:txBody>
      </p:sp>
    </p:spTree>
    <p:extLst>
      <p:ext uri="{BB962C8B-B14F-4D97-AF65-F5344CB8AC3E}">
        <p14:creationId xmlns:p14="http://schemas.microsoft.com/office/powerpoint/2010/main" val="31593755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980045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83568" y="5517232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</a:rPr>
              <a:t>Bordo japonês em Portland, Oregon, </a:t>
            </a:r>
            <a:r>
              <a:rPr lang="pt-PT" sz="3200" b="1" dirty="0" smtClean="0">
                <a:solidFill>
                  <a:schemeClr val="bg1"/>
                </a:solidFill>
              </a:rPr>
              <a:t>EUA</a:t>
            </a:r>
            <a:endParaRPr lang="pt-P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9603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04" y="-10756"/>
            <a:ext cx="3024336" cy="691276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687" y="-10756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805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25682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107504" y="5949280"/>
            <a:ext cx="90364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/>
              <a:t>árvore </a:t>
            </a:r>
            <a:r>
              <a:rPr lang="pt-PT" sz="2800" b="1" dirty="0" err="1"/>
              <a:t>Cannonball</a:t>
            </a:r>
            <a:r>
              <a:rPr lang="pt-PT" sz="2800" b="1" dirty="0"/>
              <a:t>,  fruto cresce </a:t>
            </a:r>
            <a:r>
              <a:rPr lang="pt-PT" sz="2800" b="1" dirty="0" smtClean="0"/>
              <a:t>directamente </a:t>
            </a:r>
            <a:r>
              <a:rPr lang="pt-PT" sz="2800" b="1" dirty="0"/>
              <a:t>no tronco</a:t>
            </a:r>
          </a:p>
        </p:txBody>
      </p:sp>
    </p:spTree>
    <p:extLst>
      <p:ext uri="{BB962C8B-B14F-4D97-AF65-F5344CB8AC3E}">
        <p14:creationId xmlns:p14="http://schemas.microsoft.com/office/powerpoint/2010/main" val="20807425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923"/>
            <a:ext cx="9201970" cy="688192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987824" y="5589240"/>
            <a:ext cx="4047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>
                <a:solidFill>
                  <a:schemeClr val="bg1"/>
                </a:solidFill>
              </a:rPr>
              <a:t>Carvalhos, Carolina do Sul</a:t>
            </a:r>
          </a:p>
        </p:txBody>
      </p:sp>
    </p:spTree>
    <p:extLst>
      <p:ext uri="{BB962C8B-B14F-4D97-AF65-F5344CB8AC3E}">
        <p14:creationId xmlns:p14="http://schemas.microsoft.com/office/powerpoint/2010/main" val="33018185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914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580112" y="3198167"/>
            <a:ext cx="2452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Cedro branco</a:t>
            </a:r>
          </a:p>
        </p:txBody>
      </p:sp>
    </p:spTree>
    <p:extLst>
      <p:ext uri="{BB962C8B-B14F-4D97-AF65-F5344CB8AC3E}">
        <p14:creationId xmlns:p14="http://schemas.microsoft.com/office/powerpoint/2010/main" val="180637687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864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444208" y="3429000"/>
            <a:ext cx="174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/>
              <a:t>Cipreste</a:t>
            </a:r>
          </a:p>
        </p:txBody>
      </p:sp>
    </p:spTree>
    <p:extLst>
      <p:ext uri="{BB962C8B-B14F-4D97-AF65-F5344CB8AC3E}">
        <p14:creationId xmlns:p14="http://schemas.microsoft.com/office/powerpoint/2010/main" val="27077235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0538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979712" y="692696"/>
            <a:ext cx="54109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>
                <a:solidFill>
                  <a:schemeClr val="bg1"/>
                </a:solidFill>
              </a:rPr>
              <a:t>Coqueiros, </a:t>
            </a:r>
            <a:r>
              <a:rPr lang="pt-PT" sz="2800" b="1" dirty="0" err="1">
                <a:solidFill>
                  <a:schemeClr val="bg1"/>
                </a:solidFill>
              </a:rPr>
              <a:t>Lombok</a:t>
            </a:r>
            <a:r>
              <a:rPr lang="pt-PT" sz="2800" b="1" dirty="0">
                <a:solidFill>
                  <a:schemeClr val="bg1"/>
                </a:solidFill>
              </a:rPr>
              <a:t>, Bali, Indonésia</a:t>
            </a:r>
          </a:p>
        </p:txBody>
      </p:sp>
    </p:spTree>
    <p:extLst>
      <p:ext uri="{BB962C8B-B14F-4D97-AF65-F5344CB8AC3E}">
        <p14:creationId xmlns:p14="http://schemas.microsoft.com/office/powerpoint/2010/main" val="32048779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5968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707904" y="4941168"/>
            <a:ext cx="1919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</a:rPr>
              <a:t>Costa Rica</a:t>
            </a:r>
          </a:p>
        </p:txBody>
      </p:sp>
    </p:spTree>
    <p:extLst>
      <p:ext uri="{BB962C8B-B14F-4D97-AF65-F5344CB8AC3E}">
        <p14:creationId xmlns:p14="http://schemas.microsoft.com/office/powerpoint/2010/main" val="29898007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143500" y="2967335"/>
            <a:ext cx="33169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/>
              <a:t>Efeito Parasita - árvore em espiral </a:t>
            </a:r>
            <a:r>
              <a:rPr lang="pt-PT" sz="2400" b="1" dirty="0" err="1"/>
              <a:t>Coramba</a:t>
            </a:r>
            <a:r>
              <a:rPr lang="pt-PT" sz="2400" b="1" dirty="0"/>
              <a:t> reserva de floresta tropical, NSW, </a:t>
            </a:r>
            <a:r>
              <a:rPr lang="pt-PT" sz="2400" b="1" dirty="0" smtClean="0"/>
              <a:t>Austrália</a:t>
            </a:r>
            <a:endParaRPr lang="pt-PT" sz="2400" b="1" dirty="0"/>
          </a:p>
        </p:txBody>
      </p:sp>
    </p:spTree>
    <p:extLst>
      <p:ext uri="{BB962C8B-B14F-4D97-AF65-F5344CB8AC3E}">
        <p14:creationId xmlns:p14="http://schemas.microsoft.com/office/powerpoint/2010/main" val="20155021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9173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107504" y="573325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>
                <a:solidFill>
                  <a:schemeClr val="bg1"/>
                </a:solidFill>
              </a:rPr>
              <a:t>Em 1990 metros quadrados -cerca de meia </a:t>
            </a:r>
            <a:r>
              <a:rPr lang="pt-PT" sz="2800" b="1" dirty="0" err="1">
                <a:solidFill>
                  <a:schemeClr val="bg1"/>
                </a:solidFill>
              </a:rPr>
              <a:t>acr</a:t>
            </a:r>
            <a:r>
              <a:rPr lang="pt-PT" sz="2800" b="1" dirty="0">
                <a:solidFill>
                  <a:schemeClr val="bg1"/>
                </a:solidFill>
              </a:rPr>
              <a:t>), este enorme glicínias é o maior de seu tipo no Japão.</a:t>
            </a:r>
          </a:p>
        </p:txBody>
      </p:sp>
    </p:spTree>
    <p:extLst>
      <p:ext uri="{BB962C8B-B14F-4D97-AF65-F5344CB8AC3E}">
        <p14:creationId xmlns:p14="http://schemas.microsoft.com/office/powerpoint/2010/main" val="3410473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" y="967895"/>
            <a:ext cx="9141610" cy="5890106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14532" y="44565"/>
            <a:ext cx="91294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/>
              <a:t>Esta enorme </a:t>
            </a:r>
            <a:r>
              <a:rPr lang="pt-PT" sz="2400" b="1" dirty="0" smtClean="0"/>
              <a:t>rododendro, 125 </a:t>
            </a:r>
            <a:r>
              <a:rPr lang="pt-PT" sz="2400" b="1" dirty="0"/>
              <a:t>anos de idade velho Não É tecnicamente Uma Árvore - a </a:t>
            </a:r>
            <a:r>
              <a:rPr lang="pt-PT" sz="2400" b="1" dirty="0" smtClean="0"/>
              <a:t>maioria </a:t>
            </a:r>
            <a:r>
              <a:rPr lang="pt-PT" sz="2400" b="1" dirty="0"/>
              <a:t>são considerados arbustos.</a:t>
            </a:r>
          </a:p>
        </p:txBody>
      </p:sp>
    </p:spTree>
    <p:extLst>
      <p:ext uri="{BB962C8B-B14F-4D97-AF65-F5344CB8AC3E}">
        <p14:creationId xmlns:p14="http://schemas.microsoft.com/office/powerpoint/2010/main" val="13848381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148064" cy="6864085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292080" y="3105834"/>
            <a:ext cx="3707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/>
              <a:t>Estrangulador da figueira. Envolvendo tentáculos ao redor da árvore hospedeira</a:t>
            </a:r>
          </a:p>
        </p:txBody>
      </p:sp>
    </p:spTree>
    <p:extLst>
      <p:ext uri="{BB962C8B-B14F-4D97-AF65-F5344CB8AC3E}">
        <p14:creationId xmlns:p14="http://schemas.microsoft.com/office/powerpoint/2010/main" val="39981435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" y="-17585"/>
            <a:ext cx="9714453" cy="6974977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541731" y="1700808"/>
            <a:ext cx="176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eucalipto</a:t>
            </a:r>
          </a:p>
        </p:txBody>
      </p:sp>
    </p:spTree>
    <p:extLst>
      <p:ext uri="{BB962C8B-B14F-4D97-AF65-F5344CB8AC3E}">
        <p14:creationId xmlns:p14="http://schemas.microsoft.com/office/powerpoint/2010/main" val="17788324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" y="0"/>
            <a:ext cx="9181679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827584" y="5445224"/>
            <a:ext cx="4831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</a:rPr>
              <a:t>Glicínias 144 anos no Japão</a:t>
            </a:r>
          </a:p>
        </p:txBody>
      </p:sp>
    </p:spTree>
    <p:extLst>
      <p:ext uri="{BB962C8B-B14F-4D97-AF65-F5344CB8AC3E}">
        <p14:creationId xmlns:p14="http://schemas.microsoft.com/office/powerpoint/2010/main" val="26597505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428" cy="68580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5346983" y="3067203"/>
            <a:ext cx="249888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laia Árvore fio</a:t>
            </a:r>
            <a:r>
              <a:rPr lang="pt-PT" sz="2800" b="1" dirty="0" smtClean="0"/>
              <a:t>,</a:t>
            </a:r>
          </a:p>
          <a:p>
            <a:r>
              <a:rPr lang="pt-PT" sz="2800" b="1" dirty="0" smtClean="0"/>
              <a:t> </a:t>
            </a:r>
            <a:r>
              <a:rPr lang="pt-PT" sz="2800" b="1" dirty="0"/>
              <a:t>América do Sul</a:t>
            </a:r>
          </a:p>
        </p:txBody>
      </p:sp>
    </p:spTree>
    <p:extLst>
      <p:ext uri="{BB962C8B-B14F-4D97-AF65-F5344CB8AC3E}">
        <p14:creationId xmlns:p14="http://schemas.microsoft.com/office/powerpoint/2010/main" val="5209002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804248" y="620688"/>
            <a:ext cx="1648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Ipe</a:t>
            </a:r>
            <a:r>
              <a:rPr lang="pt-PT" sz="2800" b="1" dirty="0"/>
              <a:t>, Brasil</a:t>
            </a:r>
          </a:p>
        </p:txBody>
      </p:sp>
    </p:spTree>
    <p:extLst>
      <p:ext uri="{BB962C8B-B14F-4D97-AF65-F5344CB8AC3E}">
        <p14:creationId xmlns:p14="http://schemas.microsoft.com/office/powerpoint/2010/main" val="37244789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45"/>
            <a:ext cx="4543425" cy="6858000"/>
          </a:xfrm>
          <a:prstGeom prst="rect">
            <a:avLst/>
          </a:prstGeom>
        </p:spPr>
      </p:pic>
      <p:sp>
        <p:nvSpPr>
          <p:cNvPr id="7" name="Rectângulo 6"/>
          <p:cNvSpPr/>
          <p:nvPr/>
        </p:nvSpPr>
        <p:spPr>
          <a:xfrm>
            <a:off x="5076056" y="2967335"/>
            <a:ext cx="3707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/>
              <a:t>Jabuticaba, uma árvore de uva brasileiro O fruto cresce </a:t>
            </a:r>
            <a:r>
              <a:rPr lang="pt-PT" sz="2800" b="1" dirty="0" smtClean="0"/>
              <a:t>directamente </a:t>
            </a:r>
            <a:r>
              <a:rPr lang="pt-PT" sz="2800" b="1" dirty="0"/>
              <a:t>do tronco e os galhos da árvore.</a:t>
            </a:r>
          </a:p>
        </p:txBody>
      </p:sp>
    </p:spTree>
    <p:extLst>
      <p:ext uri="{BB962C8B-B14F-4D97-AF65-F5344CB8AC3E}">
        <p14:creationId xmlns:p14="http://schemas.microsoft.com/office/powerpoint/2010/main" val="35432467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"/>
            <a:ext cx="4847422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004048" y="3244334"/>
            <a:ext cx="42185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Jacarandas</a:t>
            </a:r>
            <a:r>
              <a:rPr lang="pt-PT" sz="2800" b="1" dirty="0"/>
              <a:t> na África do Sul</a:t>
            </a:r>
          </a:p>
        </p:txBody>
      </p:sp>
    </p:spTree>
    <p:extLst>
      <p:ext uri="{BB962C8B-B14F-4D97-AF65-F5344CB8AC3E}">
        <p14:creationId xmlns:p14="http://schemas.microsoft.com/office/powerpoint/2010/main" val="5608656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68732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292080" y="3244334"/>
            <a:ext cx="3316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Jennifer Comprido</a:t>
            </a:r>
          </a:p>
        </p:txBody>
      </p:sp>
    </p:spTree>
    <p:extLst>
      <p:ext uri="{BB962C8B-B14F-4D97-AF65-F5344CB8AC3E}">
        <p14:creationId xmlns:p14="http://schemas.microsoft.com/office/powerpoint/2010/main" val="24024363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583" y="0"/>
            <a:ext cx="3100834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122417" y="3613799"/>
            <a:ext cx="30144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 err="1"/>
              <a:t>Klamath</a:t>
            </a:r>
            <a:r>
              <a:rPr lang="pt-PT" sz="2400" b="1" dirty="0"/>
              <a:t>, na Califórnia</a:t>
            </a:r>
          </a:p>
        </p:txBody>
      </p:sp>
    </p:spTree>
    <p:extLst>
      <p:ext uri="{BB962C8B-B14F-4D97-AF65-F5344CB8AC3E}">
        <p14:creationId xmlns:p14="http://schemas.microsoft.com/office/powerpoint/2010/main" val="36960733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4232" cy="6858000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4604424" y="3431754"/>
            <a:ext cx="4539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Moss</a:t>
            </a:r>
            <a:r>
              <a:rPr lang="pt-PT" sz="2800" b="1" dirty="0"/>
              <a:t> em árvores de carvalho</a:t>
            </a:r>
          </a:p>
        </p:txBody>
      </p:sp>
    </p:spTree>
    <p:extLst>
      <p:ext uri="{BB962C8B-B14F-4D97-AF65-F5344CB8AC3E}">
        <p14:creationId xmlns:p14="http://schemas.microsoft.com/office/powerpoint/2010/main" val="25697662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008" cy="696104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148064" y="3244334"/>
            <a:ext cx="2633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Musgo espanhol</a:t>
            </a:r>
          </a:p>
        </p:txBody>
      </p:sp>
    </p:spTree>
    <p:extLst>
      <p:ext uri="{BB962C8B-B14F-4D97-AF65-F5344CB8AC3E}">
        <p14:creationId xmlns:p14="http://schemas.microsoft.com/office/powerpoint/2010/main" val="39603896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397"/>
            <a:ext cx="3456384" cy="6912768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293052" y="3143891"/>
            <a:ext cx="2285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Na Dinamarca</a:t>
            </a:r>
          </a:p>
        </p:txBody>
      </p:sp>
    </p:spTree>
    <p:extLst>
      <p:ext uri="{BB962C8B-B14F-4D97-AF65-F5344CB8AC3E}">
        <p14:creationId xmlns:p14="http://schemas.microsoft.com/office/powerpoint/2010/main" val="33164619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527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789"/>
            <a:ext cx="4867741" cy="7098789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220072" y="2985439"/>
            <a:ext cx="3563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/>
              <a:t>O bosque de sequóias </a:t>
            </a:r>
            <a:r>
              <a:rPr lang="pt-PT" sz="2800" b="1" dirty="0" smtClean="0"/>
              <a:t>candelabro</a:t>
            </a:r>
            <a:r>
              <a:rPr lang="pt-PT" sz="2800" b="1" dirty="0"/>
              <a:t>, conhecido como o </a:t>
            </a:r>
            <a:r>
              <a:rPr lang="pt-PT" sz="2800" b="1" dirty="0" err="1"/>
              <a:t>Enchanted</a:t>
            </a:r>
            <a:endParaRPr lang="pt-PT" sz="2800" b="1" dirty="0"/>
          </a:p>
        </p:txBody>
      </p:sp>
    </p:spTree>
    <p:extLst>
      <p:ext uri="{BB962C8B-B14F-4D97-AF65-F5344CB8AC3E}">
        <p14:creationId xmlns:p14="http://schemas.microsoft.com/office/powerpoint/2010/main" val="23731844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4754" cy="6093296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70724" y="5616242"/>
            <a:ext cx="91347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>
                <a:solidFill>
                  <a:schemeClr val="bg1"/>
                </a:solidFill>
              </a:rPr>
              <a:t>O </a:t>
            </a:r>
            <a:r>
              <a:rPr lang="pt-PT" sz="2800" b="1" dirty="0" err="1">
                <a:solidFill>
                  <a:schemeClr val="bg1"/>
                </a:solidFill>
              </a:rPr>
              <a:t>Oak</a:t>
            </a:r>
            <a:r>
              <a:rPr lang="pt-PT" sz="2800" b="1" dirty="0">
                <a:solidFill>
                  <a:schemeClr val="bg1"/>
                </a:solidFill>
              </a:rPr>
              <a:t> Anjo na Carolina do Sul está 66,5 pés (20 m) de altura </a:t>
            </a:r>
            <a:r>
              <a:rPr lang="pt-PT" sz="2800" b="1" dirty="0"/>
              <a:t>e é estimado em mais de 1.400 ou 1.500 anos de idade.</a:t>
            </a:r>
          </a:p>
        </p:txBody>
      </p:sp>
    </p:spTree>
    <p:extLst>
      <p:ext uri="{BB962C8B-B14F-4D97-AF65-F5344CB8AC3E}">
        <p14:creationId xmlns:p14="http://schemas.microsoft.com/office/powerpoint/2010/main" val="41123637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012160" y="3445392"/>
            <a:ext cx="1500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Oliveira</a:t>
            </a:r>
          </a:p>
        </p:txBody>
      </p:sp>
    </p:spTree>
    <p:extLst>
      <p:ext uri="{BB962C8B-B14F-4D97-AF65-F5344CB8AC3E}">
        <p14:creationId xmlns:p14="http://schemas.microsoft.com/office/powerpoint/2010/main" val="2309868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6523" cy="6957392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123728" y="5229200"/>
            <a:ext cx="62058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>
                <a:solidFill>
                  <a:schemeClr val="bg1"/>
                </a:solidFill>
              </a:rPr>
              <a:t>Palmas de cera em Salento, na Colômbia</a:t>
            </a:r>
          </a:p>
        </p:txBody>
      </p:sp>
    </p:spTree>
    <p:extLst>
      <p:ext uri="{BB962C8B-B14F-4D97-AF65-F5344CB8AC3E}">
        <p14:creationId xmlns:p14="http://schemas.microsoft.com/office/powerpoint/2010/main" val="30668099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828"/>
            <a:ext cx="4716016" cy="7035548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364088" y="3117614"/>
            <a:ext cx="30896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Punta</a:t>
            </a:r>
            <a:r>
              <a:rPr lang="pt-PT" sz="2800" b="1" dirty="0"/>
              <a:t> Arenas, Chile</a:t>
            </a:r>
          </a:p>
        </p:txBody>
      </p:sp>
    </p:spTree>
    <p:extLst>
      <p:ext uri="{BB962C8B-B14F-4D97-AF65-F5344CB8AC3E}">
        <p14:creationId xmlns:p14="http://schemas.microsoft.com/office/powerpoint/2010/main" val="2986144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80" y="0"/>
            <a:ext cx="466725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076056" y="3087077"/>
            <a:ext cx="280640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/>
              <a:t>Raízes </a:t>
            </a:r>
            <a:r>
              <a:rPr lang="pt-PT" sz="3200" b="1" dirty="0" err="1"/>
              <a:t>Mossy</a:t>
            </a:r>
            <a:r>
              <a:rPr lang="pt-PT" sz="3200" b="1" dirty="0"/>
              <a:t>, </a:t>
            </a:r>
            <a:endParaRPr lang="pt-PT" sz="3200" b="1" dirty="0" smtClean="0"/>
          </a:p>
          <a:p>
            <a:r>
              <a:rPr lang="pt-PT" sz="3200" b="1" dirty="0" smtClean="0"/>
              <a:t>Sintra</a:t>
            </a:r>
            <a:r>
              <a:rPr lang="pt-PT" sz="3200" b="1" dirty="0"/>
              <a:t>, Portugal</a:t>
            </a:r>
          </a:p>
        </p:txBody>
      </p:sp>
    </p:spTree>
    <p:extLst>
      <p:ext uri="{BB962C8B-B14F-4D97-AF65-F5344CB8AC3E}">
        <p14:creationId xmlns:p14="http://schemas.microsoft.com/office/powerpoint/2010/main" val="4873175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85063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932040" y="3065043"/>
            <a:ext cx="357431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Sequoia</a:t>
            </a:r>
            <a:r>
              <a:rPr lang="pt-PT" sz="2800" b="1" dirty="0"/>
              <a:t> </a:t>
            </a:r>
            <a:r>
              <a:rPr lang="pt-PT" sz="2800" b="1" dirty="0" err="1"/>
              <a:t>National</a:t>
            </a:r>
            <a:r>
              <a:rPr lang="pt-PT" sz="2800" b="1" dirty="0"/>
              <a:t> </a:t>
            </a:r>
            <a:r>
              <a:rPr lang="pt-PT" sz="2800" b="1" dirty="0" err="1"/>
              <a:t>Park</a:t>
            </a:r>
            <a:r>
              <a:rPr lang="pt-PT" sz="2800" b="1" dirty="0" smtClean="0"/>
              <a:t>,</a:t>
            </a:r>
          </a:p>
          <a:p>
            <a:r>
              <a:rPr lang="pt-PT" sz="2800" b="1" dirty="0" smtClean="0"/>
              <a:t> </a:t>
            </a:r>
            <a:r>
              <a:rPr lang="pt-PT" sz="2800" b="1" dirty="0"/>
              <a:t>na Califórnia.</a:t>
            </a:r>
          </a:p>
        </p:txBody>
      </p:sp>
    </p:spTree>
    <p:extLst>
      <p:ext uri="{BB962C8B-B14F-4D97-AF65-F5344CB8AC3E}">
        <p14:creationId xmlns:p14="http://schemas.microsoft.com/office/powerpoint/2010/main" val="8339663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580112" y="3244334"/>
            <a:ext cx="1656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 err="1"/>
              <a:t>Toborochi</a:t>
            </a:r>
            <a:endParaRPr lang="pt-PT" sz="2800" b="1" dirty="0"/>
          </a:p>
        </p:txBody>
      </p:sp>
    </p:spTree>
    <p:extLst>
      <p:ext uri="{BB962C8B-B14F-4D97-AF65-F5344CB8AC3E}">
        <p14:creationId xmlns:p14="http://schemas.microsoft.com/office/powerpoint/2010/main" val="16809792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"/>
            <a:ext cx="5553438" cy="693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937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45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41200"/>
            <a:ext cx="5328592" cy="694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0199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-24009"/>
            <a:ext cx="3874914" cy="688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36194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71389"/>
            <a:ext cx="5040560" cy="700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161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760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132851"/>
            <a:ext cx="4680520" cy="701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53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74190"/>
            <a:ext cx="5328592" cy="740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686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1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8067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4066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516" y="0"/>
            <a:ext cx="6298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97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40" y="13112"/>
            <a:ext cx="5181749" cy="6908998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5292080" y="3282945"/>
            <a:ext cx="3152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800" b="1" dirty="0"/>
              <a:t>Uma árvore </a:t>
            </a:r>
            <a:r>
              <a:rPr lang="pt-PT" sz="2800" b="1" dirty="0" err="1"/>
              <a:t>Corious</a:t>
            </a:r>
            <a:endParaRPr lang="pt-PT" sz="2800" b="1" dirty="0"/>
          </a:p>
        </p:txBody>
      </p:sp>
    </p:spTree>
    <p:extLst>
      <p:ext uri="{BB962C8B-B14F-4D97-AF65-F5344CB8AC3E}">
        <p14:creationId xmlns:p14="http://schemas.microsoft.com/office/powerpoint/2010/main" val="724556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2"/>
            <a:ext cx="4567535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572000" y="2996952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/>
              <a:t>Túnel das flores de cerejeira, Bonn, na Alemanha, em </a:t>
            </a:r>
            <a:r>
              <a:rPr lang="pt-PT" sz="2400" b="1" dirty="0" err="1"/>
              <a:t>abril</a:t>
            </a:r>
            <a:endParaRPr lang="pt-PT" sz="2400" b="1" dirty="0"/>
          </a:p>
        </p:txBody>
      </p:sp>
    </p:spTree>
    <p:extLst>
      <p:ext uri="{BB962C8B-B14F-4D97-AF65-F5344CB8AC3E}">
        <p14:creationId xmlns:p14="http://schemas.microsoft.com/office/powerpoint/2010/main" val="1272485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28"/>
            <a:ext cx="9229020" cy="6848872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294419" y="5877272"/>
            <a:ext cx="4640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</a:rPr>
              <a:t>Túnel </a:t>
            </a:r>
            <a:r>
              <a:rPr lang="pt-PT" sz="3200" b="1" dirty="0" err="1">
                <a:solidFill>
                  <a:schemeClr val="bg1"/>
                </a:solidFill>
              </a:rPr>
              <a:t>Sikura</a:t>
            </a:r>
            <a:r>
              <a:rPr lang="pt-PT" sz="3200" b="1" dirty="0">
                <a:solidFill>
                  <a:schemeClr val="bg1"/>
                </a:solidFill>
              </a:rPr>
              <a:t>, </a:t>
            </a:r>
            <a:r>
              <a:rPr lang="pt-PT" sz="3200" b="1" dirty="0" err="1">
                <a:solidFill>
                  <a:schemeClr val="bg1"/>
                </a:solidFill>
              </a:rPr>
              <a:t>Okera</a:t>
            </a:r>
            <a:r>
              <a:rPr lang="pt-PT" sz="3200" b="1" dirty="0">
                <a:solidFill>
                  <a:schemeClr val="bg1"/>
                </a:solidFill>
              </a:rPr>
              <a:t>, Japão</a:t>
            </a:r>
          </a:p>
        </p:txBody>
      </p:sp>
    </p:spTree>
    <p:extLst>
      <p:ext uri="{BB962C8B-B14F-4D97-AF65-F5344CB8AC3E}">
        <p14:creationId xmlns:p14="http://schemas.microsoft.com/office/powerpoint/2010/main" val="20668415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64476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788024" y="2708920"/>
            <a:ext cx="4283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800" b="1" dirty="0"/>
              <a:t>Vegetação rasteira </a:t>
            </a:r>
            <a:r>
              <a:rPr lang="pt-PT" sz="2800" b="1" dirty="0" err="1"/>
              <a:t>Rainforest</a:t>
            </a:r>
            <a:r>
              <a:rPr lang="pt-PT" sz="2800" b="1" dirty="0"/>
              <a:t>. Lianas </a:t>
            </a:r>
            <a:r>
              <a:rPr lang="pt-PT" sz="2800" b="1" dirty="0" err="1"/>
              <a:t>Tangled</a:t>
            </a:r>
            <a:r>
              <a:rPr lang="pt-PT" sz="2800" b="1" dirty="0"/>
              <a:t> (trepadeiras lenhosas) cobertas de musgo, Peru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805" y="1556792"/>
            <a:ext cx="644403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0739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rberg_Rainforest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A59D153-B672-4F15-99D2-E0EEAC3B00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Terberg_RainforestBackground</Template>
  <TotalTime>0</TotalTime>
  <Words>501</Words>
  <Application>Microsoft Office PowerPoint</Application>
  <PresentationFormat>Apresentação no Ecrã (4:3)</PresentationFormat>
  <Paragraphs>75</Paragraphs>
  <Slides>70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70</vt:i4>
      </vt:variant>
    </vt:vector>
  </HeadingPairs>
  <TitlesOfParts>
    <vt:vector size="71" baseType="lpstr">
      <vt:lpstr>Terberg_RainforestBackground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2015-02-04T15:44:53Z</dcterms:created>
  <dcterms:modified xsi:type="dcterms:W3CDTF">2015-02-05T15:59:28Z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TC018814259991</vt:lpwstr>
  </property>
</Properties>
</file>