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56" r:id="rId3"/>
    <p:sldId id="266" r:id="rId4"/>
    <p:sldId id="269" r:id="rId5"/>
    <p:sldId id="258" r:id="rId6"/>
    <p:sldId id="267" r:id="rId7"/>
    <p:sldId id="270" r:id="rId8"/>
    <p:sldId id="259" r:id="rId9"/>
    <p:sldId id="260" r:id="rId10"/>
    <p:sldId id="261" r:id="rId11"/>
    <p:sldId id="262" r:id="rId12"/>
    <p:sldId id="301" r:id="rId13"/>
    <p:sldId id="310" r:id="rId14"/>
    <p:sldId id="311" r:id="rId15"/>
    <p:sldId id="312" r:id="rId16"/>
    <p:sldId id="263" r:id="rId17"/>
    <p:sldId id="264" r:id="rId18"/>
    <p:sldId id="265" r:id="rId19"/>
    <p:sldId id="257" r:id="rId20"/>
    <p:sldId id="277" r:id="rId21"/>
    <p:sldId id="276" r:id="rId22"/>
    <p:sldId id="278" r:id="rId23"/>
    <p:sldId id="272" r:id="rId24"/>
    <p:sldId id="273" r:id="rId25"/>
    <p:sldId id="274" r:id="rId26"/>
    <p:sldId id="294" r:id="rId27"/>
    <p:sldId id="275" r:id="rId28"/>
    <p:sldId id="279" r:id="rId29"/>
    <p:sldId id="280" r:id="rId30"/>
    <p:sldId id="281" r:id="rId31"/>
    <p:sldId id="282" r:id="rId32"/>
    <p:sldId id="313" r:id="rId33"/>
    <p:sldId id="283" r:id="rId34"/>
    <p:sldId id="287" r:id="rId35"/>
    <p:sldId id="284" r:id="rId36"/>
    <p:sldId id="288" r:id="rId37"/>
    <p:sldId id="292" r:id="rId38"/>
    <p:sldId id="289" r:id="rId39"/>
    <p:sldId id="290" r:id="rId40"/>
    <p:sldId id="291" r:id="rId41"/>
    <p:sldId id="295" r:id="rId42"/>
    <p:sldId id="299" r:id="rId43"/>
    <p:sldId id="296" r:id="rId44"/>
    <p:sldId id="293" r:id="rId45"/>
    <p:sldId id="297" r:id="rId46"/>
    <p:sldId id="298" r:id="rId47"/>
    <p:sldId id="302" r:id="rId48"/>
    <p:sldId id="303" r:id="rId49"/>
    <p:sldId id="309" r:id="rId50"/>
    <p:sldId id="300"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WJVxNSxcY7AFwAbjB3FICg" hashData="+NsJlDO+5MLHe2837AXR0V5MIY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0" d="100"/>
          <a:sy n="80" d="100"/>
        </p:scale>
        <p:origin x="-998"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539"/>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D1F9FDB9-0E80-4746-8CC4-F37A41F8E793}" type="datetimeFigureOut">
              <a:rPr lang="en-US" smtClean="0"/>
              <a:pPr/>
              <a:t>9/3/2018</a:t>
            </a:fld>
            <a:endParaRPr lang="en-US"/>
          </a:p>
        </p:txBody>
      </p:sp>
      <p:sp>
        <p:nvSpPr>
          <p:cNvPr id="16" name="Slide Number Placeholder 15"/>
          <p:cNvSpPr>
            <a:spLocks noGrp="1"/>
          </p:cNvSpPr>
          <p:nvPr>
            <p:ph type="sldNum" sz="quarter" idx="11"/>
          </p:nvPr>
        </p:nvSpPr>
        <p:spPr/>
        <p:txBody>
          <a:bodyPr/>
          <a:lstStyle/>
          <a:p>
            <a:fld id="{D10C3884-500F-4CC0-9E11-EA4D51A8B79E}"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transition spd="slow">
    <p:zoom/>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D1F9FDB9-0E80-4746-8CC4-F37A41F8E793}" type="datetimeFigureOut">
              <a:rPr lang="en-US" smtClean="0"/>
              <a:pPr/>
              <a:t>9/3/2018</a:t>
            </a:fld>
            <a:endParaRPr lang="en-US"/>
          </a:p>
        </p:txBody>
      </p:sp>
      <p:sp>
        <p:nvSpPr>
          <p:cNvPr id="15" name="Slide Number Placeholder 14"/>
          <p:cNvSpPr>
            <a:spLocks noGrp="1"/>
          </p:cNvSpPr>
          <p:nvPr>
            <p:ph type="sldNum" sz="quarter" idx="15"/>
          </p:nvPr>
        </p:nvSpPr>
        <p:spPr/>
        <p:txBody>
          <a:bodyPr/>
          <a:lstStyle>
            <a:lvl1pPr algn="ctr">
              <a:defRPr/>
            </a:lvl1pPr>
          </a:lstStyle>
          <a:p>
            <a:fld id="{D10C3884-500F-4CC0-9E11-EA4D51A8B79E}"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transition spd="slow">
    <p:zoom/>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1F9FDB9-0E80-4746-8CC4-F37A41F8E793}" type="datetimeFigureOut">
              <a:rPr lang="en-US" smtClean="0"/>
              <a:pPr/>
              <a:t>9/3/2018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0C3884-500F-4CC0-9E11-EA4D51A8B79E}"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zoom/>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1F9FDB9-0E80-4746-8CC4-F37A41F8E793}" type="datetimeFigureOut">
              <a:rPr lang="en-US" smtClean="0"/>
              <a:pPr/>
              <a:t>9/3/2018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0C3884-500F-4CC0-9E11-EA4D51A8B79E}"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spd="slow">
    <p:zoom/>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D10C3884-500F-4CC0-9E11-EA4D51A8B79E}"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D1F9FDB9-0E80-4746-8CC4-F37A41F8E793}" type="datetimeFigureOut">
              <a:rPr lang="en-US" smtClean="0"/>
              <a:pPr/>
              <a:t>9/3/2018</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zoom/>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1F9FDB9-0E80-4746-8CC4-F37A41F8E793}" type="datetimeFigureOut">
              <a:rPr lang="en-US" smtClean="0"/>
              <a:pPr/>
              <a:t>9/3/2018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0C3884-500F-4CC0-9E11-EA4D51A8B79E}"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transition spd="slow">
    <p:zoom/>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F9FDB9-0E80-4746-8CC4-F37A41F8E793}" type="datetimeFigureOut">
              <a:rPr lang="en-US" smtClean="0"/>
              <a:pPr/>
              <a:t>9/3/2018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0C3884-500F-4CC0-9E11-EA4D51A8B79E}" type="slidenum">
              <a:rPr lang="en-US" smtClean="0"/>
              <a:pPr/>
              <a:t>‹#›</a:t>
            </a:fld>
            <a:endParaRPr lang="en-US"/>
          </a:p>
        </p:txBody>
      </p:sp>
    </p:spTree>
  </p:cSld>
  <p:clrMapOvr>
    <a:masterClrMapping/>
  </p:clrMapOvr>
  <p:transition spd="slow">
    <p:zoom/>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D1F9FDB9-0E80-4746-8CC4-F37A41F8E793}" type="datetimeFigureOut">
              <a:rPr lang="en-US" smtClean="0"/>
              <a:pPr/>
              <a:t>9/3/2018</a:t>
            </a:fld>
            <a:endParaRPr lang="en-US"/>
          </a:p>
        </p:txBody>
      </p:sp>
      <p:sp>
        <p:nvSpPr>
          <p:cNvPr id="9" name="Slide Number Placeholder 8"/>
          <p:cNvSpPr>
            <a:spLocks noGrp="1"/>
          </p:cNvSpPr>
          <p:nvPr>
            <p:ph type="sldNum" sz="quarter" idx="15"/>
          </p:nvPr>
        </p:nvSpPr>
        <p:spPr/>
        <p:txBody>
          <a:bodyPr/>
          <a:lstStyle/>
          <a:p>
            <a:fld id="{D10C3884-500F-4CC0-9E11-EA4D51A8B79E}"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transition spd="slow">
    <p:zoom/>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D1F9FDB9-0E80-4746-8CC4-F37A41F8E793}" type="datetimeFigureOut">
              <a:rPr lang="en-US" smtClean="0"/>
              <a:pPr/>
              <a:t>9/3/2018</a:t>
            </a:fld>
            <a:endParaRPr lang="en-US"/>
          </a:p>
        </p:txBody>
      </p:sp>
      <p:sp>
        <p:nvSpPr>
          <p:cNvPr id="9" name="Slide Number Placeholder 8"/>
          <p:cNvSpPr>
            <a:spLocks noGrp="1"/>
          </p:cNvSpPr>
          <p:nvPr>
            <p:ph type="sldNum" sz="quarter" idx="11"/>
          </p:nvPr>
        </p:nvSpPr>
        <p:spPr/>
        <p:txBody>
          <a:bodyPr/>
          <a:lstStyle/>
          <a:p>
            <a:fld id="{D10C3884-500F-4CC0-9E11-EA4D51A8B79E}"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transition spd="slow">
    <p:zoom/>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F9FDB9-0E80-4746-8CC4-F37A41F8E793}" type="datetimeFigureOut">
              <a:rPr lang="en-US" smtClean="0"/>
              <a:pPr/>
              <a:t>9/3/2018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0C3884-500F-4CC0-9E11-EA4D51A8B79E}" type="slidenum">
              <a:rPr lang="en-US" smtClean="0"/>
              <a:pPr/>
              <a:t>‹#›</a:t>
            </a:fld>
            <a:endParaRPr lang="en-US"/>
          </a:p>
        </p:txBody>
      </p:sp>
    </p:spTree>
  </p:cSld>
  <p:clrMapOvr>
    <a:masterClrMapping/>
  </p:clrMapOvr>
  <p:transition spd="slow">
    <p:zoom/>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1F9FDB9-0E80-4746-8CC4-F37A41F8E793}" type="datetimeFigureOut">
              <a:rPr lang="en-US" smtClean="0"/>
              <a:pPr/>
              <a:t>9/3/2018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0C3884-500F-4CC0-9E11-EA4D51A8B79E}" type="slidenum">
              <a:rPr lang="en-US" smtClean="0"/>
              <a:pPr/>
              <a:t>‹#›</a:t>
            </a:fld>
            <a:endParaRPr lang="en-US"/>
          </a:p>
        </p:txBody>
      </p:sp>
    </p:spTree>
  </p:cSld>
  <p:clrMapOvr>
    <a:masterClrMapping/>
  </p:clrMapOvr>
  <p:transition spd="slow">
    <p:zoom/>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D1F9FDB9-0E80-4746-8CC4-F37A41F8E793}" type="datetimeFigureOut">
              <a:rPr lang="en-US" smtClean="0"/>
              <a:pPr/>
              <a:t>9/3/2018</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D10C3884-500F-4CC0-9E11-EA4D51A8B79E}"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zoom/>
  </p:transition>
  <p:timing>
    <p:tnLst>
      <p:par>
        <p:cTn id="1" dur="indefinite" restart="never" nodeType="tmRoot"/>
      </p:par>
    </p:tnLst>
  </p:timing>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ro.wikipedia.org/wiki/Kimono" TargetMode="External"/><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hyperlink" Target="https://ro.wikipedia.org/w/index.php?title=Obi_(%C3%AEmbr%C4%83c%C4%83minte)&amp;action=edit&amp;redlink=1"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ro.wikipedia.org/w/index.php?title=Coc_(coafura)&amp;action=edit&amp;redlink=1" TargetMode="External"/><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ro.wikipedia.org/w/index.php?title=Takamakura&amp;action=edit&amp;redlink=1" TargetMode="External"/><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hyperlink" Target="https://ro.wikipedia.org/wiki/Limba_japonez%C4%83" TargetMode="External"/><Relationship Id="rId7" Type="http://schemas.openxmlformats.org/officeDocument/2006/relationships/hyperlink" Target="https://ro.wikipedia.org/wiki/Wikipedia:Citarea_surselor" TargetMode="External"/><Relationship Id="rId2" Type="http://schemas.openxmlformats.org/officeDocument/2006/relationships/image" Target="../media/image42.jpeg"/><Relationship Id="rId1" Type="http://schemas.openxmlformats.org/officeDocument/2006/relationships/slideLayout" Target="../slideLayouts/slideLayout7.xml"/><Relationship Id="rId6" Type="http://schemas.openxmlformats.org/officeDocument/2006/relationships/hyperlink" Target="https://ro.wikipedia.org/wiki/Kimono#cite_note-dictionar-a-2" TargetMode="External"/><Relationship Id="rId5" Type="http://schemas.openxmlformats.org/officeDocument/2006/relationships/hyperlink" Target="https://ro.wikipedia.org/wiki/Japonia" TargetMode="External"/><Relationship Id="rId4" Type="http://schemas.openxmlformats.org/officeDocument/2006/relationships/hyperlink" Target="https://ro.wikipedia.org/wiki/Kimono#cite_note-muzeu-a-1"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hyperlink" Target="https://ro.wikipedia.org/w/index.php?title=Wikipedia:Z%C5%8Dri&amp;action=edit&amp;redlink=1" TargetMode="External"/><Relationship Id="rId2" Type="http://schemas.openxmlformats.org/officeDocument/2006/relationships/image" Target="../media/image48.jpeg"/><Relationship Id="rId1" Type="http://schemas.openxmlformats.org/officeDocument/2006/relationships/slideLayout" Target="../slideLayouts/slideLayout7.xml"/><Relationship Id="rId5" Type="http://schemas.openxmlformats.org/officeDocument/2006/relationships/hyperlink" Target="https://ro.wikipedia.org/w/index.php?title=Wikipedia:Tabi&amp;action=edit&amp;redlink=1" TargetMode="External"/><Relationship Id="rId4" Type="http://schemas.openxmlformats.org/officeDocument/2006/relationships/hyperlink" Target="https://ro.wikipedia.org/w/index.php?title=Wikipedia:Geta_(footwear)&amp;action=edit&amp;redlink=1"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ro.wikipedia.org/wiki/Brocart" TargetMode="External"/><Relationship Id="rId2" Type="http://schemas.openxmlformats.org/officeDocument/2006/relationships/image" Target="../media/image54.jpeg"/><Relationship Id="rId1" Type="http://schemas.openxmlformats.org/officeDocument/2006/relationships/slideLayout" Target="../slideLayouts/slideLayout7.xml"/><Relationship Id="rId5" Type="http://schemas.openxmlformats.org/officeDocument/2006/relationships/hyperlink" Target="https://ro.wikipedia.org/wiki/%C3%8Enmorm%C3%A2ntare" TargetMode="External"/><Relationship Id="rId4" Type="http://schemas.openxmlformats.org/officeDocument/2006/relationships/hyperlink" Target="https://ro.wikipedia.org/wiki/Broderie" TargetMode="Externa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www.vinsieu.ro/uploads/event/large/povestea-unei-gheise-la-ceainaria-satya-i74506.jpg"/>
          <p:cNvPicPr>
            <a:picLocks noChangeAspect="1" noChangeArrowheads="1"/>
          </p:cNvPicPr>
          <p:nvPr/>
        </p:nvPicPr>
        <p:blipFill>
          <a:blip r:embed="rId3" cstate="email"/>
          <a:srcRect/>
          <a:stretch>
            <a:fillRect/>
          </a:stretch>
        </p:blipFill>
        <p:spPr bwMode="auto">
          <a:xfrm>
            <a:off x="838200" y="1219200"/>
            <a:ext cx="7620000" cy="4953001"/>
          </a:xfrm>
          <a:prstGeom prst="rect">
            <a:avLst/>
          </a:prstGeom>
          <a:ln w="228600" cap="sq" cmpd="thickThin">
            <a:solidFill>
              <a:srgbClr val="000000"/>
            </a:solidFill>
            <a:prstDash val="solid"/>
            <a:miter lim="800000"/>
          </a:ln>
          <a:effectLst>
            <a:innerShdw blurRad="76200">
              <a:srgbClr val="000000"/>
            </a:innerShdw>
          </a:effectLst>
        </p:spPr>
      </p:pic>
      <p:sp>
        <p:nvSpPr>
          <p:cNvPr id="3" name="Title 2"/>
          <p:cNvSpPr>
            <a:spLocks noGrp="1"/>
          </p:cNvSpPr>
          <p:nvPr>
            <p:ph type="title"/>
          </p:nvPr>
        </p:nvSpPr>
        <p:spPr>
          <a:xfrm>
            <a:off x="1524000" y="152400"/>
            <a:ext cx="7162800" cy="914400"/>
          </a:xfrm>
        </p:spPr>
        <p:txBody>
          <a:bodyPr>
            <a:normAutofit/>
          </a:bodyPr>
          <a:lstStyle/>
          <a:p>
            <a:r>
              <a:rPr lang="en-US" sz="4000" dirty="0" err="1" smtClean="0">
                <a:solidFill>
                  <a:srgbClr val="FFC000"/>
                </a:solidFill>
                <a:latin typeface="Arial Black" pitchFamily="34" charset="0"/>
              </a:rPr>
              <a:t>Gheise</a:t>
            </a:r>
            <a:r>
              <a:rPr lang="en-US" sz="4000" dirty="0" smtClean="0">
                <a:solidFill>
                  <a:srgbClr val="FFC000"/>
                </a:solidFill>
                <a:latin typeface="Arial Black" pitchFamily="34" charset="0"/>
              </a:rPr>
              <a:t> </a:t>
            </a:r>
            <a:r>
              <a:rPr lang="en-US" sz="4000" dirty="0" err="1" smtClean="0">
                <a:solidFill>
                  <a:srgbClr val="FFC000"/>
                </a:solidFill>
                <a:latin typeface="Arial Black" pitchFamily="34" charset="0"/>
              </a:rPr>
              <a:t>si</a:t>
            </a:r>
            <a:r>
              <a:rPr lang="en-US" sz="4000" dirty="0" smtClean="0">
                <a:solidFill>
                  <a:srgbClr val="FFC000"/>
                </a:solidFill>
                <a:latin typeface="Arial Black" pitchFamily="34" charset="0"/>
              </a:rPr>
              <a:t> </a:t>
            </a:r>
            <a:r>
              <a:rPr lang="en-US" sz="4000" dirty="0" err="1" smtClean="0">
                <a:solidFill>
                  <a:srgbClr val="FFC000"/>
                </a:solidFill>
                <a:latin typeface="Arial Black" pitchFamily="34" charset="0"/>
              </a:rPr>
              <a:t>chimonouri</a:t>
            </a:r>
            <a:endParaRPr lang="en-US" sz="4000" dirty="0">
              <a:solidFill>
                <a:srgbClr val="FFC000"/>
              </a:solidFill>
              <a:latin typeface="Arial Black" pitchFamily="34" charset="0"/>
            </a:endParaRPr>
          </a:p>
        </p:txBody>
      </p:sp>
    </p:spTree>
  </p:cSld>
  <p:clrMapOvr>
    <a:masterClrMapping/>
  </p:clrMapOvr>
  <p:transition spd="slow">
    <p:zoom/>
    <p:sndAc>
      <p:stSnd loop="1">
        <p:snd r:embed="rId2" name="IKEBANA PENTRU RELAXARE (muzica din Chin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a:p>
        </p:txBody>
      </p:sp>
      <p:sp>
        <p:nvSpPr>
          <p:cNvPr id="2" name="Title 1"/>
          <p:cNvSpPr>
            <a:spLocks noGrp="1"/>
          </p:cNvSpPr>
          <p:nvPr>
            <p:ph type="ctrTitle"/>
          </p:nvPr>
        </p:nvSpPr>
        <p:spPr/>
        <p:txBody>
          <a:bodyPr/>
          <a:lstStyle/>
          <a:p>
            <a:endParaRPr lang="en-US"/>
          </a:p>
        </p:txBody>
      </p:sp>
      <p:pic>
        <p:nvPicPr>
          <p:cNvPr id="1028" name="Picture 4" descr="https://tasta.ro/wp-content/uploads/2016/10/94_11.jpg"/>
          <p:cNvPicPr>
            <a:picLocks noChangeAspect="1" noChangeArrowheads="1"/>
          </p:cNvPicPr>
          <p:nvPr/>
        </p:nvPicPr>
        <p:blipFill>
          <a:blip r:embed="rId2" cstate="email"/>
          <a:srcRect/>
          <a:stretch>
            <a:fillRect/>
          </a:stretch>
        </p:blipFill>
        <p:spPr bwMode="auto">
          <a:xfrm>
            <a:off x="0" y="228600"/>
            <a:ext cx="9048750" cy="6038850"/>
          </a:xfrm>
          <a:prstGeom prst="rect">
            <a:avLst/>
          </a:prstGeom>
          <a:ln>
            <a:noFill/>
          </a:ln>
          <a:effectLst>
            <a:softEdge rad="112500"/>
          </a:effectLst>
        </p:spPr>
      </p:pic>
      <p:sp>
        <p:nvSpPr>
          <p:cNvPr id="5" name="Rectangle 4"/>
          <p:cNvSpPr/>
          <p:nvPr/>
        </p:nvSpPr>
        <p:spPr>
          <a:xfrm>
            <a:off x="152400" y="5943600"/>
            <a:ext cx="8686800" cy="738664"/>
          </a:xfrm>
          <a:prstGeom prst="rect">
            <a:avLst/>
          </a:prstGeom>
          <a:solidFill>
            <a:srgbClr val="7030A0"/>
          </a:solidFill>
        </p:spPr>
        <p:txBody>
          <a:bodyPr wrap="square">
            <a:spAutoFit/>
          </a:bodyPr>
          <a:lstStyle/>
          <a:p>
            <a:r>
              <a:rPr lang="vi-VN" sz="1400" b="1" dirty="0" smtClean="0">
                <a:latin typeface="Consolas" pitchFamily="49" charset="0"/>
                <a:cs typeface="Consolas" pitchFamily="49" charset="0"/>
              </a:rPr>
              <a:t>Gheișa</a:t>
            </a:r>
            <a:r>
              <a:rPr lang="vi-VN" sz="1400" dirty="0" smtClean="0">
                <a:latin typeface="Consolas" pitchFamily="49" charset="0"/>
                <a:cs typeface="Consolas" pitchFamily="49" charset="0"/>
              </a:rPr>
              <a:t> (</a:t>
            </a:r>
            <a:r>
              <a:rPr lang="ja-JP" altLang="en-US" sz="1400" smtClean="0">
                <a:latin typeface="Consolas" pitchFamily="49" charset="0"/>
                <a:cs typeface="Consolas" pitchFamily="49" charset="0"/>
              </a:rPr>
              <a:t>芸者 </a:t>
            </a:r>
            <a:r>
              <a:rPr lang="vi-VN" sz="1400" i="1" dirty="0" smtClean="0">
                <a:latin typeface="Consolas" pitchFamily="49" charset="0"/>
                <a:cs typeface="Consolas" pitchFamily="49" charset="0"/>
              </a:rPr>
              <a:t>geisha</a:t>
            </a:r>
            <a:r>
              <a:rPr lang="vi-VN" sz="1400" dirty="0" smtClean="0">
                <a:latin typeface="Consolas" pitchFamily="49" charset="0"/>
                <a:cs typeface="Consolas" pitchFamily="49" charset="0"/>
              </a:rPr>
              <a:t>, însemnând „artist/ă” sau „persoană a artelor”; numită uneori și </a:t>
            </a:r>
            <a:r>
              <a:rPr lang="vi-VN" sz="1400" b="1" dirty="0" smtClean="0">
                <a:latin typeface="Consolas" pitchFamily="49" charset="0"/>
                <a:cs typeface="Consolas" pitchFamily="49" charset="0"/>
              </a:rPr>
              <a:t>geiko</a:t>
            </a:r>
            <a:r>
              <a:rPr lang="vi-VN" sz="1400" dirty="0" smtClean="0">
                <a:latin typeface="Consolas" pitchFamily="49" charset="0"/>
                <a:cs typeface="Consolas" pitchFamily="49" charset="0"/>
              </a:rPr>
              <a:t> </a:t>
            </a:r>
            <a:r>
              <a:rPr lang="ja-JP" altLang="en-US" sz="1400" smtClean="0">
                <a:latin typeface="Consolas" pitchFamily="49" charset="0"/>
                <a:cs typeface="Consolas" pitchFamily="49" charset="0"/>
              </a:rPr>
              <a:t>芸子</a:t>
            </a:r>
            <a:r>
              <a:rPr lang="en-US" altLang="ja-JP" sz="1400" dirty="0" smtClean="0">
                <a:latin typeface="Consolas" pitchFamily="49" charset="0"/>
                <a:cs typeface="Consolas" pitchFamily="49" charset="0"/>
              </a:rPr>
              <a:t>, </a:t>
            </a:r>
            <a:r>
              <a:rPr lang="vi-VN" sz="1400" dirty="0" smtClean="0">
                <a:latin typeface="Consolas" pitchFamily="49" charset="0"/>
                <a:cs typeface="Consolas" pitchFamily="49" charset="0"/>
              </a:rPr>
              <a:t>maiko </a:t>
            </a:r>
            <a:r>
              <a:rPr lang="ja-JP" altLang="en-US" sz="1400" smtClean="0">
                <a:latin typeface="Consolas" pitchFamily="49" charset="0"/>
                <a:cs typeface="Consolas" pitchFamily="49" charset="0"/>
              </a:rPr>
              <a:t>舞子 </a:t>
            </a:r>
            <a:r>
              <a:rPr lang="vi-VN" sz="1400" dirty="0" smtClean="0">
                <a:latin typeface="Consolas" pitchFamily="49" charset="0"/>
                <a:cs typeface="Consolas" pitchFamily="49" charset="0"/>
              </a:rPr>
              <a:t>sau </a:t>
            </a:r>
            <a:r>
              <a:rPr lang="vi-VN" sz="1400" b="1" dirty="0" smtClean="0">
                <a:latin typeface="Consolas" pitchFamily="49" charset="0"/>
                <a:cs typeface="Consolas" pitchFamily="49" charset="0"/>
              </a:rPr>
              <a:t>geigi</a:t>
            </a:r>
            <a:r>
              <a:rPr lang="vi-VN" sz="1400" dirty="0" smtClean="0">
                <a:latin typeface="Consolas" pitchFamily="49" charset="0"/>
                <a:cs typeface="Consolas" pitchFamily="49" charset="0"/>
              </a:rPr>
              <a:t> </a:t>
            </a:r>
            <a:r>
              <a:rPr lang="ja-JP" altLang="en-US" sz="1400" smtClean="0">
                <a:latin typeface="Consolas" pitchFamily="49" charset="0"/>
                <a:cs typeface="Consolas" pitchFamily="49" charset="0"/>
              </a:rPr>
              <a:t>芸妓</a:t>
            </a:r>
            <a:r>
              <a:rPr lang="en-US" altLang="ja-JP" sz="1400" dirty="0" smtClean="0">
                <a:latin typeface="Consolas" pitchFamily="49" charset="0"/>
                <a:cs typeface="Consolas" pitchFamily="49" charset="0"/>
              </a:rPr>
              <a:t>) </a:t>
            </a:r>
            <a:r>
              <a:rPr lang="vi-VN" sz="1400" dirty="0" smtClean="0">
                <a:latin typeface="Consolas" pitchFamily="49" charset="0"/>
                <a:cs typeface="Consolas" pitchFamily="49" charset="0"/>
              </a:rPr>
              <a:t>este o damă de companie care în același timp este și dansatoare și interpretă de artă tradițională japoneză.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s://cinemania-cdn.s3.amazonaws.com/img/conts/7e357ebe53ae.jpg"/>
          <p:cNvPicPr>
            <a:picLocks noChangeAspect="1" noChangeArrowheads="1"/>
          </p:cNvPicPr>
          <p:nvPr/>
        </p:nvPicPr>
        <p:blipFill>
          <a:blip r:embed="rId2" cstate="email"/>
          <a:srcRect/>
          <a:stretch>
            <a:fillRect/>
          </a:stretch>
        </p:blipFill>
        <p:spPr bwMode="auto">
          <a:xfrm>
            <a:off x="-104775" y="0"/>
            <a:ext cx="9248775"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elenapanait.ro/wp-content/uploads/2014/12/machiaj-gheisa-de-halloween-1.jpg"/>
          <p:cNvPicPr>
            <a:picLocks noChangeAspect="1" noChangeArrowheads="1"/>
          </p:cNvPicPr>
          <p:nvPr/>
        </p:nvPicPr>
        <p:blipFill>
          <a:blip r:embed="rId2" cstate="email"/>
          <a:srcRect l="6587"/>
          <a:stretch>
            <a:fillRect/>
          </a:stretch>
        </p:blipFill>
        <p:spPr bwMode="auto">
          <a:xfrm>
            <a:off x="-228600" y="0"/>
            <a:ext cx="9725025" cy="6934201"/>
          </a:xfrm>
          <a:prstGeom prst="rect">
            <a:avLst/>
          </a:prstGeom>
          <a:ln>
            <a:noFill/>
          </a:ln>
          <a:effectLst>
            <a:softEdge rad="112500"/>
          </a:effectLst>
        </p:spPr>
      </p:pic>
      <p:sp>
        <p:nvSpPr>
          <p:cNvPr id="3" name="TextBox 2"/>
          <p:cNvSpPr txBox="1"/>
          <p:nvPr/>
        </p:nvSpPr>
        <p:spPr>
          <a:xfrm>
            <a:off x="6477000" y="5715000"/>
            <a:ext cx="2971800" cy="1015663"/>
          </a:xfrm>
          <a:prstGeom prst="rect">
            <a:avLst/>
          </a:prstGeom>
          <a:solidFill>
            <a:schemeClr val="bg1"/>
          </a:solidFill>
        </p:spPr>
        <p:txBody>
          <a:bodyPr wrap="square" rtlCol="0">
            <a:spAutoFit/>
          </a:bodyPr>
          <a:lstStyle/>
          <a:p>
            <a:endParaRPr lang="en-US" sz="6000" dirty="0"/>
          </a:p>
        </p:txBody>
      </p:sp>
      <p:sp>
        <p:nvSpPr>
          <p:cNvPr id="4" name="Rectangle 3"/>
          <p:cNvSpPr/>
          <p:nvPr/>
        </p:nvSpPr>
        <p:spPr>
          <a:xfrm>
            <a:off x="76200" y="5903893"/>
            <a:ext cx="9067800" cy="954107"/>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În timp ce diferite tipuri de curtezani puneau accent pe plăcerile sexuale, gheişele se specializau pe artele tradiţionale japoneze, muzică, dans, ceremonia ceaiului, conversaţii cu bărbaţi. Pe măsură ce îndemânarea artistică a curtezanilor de rang înalt era în declin, cererea de artişti-gheişă (bărbaţi sau femei) era în creştere.</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https://www.photomaniacs.ro/poze_galerie/5650.jpg"/>
          <p:cNvPicPr>
            <a:picLocks noChangeAspect="1" noChangeArrowheads="1"/>
          </p:cNvPicPr>
          <p:nvPr/>
        </p:nvPicPr>
        <p:blipFill>
          <a:blip r:embed="rId2" cstate="email"/>
          <a:srcRect/>
          <a:stretch>
            <a:fillRect/>
          </a:stretch>
        </p:blipFill>
        <p:spPr bwMode="auto">
          <a:xfrm>
            <a:off x="1905000" y="-76201"/>
            <a:ext cx="5219700" cy="6934201"/>
          </a:xfrm>
          <a:prstGeom prst="rect">
            <a:avLst/>
          </a:prstGeom>
          <a:ln>
            <a:noFill/>
          </a:ln>
          <a:effectLst>
            <a:softEdge rad="112500"/>
          </a:effectLst>
        </p:spPr>
      </p:pic>
      <p:sp>
        <p:nvSpPr>
          <p:cNvPr id="3" name="Rectangle 2"/>
          <p:cNvSpPr/>
          <p:nvPr/>
        </p:nvSpPr>
        <p:spPr>
          <a:xfrm>
            <a:off x="838200" y="5688449"/>
            <a:ext cx="7315200" cy="1169551"/>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În timpul copilăriei, viitoarele gheişe lucrau adeseori ca servitoare sau asistente ale unei gheişe experimentate. În această perioadă, viitoarea gheişă era însărcinată cu diferite treburi:curăţenia casei, primirea unor comisioane. Totodată, fata trebuia să meargă şi la şcoală pentru a se instrui.</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image.cine21.com/resize/cine21/still/2005/1123/M0020022_memory_geisha_13[W680-].jpg"/>
          <p:cNvPicPr>
            <a:picLocks noChangeAspect="1" noChangeArrowheads="1"/>
          </p:cNvPicPr>
          <p:nvPr/>
        </p:nvPicPr>
        <p:blipFill>
          <a:blip r:embed="rId2" cstate="email"/>
          <a:srcRect/>
          <a:stretch>
            <a:fillRect/>
          </a:stretch>
        </p:blipFill>
        <p:spPr bwMode="auto">
          <a:xfrm>
            <a:off x="2057400" y="-76201"/>
            <a:ext cx="5095875" cy="6934201"/>
          </a:xfrm>
          <a:prstGeom prst="rect">
            <a:avLst/>
          </a:prstGeom>
          <a:ln>
            <a:noFill/>
          </a:ln>
          <a:effectLst>
            <a:softEdge rad="112500"/>
          </a:effectLst>
        </p:spPr>
      </p:pic>
      <p:sp>
        <p:nvSpPr>
          <p:cNvPr id="3" name="Rectangle 2"/>
          <p:cNvSpPr/>
          <p:nvPr/>
        </p:nvSpPr>
        <p:spPr>
          <a:xfrm>
            <a:off x="2209800" y="5688449"/>
            <a:ext cx="4572000" cy="1169551"/>
          </a:xfrm>
          <a:prstGeom prst="rect">
            <a:avLst/>
          </a:prstGeom>
          <a:solidFill>
            <a:srgbClr val="7030A0"/>
          </a:solidFill>
        </p:spPr>
        <p:txBody>
          <a:bodyPr>
            <a:spAutoFit/>
          </a:bodyPr>
          <a:lstStyle/>
          <a:p>
            <a:r>
              <a:rPr lang="vi-VN" sz="1400" dirty="0" smtClean="0">
                <a:latin typeface="Consolas" pitchFamily="49" charset="0"/>
                <a:cs typeface="Consolas" pitchFamily="49" charset="0"/>
              </a:rPr>
              <a:t>În timpul ocupaţiei americane a Japoniei după ce de-al Doilea Război Mondial, unele femei tinere, doritoare de a aduna bani, pretindeau că sunt gheişe şi ofereau favoruri sexuale militarilor americani.</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www.elenapanait.ro/wp-content/uploads/2014/12/machiaj-gheisa-de-halloween-2.jpg"/>
          <p:cNvPicPr>
            <a:picLocks noChangeAspect="1" noChangeArrowheads="1"/>
          </p:cNvPicPr>
          <p:nvPr/>
        </p:nvPicPr>
        <p:blipFill>
          <a:blip r:embed="rId2" cstate="email"/>
          <a:srcRect b="8791"/>
          <a:stretch>
            <a:fillRect/>
          </a:stretch>
        </p:blipFill>
        <p:spPr bwMode="auto">
          <a:xfrm>
            <a:off x="3124200" y="228600"/>
            <a:ext cx="4619625" cy="6324600"/>
          </a:xfrm>
          <a:prstGeom prst="rect">
            <a:avLst/>
          </a:prstGeom>
          <a:ln>
            <a:noFill/>
          </a:ln>
          <a:effectLst>
            <a:softEdge rad="112500"/>
          </a:effectLst>
        </p:spPr>
      </p:pic>
      <p:sp>
        <p:nvSpPr>
          <p:cNvPr id="3" name="Rectangle 2"/>
          <p:cNvSpPr/>
          <p:nvPr/>
        </p:nvSpPr>
        <p:spPr>
          <a:xfrm>
            <a:off x="152400" y="2362200"/>
            <a:ext cx="2971800" cy="2031325"/>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Gheişele veritabile au pregătire artistică şi educaţie specifică, însă există şi aşa-numitele gheişe de băi (onsen geisha), care sunt de fapt prostituate şi nu au nici una dintre calităţile celorlalte.</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thumbs.dreamstime.com/b/jeune-joli-geisha-dans-le-kimono-avec-sakura-et-60033533.jpg"/>
          <p:cNvPicPr>
            <a:picLocks noChangeAspect="1" noChangeArrowheads="1"/>
          </p:cNvPicPr>
          <p:nvPr/>
        </p:nvPicPr>
        <p:blipFill>
          <a:blip r:embed="rId2" cstate="email"/>
          <a:srcRect/>
          <a:stretch>
            <a:fillRect/>
          </a:stretch>
        </p:blipFill>
        <p:spPr bwMode="auto">
          <a:xfrm>
            <a:off x="3810000" y="-76201"/>
            <a:ext cx="4619625" cy="6934201"/>
          </a:xfrm>
          <a:prstGeom prst="rect">
            <a:avLst/>
          </a:prstGeom>
          <a:ln>
            <a:noFill/>
          </a:ln>
          <a:effectLst>
            <a:softEdge rad="112500"/>
          </a:effectLst>
        </p:spPr>
      </p:pic>
      <p:sp>
        <p:nvSpPr>
          <p:cNvPr id="3" name="Rectangle 2"/>
          <p:cNvSpPr/>
          <p:nvPr/>
        </p:nvSpPr>
        <p:spPr>
          <a:xfrm>
            <a:off x="152400" y="2514600"/>
            <a:ext cx="3657600" cy="2246769"/>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Când o gheişă se retrage din viaţa publică organizează o ceremonie:hiki-iwai, care poate avea diverse semnificaţii:gheişa poate ieşi pur şi simplu din comunitatea de gheişe, se poate retrage din cauza vârstei înaintate, se poate căsători sau poate deveni instructoarea unor gheişe începătoare.</a:t>
            </a:r>
            <a:endParaRPr lang="en-US" sz="1400" dirty="0">
              <a:latin typeface="Consolas" pitchFamily="49" charset="0"/>
              <a:cs typeface="Consolas" pitchFamily="49" charset="0"/>
            </a:endParaRPr>
          </a:p>
        </p:txBody>
      </p:sp>
      <p:sp>
        <p:nvSpPr>
          <p:cNvPr id="4" name="TextBox 3"/>
          <p:cNvSpPr txBox="1"/>
          <p:nvPr/>
        </p:nvSpPr>
        <p:spPr>
          <a:xfrm>
            <a:off x="4800600" y="3352800"/>
            <a:ext cx="990600" cy="369332"/>
          </a:xfrm>
          <a:prstGeom prst="rect">
            <a:avLst/>
          </a:prstGeom>
          <a:solidFill>
            <a:schemeClr val="bg1"/>
          </a:solidFill>
        </p:spPr>
        <p:txBody>
          <a:bodyPr wrap="square" rtlCol="0">
            <a:spAutoFit/>
          </a:bodyPr>
          <a:lstStyle/>
          <a:p>
            <a:endParaRPr lang="en-US" dirty="0"/>
          </a:p>
        </p:txBody>
      </p:sp>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http://i36.tinypic.com/2ug1b43.jpg"/>
          <p:cNvPicPr>
            <a:picLocks noChangeAspect="1" noChangeArrowheads="1"/>
          </p:cNvPicPr>
          <p:nvPr/>
        </p:nvPicPr>
        <p:blipFill>
          <a:blip r:embed="rId2" cstate="email"/>
          <a:srcRect/>
          <a:stretch>
            <a:fillRect/>
          </a:stretch>
        </p:blipFill>
        <p:spPr bwMode="auto">
          <a:xfrm>
            <a:off x="2438400" y="381000"/>
            <a:ext cx="4286250" cy="57150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www.travelreport.mx/wp-content/uploads/2017/09/geishas.jpg"/>
          <p:cNvPicPr>
            <a:picLocks noChangeAspect="1" noChangeArrowheads="1"/>
          </p:cNvPicPr>
          <p:nvPr/>
        </p:nvPicPr>
        <p:blipFill>
          <a:blip r:embed="rId2" cstate="email"/>
          <a:srcRect/>
          <a:stretch>
            <a:fillRect/>
          </a:stretch>
        </p:blipFill>
        <p:spPr bwMode="auto">
          <a:xfrm>
            <a:off x="-228600" y="838200"/>
            <a:ext cx="9525000" cy="57150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i.pinimg.com/originals/6e/98/7c/6e987cab8625b7f9121c0c4a4c363143.jpg"/>
          <p:cNvPicPr>
            <a:picLocks noChangeAspect="1" noChangeArrowheads="1"/>
          </p:cNvPicPr>
          <p:nvPr/>
        </p:nvPicPr>
        <p:blipFill>
          <a:blip r:embed="rId2" cstate="email"/>
          <a:srcRect b="2849"/>
          <a:stretch>
            <a:fillRect/>
          </a:stretch>
        </p:blipFill>
        <p:spPr bwMode="auto">
          <a:xfrm>
            <a:off x="2209800" y="304800"/>
            <a:ext cx="4762500" cy="61722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hanakomichi-k.com/images/index_titletop2.jpg"/>
          <p:cNvPicPr>
            <a:picLocks noChangeAspect="1" noChangeArrowheads="1"/>
          </p:cNvPicPr>
          <p:nvPr/>
        </p:nvPicPr>
        <p:blipFill>
          <a:blip r:embed="rId2" cstate="email">
            <a:lum bright="-10000"/>
          </a:blip>
          <a:srcRect/>
          <a:stretch>
            <a:fillRect/>
          </a:stretch>
        </p:blipFill>
        <p:spPr bwMode="auto">
          <a:xfrm>
            <a:off x="-685800" y="0"/>
            <a:ext cx="10477500" cy="5715000"/>
          </a:xfrm>
          <a:prstGeom prst="rect">
            <a:avLst/>
          </a:prstGeom>
          <a:ln>
            <a:noFill/>
          </a:ln>
          <a:effectLst>
            <a:softEdge rad="112500"/>
          </a:effectLst>
        </p:spPr>
      </p:pic>
      <p:sp>
        <p:nvSpPr>
          <p:cNvPr id="3" name="Rectangle 2"/>
          <p:cNvSpPr/>
          <p:nvPr/>
        </p:nvSpPr>
        <p:spPr>
          <a:xfrm>
            <a:off x="304800" y="5473005"/>
            <a:ext cx="8839200" cy="1384995"/>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Gheișele poartă </a:t>
            </a:r>
            <a:r>
              <a:rPr lang="vi-VN" sz="1400" dirty="0" smtClean="0">
                <a:latin typeface="Consolas" pitchFamily="49" charset="0"/>
                <a:cs typeface="Consolas" pitchFamily="49" charset="0"/>
                <a:hlinkClick r:id="rId3" tooltip="Kimono"/>
              </a:rPr>
              <a:t>kimono</a:t>
            </a:r>
            <a:r>
              <a:rPr lang="vi-VN" sz="1400" dirty="0" smtClean="0">
                <a:latin typeface="Consolas" pitchFamily="49" charset="0"/>
                <a:cs typeface="Consolas" pitchFamily="49" charset="0"/>
              </a:rPr>
              <a:t>. Gheișele-ucenice au kimonouri viu și divers colorate cu un </a:t>
            </a:r>
            <a:r>
              <a:rPr lang="vi-VN" sz="1400" dirty="0" smtClean="0">
                <a:latin typeface="Consolas" pitchFamily="49" charset="0"/>
                <a:cs typeface="Consolas" pitchFamily="49" charset="0"/>
                <a:hlinkClick r:id="rId4" tooltip="Obi (îmbrăcăminte) — pagină inexistentă"/>
              </a:rPr>
              <a:t>obi</a:t>
            </a:r>
            <a:r>
              <a:rPr lang="vi-VN" sz="1400" dirty="0" smtClean="0">
                <a:latin typeface="Consolas" pitchFamily="49" charset="0"/>
                <a:cs typeface="Consolas" pitchFamily="49" charset="0"/>
              </a:rPr>
              <a:t> (eșarfă care se leagă în jurul brâului) extravagant. Gheișele mai experimentate poartă kimonouri cu stiluri, modele și culori mai sobre. Se spune că o gheișă niciodată nu este văzută cu un </a:t>
            </a:r>
            <a:r>
              <a:rPr lang="vi-VN" sz="1400" dirty="0" smtClean="0">
                <a:latin typeface="Consolas" pitchFamily="49" charset="0"/>
                <a:cs typeface="Consolas" pitchFamily="49" charset="0"/>
                <a:hlinkClick r:id="rId3" tooltip="Kimono"/>
              </a:rPr>
              <a:t>kimono</a:t>
            </a:r>
            <a:r>
              <a:rPr lang="vi-VN" sz="1400" dirty="0" smtClean="0">
                <a:latin typeface="Consolas" pitchFamily="49" charset="0"/>
                <a:cs typeface="Consolas" pitchFamily="49" charset="0"/>
              </a:rPr>
              <a:t> mai mult de o dată în timp ce produce divertisment. Kimonourile gheișelor sunt decoltate la spate, pentru că în lumea japoneză, ceafa și gâtul sunt folosite în ritualul seducției bărbaților.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s://upload.wikimedia.org/wikipedia/commons/thumb/4/48/Japan-Kyoto-Geisha.jpg/800px-Japan-Kyoto-Geisha.jpg"/>
          <p:cNvPicPr>
            <a:picLocks noChangeAspect="1" noChangeArrowheads="1"/>
          </p:cNvPicPr>
          <p:nvPr/>
        </p:nvPicPr>
        <p:blipFill>
          <a:blip r:embed="rId2" cstate="email"/>
          <a:srcRect/>
          <a:stretch>
            <a:fillRect/>
          </a:stretch>
        </p:blipFill>
        <p:spPr bwMode="auto">
          <a:xfrm>
            <a:off x="685800" y="762000"/>
            <a:ext cx="7620000" cy="508635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s://image.rakuten.co.jp/kimonomachi/cabinet/0434/043456_1.jpg"/>
          <p:cNvPicPr>
            <a:picLocks noChangeAspect="1" noChangeArrowheads="1"/>
          </p:cNvPicPr>
          <p:nvPr/>
        </p:nvPicPr>
        <p:blipFill>
          <a:blip r:embed="rId2" cstate="email"/>
          <a:srcRect/>
          <a:stretch>
            <a:fillRect/>
          </a:stretch>
        </p:blipFill>
        <p:spPr bwMode="auto">
          <a:xfrm>
            <a:off x="1676400" y="533400"/>
            <a:ext cx="5715000" cy="5715000"/>
          </a:xfrm>
          <a:prstGeom prst="rect">
            <a:avLst/>
          </a:prstGeom>
          <a:noFill/>
          <a:effectLst>
            <a:softEdge rad="317500"/>
          </a:effectLst>
        </p:spPr>
      </p:pic>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s://shop.r10s.jp/maruhisa/cabinet/00666546/20026443p01.jpg"/>
          <p:cNvPicPr>
            <a:picLocks noChangeAspect="1" noChangeArrowheads="1"/>
          </p:cNvPicPr>
          <p:nvPr/>
        </p:nvPicPr>
        <p:blipFill>
          <a:blip r:embed="rId2" cstate="email"/>
          <a:srcRect/>
          <a:stretch>
            <a:fillRect/>
          </a:stretch>
        </p:blipFill>
        <p:spPr bwMode="auto">
          <a:xfrm>
            <a:off x="1219200" y="0"/>
            <a:ext cx="6667500" cy="66675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i55.tinypic.com/207ozyb.jpg"/>
          <p:cNvPicPr>
            <a:picLocks noChangeAspect="1" noChangeArrowheads="1"/>
          </p:cNvPicPr>
          <p:nvPr/>
        </p:nvPicPr>
        <p:blipFill>
          <a:blip r:embed="rId2" cstate="email"/>
          <a:srcRect/>
          <a:stretch>
            <a:fillRect/>
          </a:stretch>
        </p:blipFill>
        <p:spPr bwMode="auto">
          <a:xfrm>
            <a:off x="533400" y="685800"/>
            <a:ext cx="7620000" cy="5438776"/>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saloane.ro/files/articles/gh.JPG"/>
          <p:cNvPicPr>
            <a:picLocks noChangeAspect="1" noChangeArrowheads="1"/>
          </p:cNvPicPr>
          <p:nvPr/>
        </p:nvPicPr>
        <p:blipFill>
          <a:blip r:embed="rId2" cstate="email"/>
          <a:srcRect/>
          <a:stretch>
            <a:fillRect/>
          </a:stretch>
        </p:blipFill>
        <p:spPr bwMode="auto">
          <a:xfrm>
            <a:off x="1447800" y="609600"/>
            <a:ext cx="6076950" cy="4019550"/>
          </a:xfrm>
          <a:prstGeom prst="rect">
            <a:avLst/>
          </a:prstGeom>
          <a:ln>
            <a:noFill/>
          </a:ln>
          <a:effectLst>
            <a:softEdge rad="112500"/>
          </a:effectLst>
        </p:spPr>
      </p:pic>
      <p:sp>
        <p:nvSpPr>
          <p:cNvPr id="3" name="Rectangle 2"/>
          <p:cNvSpPr/>
          <p:nvPr/>
        </p:nvSpPr>
        <p:spPr>
          <a:xfrm>
            <a:off x="533400" y="4648200"/>
            <a:ext cx="7543800" cy="1169551"/>
          </a:xfrm>
          <a:prstGeom prst="rect">
            <a:avLst/>
          </a:prstGeom>
          <a:solidFill>
            <a:srgbClr val="7030A0"/>
          </a:solidFill>
        </p:spPr>
        <p:txBody>
          <a:bodyPr wrap="square">
            <a:spAutoFit/>
          </a:bodyPr>
          <a:lstStyle/>
          <a:p>
            <a:r>
              <a:rPr lang="en-US" sz="1400" dirty="0" err="1" smtClean="0">
                <a:latin typeface="Consolas" pitchFamily="49" charset="0"/>
                <a:cs typeface="Consolas" pitchFamily="49" charset="0"/>
              </a:rPr>
              <a:t>Gheisele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muncesc</a:t>
            </a:r>
            <a:r>
              <a:rPr lang="en-US" sz="1400" dirty="0" smtClean="0">
                <a:latin typeface="Consolas" pitchFamily="49" charset="0"/>
                <a:cs typeface="Consolas" pitchFamily="49" charset="0"/>
              </a:rPr>
              <a:t> in </a:t>
            </a:r>
            <a:r>
              <a:rPr lang="en-US" sz="1400" dirty="0" err="1" smtClean="0">
                <a:latin typeface="Consolas" pitchFamily="49" charset="0"/>
                <a:cs typeface="Consolas" pitchFamily="49" charset="0"/>
              </a:rPr>
              <a:t>Okyva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unde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locuiesc</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pana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cand</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patrund</a:t>
            </a:r>
            <a:r>
              <a:rPr lang="en-US" sz="1400" dirty="0" smtClean="0">
                <a:latin typeface="Consolas" pitchFamily="49" charset="0"/>
                <a:cs typeface="Consolas" pitchFamily="49" charset="0"/>
              </a:rPr>
              <a:t> in </a:t>
            </a:r>
            <a:r>
              <a:rPr lang="en-US" sz="1400" dirty="0" err="1" smtClean="0">
                <a:latin typeface="Consolas" pitchFamily="49" charset="0"/>
                <a:cs typeface="Consolas" pitchFamily="49" charset="0"/>
              </a:rPr>
              <a:t>aceasta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lume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alaturi</a:t>
            </a:r>
            <a:r>
              <a:rPr lang="en-US" sz="1400" dirty="0" smtClean="0">
                <a:latin typeface="Consolas" pitchFamily="49" charset="0"/>
                <a:cs typeface="Consolas" pitchFamily="49" charset="0"/>
              </a:rPr>
              <a:t> de Okasan (</a:t>
            </a:r>
            <a:r>
              <a:rPr lang="en-US" sz="1400" dirty="0" err="1" smtClean="0">
                <a:latin typeface="Consolas" pitchFamily="49" charset="0"/>
                <a:cs typeface="Consolas" pitchFamily="49" charset="0"/>
              </a:rPr>
              <a:t>matroana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lor</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surorile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celelalte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gheise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Desi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sunt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platite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pentru</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treburile</a:t>
            </a:r>
            <a:r>
              <a:rPr lang="en-US" sz="1400" dirty="0" smtClean="0">
                <a:latin typeface="Consolas" pitchFamily="49" charset="0"/>
                <a:cs typeface="Consolas" pitchFamily="49" charset="0"/>
              </a:rPr>
              <a:t> de </a:t>
            </a:r>
            <a:r>
              <a:rPr lang="en-US" sz="1400" dirty="0" err="1" smtClean="0">
                <a:latin typeface="Consolas" pitchFamily="49" charset="0"/>
                <a:cs typeface="Consolas" pitchFamily="49" charset="0"/>
              </a:rPr>
              <a:t>menaj</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realizate</a:t>
            </a:r>
            <a:r>
              <a:rPr lang="en-US" sz="1400" dirty="0" smtClean="0">
                <a:latin typeface="Consolas" pitchFamily="49" charset="0"/>
                <a:cs typeface="Consolas" pitchFamily="49" charset="0"/>
              </a:rPr>
              <a:t> in </a:t>
            </a:r>
            <a:r>
              <a:rPr lang="en-US" sz="1400" dirty="0" err="1" smtClean="0">
                <a:latin typeface="Consolas" pitchFamily="49" charset="0"/>
                <a:cs typeface="Consolas" pitchFamily="49" charset="0"/>
              </a:rPr>
              <a:t>diferite</a:t>
            </a:r>
            <a:r>
              <a:rPr lang="en-US" sz="1400" dirty="0" smtClean="0">
                <a:latin typeface="Consolas" pitchFamily="49" charset="0"/>
                <a:cs typeface="Consolas" pitchFamily="49" charset="0"/>
              </a:rPr>
              <a:t> case, mare parte din </a:t>
            </a:r>
            <a:r>
              <a:rPr lang="en-US" sz="1400" dirty="0" err="1" smtClean="0">
                <a:latin typeface="Consolas" pitchFamily="49" charset="0"/>
                <a:cs typeface="Consolas" pitchFamily="49" charset="0"/>
              </a:rPr>
              <a:t>banii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adusi</a:t>
            </a:r>
            <a:r>
              <a:rPr lang="en-US" sz="1400" dirty="0" smtClean="0">
                <a:latin typeface="Consolas" pitchFamily="49" charset="0"/>
                <a:cs typeface="Consolas" pitchFamily="49" charset="0"/>
              </a:rPr>
              <a:t> de </a:t>
            </a:r>
            <a:r>
              <a:rPr lang="en-US" sz="1400" dirty="0" err="1" smtClean="0">
                <a:latin typeface="Consolas" pitchFamily="49" charset="0"/>
                <a:cs typeface="Consolas" pitchFamily="49" charset="0"/>
              </a:rPr>
              <a:t>ele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ajung</a:t>
            </a:r>
            <a:r>
              <a:rPr lang="en-US" sz="1400" dirty="0" smtClean="0">
                <a:latin typeface="Consolas" pitchFamily="49" charset="0"/>
                <a:cs typeface="Consolas" pitchFamily="49" charset="0"/>
              </a:rPr>
              <a:t> la </a:t>
            </a:r>
            <a:r>
              <a:rPr lang="en-US" sz="1400" dirty="0" err="1" smtClean="0">
                <a:latin typeface="Consolas" pitchFamily="49" charset="0"/>
                <a:cs typeface="Consolas" pitchFamily="49" charset="0"/>
              </a:rPr>
              <a:t>Okyva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Banii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sunt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utilizati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pentru</a:t>
            </a:r>
            <a:r>
              <a:rPr lang="en-US" sz="1400" dirty="0" smtClean="0">
                <a:latin typeface="Consolas" pitchFamily="49" charset="0"/>
                <a:cs typeface="Consolas" pitchFamily="49" charset="0"/>
              </a:rPr>
              <a:t> a  </a:t>
            </a:r>
            <a:r>
              <a:rPr lang="en-US" sz="1400" dirty="0" err="1" smtClean="0">
                <a:latin typeface="Consolas" pitchFamily="49" charset="0"/>
                <a:cs typeface="Consolas" pitchFamily="49" charset="0"/>
              </a:rPr>
              <a:t>suporta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costurile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intretinerii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Okiva</a:t>
            </a:r>
            <a:r>
              <a:rPr lang="en-US" sz="1400" dirty="0" smtClean="0">
                <a:latin typeface="Consolas" pitchFamily="49" charset="0"/>
                <a:cs typeface="Consolas" pitchFamily="49" charset="0"/>
              </a:rPr>
              <a:t>.</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st.depositphotos.com/1797954/1430/i/950/depositphotos_14304647-stockafbeelding-japanse-geisha.jpg"/>
          <p:cNvPicPr>
            <a:picLocks noChangeAspect="1" noChangeArrowheads="1"/>
          </p:cNvPicPr>
          <p:nvPr/>
        </p:nvPicPr>
        <p:blipFill>
          <a:blip r:embed="rId2" cstate="email"/>
          <a:srcRect/>
          <a:stretch>
            <a:fillRect/>
          </a:stretch>
        </p:blipFill>
        <p:spPr bwMode="auto">
          <a:xfrm>
            <a:off x="-457200" y="228600"/>
            <a:ext cx="9744075" cy="6496051"/>
          </a:xfrm>
          <a:prstGeom prst="rect">
            <a:avLst/>
          </a:prstGeom>
          <a:ln>
            <a:noFill/>
          </a:ln>
          <a:effectLst>
            <a:softEdge rad="112500"/>
          </a:effectLst>
        </p:spPr>
      </p:pic>
      <p:sp>
        <p:nvSpPr>
          <p:cNvPr id="3" name="TextBox 2"/>
          <p:cNvSpPr txBox="1"/>
          <p:nvPr/>
        </p:nvSpPr>
        <p:spPr>
          <a:xfrm rot="18894211">
            <a:off x="6392679" y="4685932"/>
            <a:ext cx="1981200" cy="369332"/>
          </a:xfrm>
          <a:prstGeom prst="rect">
            <a:avLst/>
          </a:prstGeom>
          <a:solidFill>
            <a:schemeClr val="bg1"/>
          </a:solidFill>
        </p:spPr>
        <p:txBody>
          <a:bodyPr wrap="square" rtlCol="0">
            <a:spAutoFit/>
          </a:bodyPr>
          <a:lstStyle/>
          <a:p>
            <a:endParaRPr lang="en-US" dirty="0"/>
          </a:p>
        </p:txBody>
      </p:sp>
      <p:sp>
        <p:nvSpPr>
          <p:cNvPr id="7" name="TextBox 6"/>
          <p:cNvSpPr txBox="1"/>
          <p:nvPr/>
        </p:nvSpPr>
        <p:spPr>
          <a:xfrm rot="18894211">
            <a:off x="6164078" y="1028331"/>
            <a:ext cx="1981200" cy="369332"/>
          </a:xfrm>
          <a:prstGeom prst="rect">
            <a:avLst/>
          </a:prstGeom>
          <a:solidFill>
            <a:schemeClr val="bg1"/>
          </a:solidFill>
        </p:spPr>
        <p:txBody>
          <a:bodyPr wrap="square" rtlCol="0">
            <a:spAutoFit/>
          </a:bodyPr>
          <a:lstStyle/>
          <a:p>
            <a:endParaRPr lang="en-US" dirty="0"/>
          </a:p>
        </p:txBody>
      </p:sp>
      <p:sp>
        <p:nvSpPr>
          <p:cNvPr id="8" name="TextBox 7"/>
          <p:cNvSpPr txBox="1"/>
          <p:nvPr/>
        </p:nvSpPr>
        <p:spPr>
          <a:xfrm rot="18894211">
            <a:off x="4487678" y="2247531"/>
            <a:ext cx="1981200" cy="369332"/>
          </a:xfrm>
          <a:prstGeom prst="rect">
            <a:avLst/>
          </a:prstGeom>
          <a:solidFill>
            <a:schemeClr val="bg1"/>
          </a:solidFill>
        </p:spPr>
        <p:txBody>
          <a:bodyPr wrap="square" rtlCol="0">
            <a:spAutoFit/>
          </a:bodyPr>
          <a:lstStyle/>
          <a:p>
            <a:endParaRPr lang="en-US" dirty="0"/>
          </a:p>
        </p:txBody>
      </p:sp>
      <p:sp>
        <p:nvSpPr>
          <p:cNvPr id="9" name="TextBox 8"/>
          <p:cNvSpPr txBox="1"/>
          <p:nvPr/>
        </p:nvSpPr>
        <p:spPr>
          <a:xfrm rot="18894211">
            <a:off x="-617722" y="2628531"/>
            <a:ext cx="1981200" cy="369332"/>
          </a:xfrm>
          <a:prstGeom prst="rect">
            <a:avLst/>
          </a:prstGeom>
          <a:solidFill>
            <a:schemeClr val="bg1"/>
          </a:solidFill>
        </p:spPr>
        <p:txBody>
          <a:bodyPr wrap="square" rtlCol="0">
            <a:spAutoFit/>
          </a:bodyPr>
          <a:lstStyle/>
          <a:p>
            <a:endParaRPr lang="en-US" dirty="0"/>
          </a:p>
        </p:txBody>
      </p:sp>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s://i.pinimg.com/originals/cd/79/74/cd79743a139370541b9cfbdf4b3a3979.jpg"/>
          <p:cNvPicPr>
            <a:picLocks noChangeAspect="1" noChangeArrowheads="1"/>
          </p:cNvPicPr>
          <p:nvPr/>
        </p:nvPicPr>
        <p:blipFill>
          <a:blip r:embed="rId2" cstate="email"/>
          <a:srcRect/>
          <a:stretch>
            <a:fillRect/>
          </a:stretch>
        </p:blipFill>
        <p:spPr bwMode="auto">
          <a:xfrm>
            <a:off x="2057400" y="-76201"/>
            <a:ext cx="516255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media.feminis.ro/media/image/201102/w610/4d4942a0f0ea0_87811.jpg"/>
          <p:cNvPicPr>
            <a:picLocks noChangeAspect="1" noChangeArrowheads="1"/>
          </p:cNvPicPr>
          <p:nvPr/>
        </p:nvPicPr>
        <p:blipFill>
          <a:blip r:embed="rId2" cstate="email"/>
          <a:srcRect l="23934"/>
          <a:stretch>
            <a:fillRect/>
          </a:stretch>
        </p:blipFill>
        <p:spPr bwMode="auto">
          <a:xfrm>
            <a:off x="4724400" y="2667000"/>
            <a:ext cx="4419600" cy="4076701"/>
          </a:xfrm>
          <a:prstGeom prst="rect">
            <a:avLst/>
          </a:prstGeom>
          <a:ln>
            <a:noFill/>
          </a:ln>
          <a:effectLst>
            <a:softEdge rad="112500"/>
          </a:effectLst>
        </p:spPr>
      </p:pic>
      <p:pic>
        <p:nvPicPr>
          <p:cNvPr id="4" name="Picture 3" descr="https://media.feminis.ro/media/image/201102/w610/4d4942a0f0ea0_87811.jpg"/>
          <p:cNvPicPr>
            <a:picLocks noChangeAspect="1" noChangeArrowheads="1"/>
          </p:cNvPicPr>
          <p:nvPr/>
        </p:nvPicPr>
        <p:blipFill>
          <a:blip r:embed="rId2" cstate="email"/>
          <a:srcRect l="24918"/>
          <a:stretch>
            <a:fillRect/>
          </a:stretch>
        </p:blipFill>
        <p:spPr bwMode="auto">
          <a:xfrm flipH="1">
            <a:off x="304800" y="609600"/>
            <a:ext cx="4362450" cy="4076701"/>
          </a:xfrm>
          <a:prstGeom prst="rect">
            <a:avLst/>
          </a:prstGeom>
          <a:ln>
            <a:noFill/>
          </a:ln>
          <a:effectLst>
            <a:softEdge rad="112500"/>
          </a:effectLst>
        </p:spPr>
      </p:pic>
      <p:sp>
        <p:nvSpPr>
          <p:cNvPr id="5" name="Rectangle 4"/>
          <p:cNvSpPr/>
          <p:nvPr/>
        </p:nvSpPr>
        <p:spPr>
          <a:xfrm>
            <a:off x="381000" y="4724400"/>
            <a:ext cx="4267200" cy="1600438"/>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Coafurile gheișelor au variat de-a lungul istoriei. În trecut, femeile iși purtau părul pe umeri în unele perioade, și prins desupra capului în altele. În secolul al XVII-lea a aparut tradiționala </a:t>
            </a:r>
            <a:r>
              <a:rPr lang="vi-VN" sz="1400" i="1" dirty="0" smtClean="0">
                <a:latin typeface="Consolas" pitchFamily="49" charset="0"/>
                <a:cs typeface="Consolas" pitchFamily="49" charset="0"/>
              </a:rPr>
              <a:t>shimada</a:t>
            </a:r>
            <a:r>
              <a:rPr lang="vi-VN" sz="1400" dirty="0" smtClean="0">
                <a:latin typeface="Consolas" pitchFamily="49" charset="0"/>
                <a:cs typeface="Consolas" pitchFamily="49" charset="0"/>
              </a:rPr>
              <a:t>, un fel de </a:t>
            </a:r>
            <a:r>
              <a:rPr lang="vi-VN" sz="1400" dirty="0" smtClean="0">
                <a:latin typeface="Consolas" pitchFamily="49" charset="0"/>
                <a:cs typeface="Consolas" pitchFamily="49" charset="0"/>
                <a:hlinkClick r:id="rId3" tooltip="Coc (coafura) — pagină inexistentă"/>
              </a:rPr>
              <a:t>coc</a:t>
            </a:r>
            <a:r>
              <a:rPr lang="vi-VN" sz="1400" dirty="0" smtClean="0">
                <a:latin typeface="Consolas" pitchFamily="49" charset="0"/>
                <a:cs typeface="Consolas" pitchFamily="49" charset="0"/>
              </a:rPr>
              <a:t> elaborat, purtat de gheișele consacrate.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leschroniquesdesonia.com/media/00/02/517403768.jpg"/>
          <p:cNvPicPr>
            <a:picLocks noChangeAspect="1" noChangeArrowheads="1"/>
          </p:cNvPicPr>
          <p:nvPr/>
        </p:nvPicPr>
        <p:blipFill>
          <a:blip r:embed="rId2" cstate="email"/>
          <a:srcRect/>
          <a:stretch>
            <a:fillRect/>
          </a:stretch>
        </p:blipFill>
        <p:spPr bwMode="auto">
          <a:xfrm>
            <a:off x="4267200" y="-76201"/>
            <a:ext cx="5200650" cy="6934201"/>
          </a:xfrm>
          <a:prstGeom prst="rect">
            <a:avLst/>
          </a:prstGeom>
          <a:ln>
            <a:noFill/>
          </a:ln>
          <a:effectLst>
            <a:softEdge rad="112500"/>
          </a:effectLst>
        </p:spPr>
      </p:pic>
      <p:pic>
        <p:nvPicPr>
          <p:cNvPr id="4" name="Picture 2" descr="https://sufletul-romaniei.com/wp-content/uploads/2018/04/1-1-3-696x418.jpg"/>
          <p:cNvPicPr>
            <a:picLocks noChangeAspect="1" noChangeArrowheads="1"/>
          </p:cNvPicPr>
          <p:nvPr/>
        </p:nvPicPr>
        <p:blipFill>
          <a:blip r:embed="rId3" cstate="email"/>
          <a:srcRect r="25287"/>
          <a:stretch>
            <a:fillRect/>
          </a:stretch>
        </p:blipFill>
        <p:spPr bwMode="auto">
          <a:xfrm>
            <a:off x="381000" y="381000"/>
            <a:ext cx="4038600" cy="306705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pic>
        <p:nvPicPr>
          <p:cNvPr id="5" name="Picture 2" descr="https://sufletul-romaniei.com/wp-content/uploads/2018/04/1-1-3-696x418.jpg"/>
          <p:cNvPicPr>
            <a:picLocks noChangeAspect="1" noChangeArrowheads="1"/>
          </p:cNvPicPr>
          <p:nvPr/>
        </p:nvPicPr>
        <p:blipFill>
          <a:blip r:embed="rId3" cstate="email"/>
          <a:srcRect r="25287"/>
          <a:stretch>
            <a:fillRect/>
          </a:stretch>
        </p:blipFill>
        <p:spPr bwMode="auto">
          <a:xfrm>
            <a:off x="381000" y="3505200"/>
            <a:ext cx="4038600" cy="3124200"/>
          </a:xfrm>
          <a:prstGeom prst="round2DiagRect">
            <a:avLst>
              <a:gd name="adj1" fmla="val 16667"/>
              <a:gd name="adj2" fmla="val 0"/>
            </a:avLst>
          </a:prstGeom>
          <a:ln w="19050" cap="sq">
            <a:solidFill>
              <a:srgbClr val="FFFFFF"/>
            </a:solidFill>
            <a:miter lim="800000"/>
          </a:ln>
          <a:effectLst>
            <a:outerShdw blurRad="254000" algn="tl" rotWithShape="0">
              <a:srgbClr val="000000">
                <a:alpha val="43000"/>
              </a:srgbClr>
            </a:outerShdw>
          </a:effectLst>
        </p:spPr>
      </p:pic>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s://www.fundatiacaleavictoriei.ro/wp-content/uploads/2016/08/341715a4c27e-760x500.jpg"/>
          <p:cNvPicPr>
            <a:picLocks noChangeAspect="1" noChangeArrowheads="1"/>
          </p:cNvPicPr>
          <p:nvPr/>
        </p:nvPicPr>
        <p:blipFill>
          <a:blip r:embed="rId2" cstate="email"/>
          <a:srcRect/>
          <a:stretch>
            <a:fillRect/>
          </a:stretch>
        </p:blipFill>
        <p:spPr bwMode="auto">
          <a:xfrm>
            <a:off x="685800" y="609600"/>
            <a:ext cx="7239000" cy="4762500"/>
          </a:xfrm>
          <a:prstGeom prst="rect">
            <a:avLst/>
          </a:prstGeom>
          <a:ln>
            <a:noFill/>
          </a:ln>
          <a:effectLst>
            <a:softEdge rad="112500"/>
          </a:effectLst>
        </p:spPr>
      </p:pic>
      <p:sp>
        <p:nvSpPr>
          <p:cNvPr id="3" name="Rectangle 2"/>
          <p:cNvSpPr/>
          <p:nvPr/>
        </p:nvSpPr>
        <p:spPr>
          <a:xfrm>
            <a:off x="381000" y="5486400"/>
            <a:ext cx="8153400" cy="1169551"/>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Gheișele erau învățate să doarmă cu gâtul pe niște mici suporturi ("</a:t>
            </a:r>
            <a:r>
              <a:rPr lang="vi-VN" sz="1400" dirty="0" smtClean="0">
                <a:latin typeface="Consolas" pitchFamily="49" charset="0"/>
                <a:cs typeface="Consolas" pitchFamily="49" charset="0"/>
                <a:hlinkClick r:id="rId3" tooltip="Takamakura — pagină inexistentă"/>
              </a:rPr>
              <a:t>takamakura</a:t>
            </a:r>
            <a:r>
              <a:rPr lang="vi-VN" sz="1400" dirty="0" smtClean="0">
                <a:latin typeface="Consolas" pitchFamily="49" charset="0"/>
                <a:cs typeface="Consolas" pitchFamily="49" charset="0"/>
              </a:rPr>
              <a:t>") în loc de perne, astfel încât să își țină coafura în stare perfectă până a doua zi. Pentru a impune acest obicei, mentorii lor puneau orez în jurul suportului. Dacă capul gheișei aluneca de pe suport, în timp ce aceasta dormea, orezul se lipea de păr stricând coafura.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2.bp.blogspot.com/_jlz3EqtDKLg/TPEytnTrOUI/AAAAAAAAACU/N4zIHZna7vE/s1600/2308797950_dd3c213b89_o.jpg"/>
          <p:cNvPicPr>
            <a:picLocks noChangeAspect="1" noChangeArrowheads="1"/>
          </p:cNvPicPr>
          <p:nvPr/>
        </p:nvPicPr>
        <p:blipFill>
          <a:blip r:embed="rId2" cstate="email"/>
          <a:srcRect/>
          <a:stretch>
            <a:fillRect/>
          </a:stretch>
        </p:blipFill>
        <p:spPr bwMode="auto">
          <a:xfrm>
            <a:off x="-104775" y="0"/>
            <a:ext cx="9248775"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inspiration.travelmindset.com/wp-content/uploads/2013/03/maaaa-960x636.jpg"/>
          <p:cNvPicPr>
            <a:picLocks noChangeAspect="1" noChangeArrowheads="1"/>
          </p:cNvPicPr>
          <p:nvPr/>
        </p:nvPicPr>
        <p:blipFill>
          <a:blip r:embed="rId2" cstate="email"/>
          <a:srcRect/>
          <a:stretch>
            <a:fillRect/>
          </a:stretch>
        </p:blipFill>
        <p:spPr bwMode="auto">
          <a:xfrm>
            <a:off x="0" y="381000"/>
            <a:ext cx="9144000" cy="60579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ochevidets.ru/userfiles/2015/05/14/efaa5c09af_large.jpg"/>
          <p:cNvPicPr>
            <a:picLocks noChangeAspect="1" noChangeArrowheads="1"/>
          </p:cNvPicPr>
          <p:nvPr/>
        </p:nvPicPr>
        <p:blipFill>
          <a:blip r:embed="rId2" cstate="email"/>
          <a:srcRect/>
          <a:stretch>
            <a:fillRect/>
          </a:stretch>
        </p:blipFill>
        <p:spPr bwMode="auto">
          <a:xfrm>
            <a:off x="762000" y="685800"/>
            <a:ext cx="7620000" cy="5029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ae01.alicdn.com/kf/HTB1fZJUQXXXXXcJXFXXq6xXFXXXO/Best.jpg"/>
          <p:cNvPicPr>
            <a:picLocks noChangeAspect="1" noChangeArrowheads="1"/>
          </p:cNvPicPr>
          <p:nvPr/>
        </p:nvPicPr>
        <p:blipFill>
          <a:blip r:embed="rId2" cstate="email"/>
          <a:srcRect/>
          <a:stretch>
            <a:fillRect/>
          </a:stretch>
        </p:blipFill>
        <p:spPr bwMode="auto">
          <a:xfrm>
            <a:off x="1066800" y="-76201"/>
            <a:ext cx="69342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chiso.co.jp/assets/images/pages/home/img-model-furisode.jpg"/>
          <p:cNvPicPr>
            <a:picLocks noChangeAspect="1" noChangeArrowheads="1"/>
          </p:cNvPicPr>
          <p:nvPr/>
        </p:nvPicPr>
        <p:blipFill>
          <a:blip r:embed="rId2" cstate="email"/>
          <a:srcRect/>
          <a:stretch>
            <a:fillRect/>
          </a:stretch>
        </p:blipFill>
        <p:spPr bwMode="auto">
          <a:xfrm>
            <a:off x="3352800" y="-76201"/>
            <a:ext cx="5619750" cy="6934201"/>
          </a:xfrm>
          <a:prstGeom prst="rect">
            <a:avLst/>
          </a:prstGeom>
          <a:ln>
            <a:noFill/>
          </a:ln>
          <a:effectLst>
            <a:softEdge rad="112500"/>
          </a:effectLst>
        </p:spPr>
      </p:pic>
      <p:sp>
        <p:nvSpPr>
          <p:cNvPr id="3" name="Rectangle 2"/>
          <p:cNvSpPr/>
          <p:nvPr/>
        </p:nvSpPr>
        <p:spPr>
          <a:xfrm>
            <a:off x="0" y="2667000"/>
            <a:ext cx="3429000" cy="2462213"/>
          </a:xfrm>
          <a:prstGeom prst="rect">
            <a:avLst/>
          </a:prstGeom>
          <a:solidFill>
            <a:srgbClr val="7030A0"/>
          </a:solidFill>
        </p:spPr>
        <p:txBody>
          <a:bodyPr wrap="square">
            <a:spAutoFit/>
          </a:bodyPr>
          <a:lstStyle/>
          <a:p>
            <a:r>
              <a:rPr lang="en-US" sz="1400" b="1" dirty="0" smtClean="0">
                <a:latin typeface="Consolas" pitchFamily="49" charset="0"/>
                <a:cs typeface="Consolas" pitchFamily="49" charset="0"/>
              </a:rPr>
              <a:t>Kimono-</a:t>
            </a:r>
            <a:r>
              <a:rPr lang="en-US" sz="1400" b="1" dirty="0" err="1" smtClean="0">
                <a:latin typeface="Consolas" pitchFamily="49" charset="0"/>
                <a:cs typeface="Consolas" pitchFamily="49" charset="0"/>
              </a:rPr>
              <a:t>urile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sunt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realizate</a:t>
            </a:r>
            <a:r>
              <a:rPr lang="en-US" sz="1400" dirty="0" smtClean="0">
                <a:latin typeface="Consolas" pitchFamily="49" charset="0"/>
                <a:cs typeface="Consolas" pitchFamily="49" charset="0"/>
              </a:rPr>
              <a:t> manual </a:t>
            </a:r>
            <a:r>
              <a:rPr lang="en-US" sz="1400" dirty="0" err="1" smtClean="0">
                <a:latin typeface="Consolas" pitchFamily="49" charset="0"/>
                <a:cs typeface="Consolas" pitchFamily="49" charset="0"/>
              </a:rPr>
              <a:t>pentru</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gheise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acesta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fiind</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creat</a:t>
            </a:r>
            <a:r>
              <a:rPr lang="en-US" sz="1400" dirty="0" smtClean="0">
                <a:latin typeface="Consolas" pitchFamily="49" charset="0"/>
                <a:cs typeface="Consolas" pitchFamily="49" charset="0"/>
              </a:rPr>
              <a:t> sub </a:t>
            </a:r>
            <a:r>
              <a:rPr lang="en-US" sz="1400" dirty="0" err="1" smtClean="0">
                <a:latin typeface="Consolas" pitchFamily="49" charset="0"/>
                <a:cs typeface="Consolas" pitchFamily="49" charset="0"/>
              </a:rPr>
              <a:t>propriile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lor</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indrumari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Aspectul</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kimonourilor</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este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diferit</a:t>
            </a:r>
            <a:r>
              <a:rPr lang="en-US" sz="1400" dirty="0" smtClean="0">
                <a:latin typeface="Consolas" pitchFamily="49" charset="0"/>
                <a:cs typeface="Consolas" pitchFamily="49" charset="0"/>
              </a:rPr>
              <a:t> in </a:t>
            </a:r>
            <a:r>
              <a:rPr lang="en-US" sz="1400" dirty="0" err="1" smtClean="0">
                <a:latin typeface="Consolas" pitchFamily="49" charset="0"/>
                <a:cs typeface="Consolas" pitchFamily="49" charset="0"/>
              </a:rPr>
              <a:t>functie</a:t>
            </a:r>
            <a:r>
              <a:rPr lang="en-US" sz="1400" dirty="0" smtClean="0">
                <a:latin typeface="Consolas" pitchFamily="49" charset="0"/>
                <a:cs typeface="Consolas" pitchFamily="49" charset="0"/>
              </a:rPr>
              <a:t> de </a:t>
            </a:r>
            <a:r>
              <a:rPr lang="en-US" sz="1400" dirty="0" err="1" smtClean="0">
                <a:latin typeface="Consolas" pitchFamily="49" charset="0"/>
                <a:cs typeface="Consolas" pitchFamily="49" charset="0"/>
              </a:rPr>
              <a:t>anotimp</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dar</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sunt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absolut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toate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kimonourile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sunt</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realizate</a:t>
            </a:r>
            <a:r>
              <a:rPr lang="en-US" sz="1400" dirty="0" smtClean="0">
                <a:latin typeface="Consolas" pitchFamily="49" charset="0"/>
                <a:cs typeface="Consolas" pitchFamily="49" charset="0"/>
              </a:rPr>
              <a:t> din </a:t>
            </a:r>
            <a:r>
              <a:rPr lang="en-US" sz="1400" dirty="0" err="1" smtClean="0">
                <a:latin typeface="Consolas" pitchFamily="49" charset="0"/>
                <a:cs typeface="Consolas" pitchFamily="49" charset="0"/>
              </a:rPr>
              <a:t>matase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Gheisele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petrec</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aprozimativ</a:t>
            </a:r>
            <a:r>
              <a:rPr lang="en-US" sz="1400" dirty="0" smtClean="0">
                <a:latin typeface="Consolas" pitchFamily="49" charset="0"/>
                <a:cs typeface="Consolas" pitchFamily="49" charset="0"/>
              </a:rPr>
              <a:t> 2 ore </a:t>
            </a:r>
            <a:r>
              <a:rPr lang="en-US" sz="1400" dirty="0" err="1" smtClean="0">
                <a:latin typeface="Consolas" pitchFamily="49" charset="0"/>
                <a:cs typeface="Consolas" pitchFamily="49" charset="0"/>
              </a:rPr>
              <a:t>pentru</a:t>
            </a:r>
            <a:r>
              <a:rPr lang="en-US" sz="1400" dirty="0" smtClean="0">
                <a:latin typeface="Consolas" pitchFamily="49" charset="0"/>
                <a:cs typeface="Consolas" pitchFamily="49" charset="0"/>
              </a:rPr>
              <a:t> a se </a:t>
            </a:r>
            <a:r>
              <a:rPr lang="en-US" sz="1400" dirty="0" err="1" smtClean="0">
                <a:latin typeface="Consolas" pitchFamily="49" charset="0"/>
                <a:cs typeface="Consolas" pitchFamily="49" charset="0"/>
              </a:rPr>
              <a:t>machia</a:t>
            </a:r>
            <a:r>
              <a:rPr lang="en-US" sz="1400" dirty="0" smtClean="0">
                <a:latin typeface="Consolas" pitchFamily="49" charset="0"/>
                <a:cs typeface="Consolas" pitchFamily="49" charset="0"/>
              </a:rPr>
              <a:t>, a-</a:t>
            </a:r>
            <a:r>
              <a:rPr lang="en-US" sz="1400" dirty="0" err="1" smtClean="0">
                <a:latin typeface="Consolas" pitchFamily="49" charset="0"/>
                <a:cs typeface="Consolas" pitchFamily="49" charset="0"/>
              </a:rPr>
              <a:t>si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aranja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parul</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si</a:t>
            </a:r>
            <a:r>
              <a:rPr lang="en-US" sz="1400" dirty="0" smtClean="0">
                <a:latin typeface="Consolas" pitchFamily="49" charset="0"/>
                <a:cs typeface="Consolas" pitchFamily="49" charset="0"/>
              </a:rPr>
              <a:t> a se </a:t>
            </a:r>
            <a:r>
              <a:rPr lang="en-US" sz="1400" dirty="0" err="1" smtClean="0">
                <a:latin typeface="Consolas" pitchFamily="49" charset="0"/>
                <a:cs typeface="Consolas" pitchFamily="49" charset="0"/>
              </a:rPr>
              <a:t>imbraca</a:t>
            </a:r>
            <a:r>
              <a:rPr lang="en-US" sz="1400" dirty="0" smtClean="0">
                <a:latin typeface="Consolas" pitchFamily="49" charset="0"/>
                <a:cs typeface="Consolas" pitchFamily="49" charset="0"/>
              </a:rPr>
              <a:t> in kimono.</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furisode.net/catalog/chisou/img/CS_209.jpg"/>
          <p:cNvPicPr>
            <a:picLocks noChangeAspect="1" noChangeArrowheads="1"/>
          </p:cNvPicPr>
          <p:nvPr/>
        </p:nvPicPr>
        <p:blipFill>
          <a:blip r:embed="rId2" cstate="email"/>
          <a:srcRect l="8000" r="9333"/>
          <a:stretch>
            <a:fillRect/>
          </a:stretch>
        </p:blipFill>
        <p:spPr bwMode="auto">
          <a:xfrm>
            <a:off x="0" y="152400"/>
            <a:ext cx="4724400" cy="6267451"/>
          </a:xfrm>
          <a:prstGeom prst="rect">
            <a:avLst/>
          </a:prstGeom>
          <a:ln>
            <a:noFill/>
          </a:ln>
          <a:effectLst>
            <a:softEdge rad="112500"/>
          </a:effectLst>
        </p:spPr>
      </p:pic>
      <p:pic>
        <p:nvPicPr>
          <p:cNvPr id="3" name="Picture 2" descr="https://ae01.alicdn.com/kf/HTB1d6lAgoUIL1JjSZFrq6z3xFXat/8-kolor-Nowy-Mody-Japo-ski-tradycyjny-Japo-ski-kimono-Sexy-Kimono-Vintage-Strona-Sukienka-Taniec.jpg_640x640.jpg"/>
          <p:cNvPicPr>
            <a:picLocks noChangeAspect="1" noChangeArrowheads="1"/>
          </p:cNvPicPr>
          <p:nvPr/>
        </p:nvPicPr>
        <p:blipFill>
          <a:blip r:embed="rId3" cstate="email"/>
          <a:srcRect l="10000" r="21250"/>
          <a:stretch>
            <a:fillRect/>
          </a:stretch>
        </p:blipFill>
        <p:spPr bwMode="auto">
          <a:xfrm>
            <a:off x="4648200" y="228600"/>
            <a:ext cx="4495800" cy="61722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wardrobemag.com/wp-content/uploads/2017/03/Blue-Kimono.jpg"/>
          <p:cNvPicPr>
            <a:picLocks noChangeAspect="1" noChangeArrowheads="1"/>
          </p:cNvPicPr>
          <p:nvPr/>
        </p:nvPicPr>
        <p:blipFill>
          <a:blip r:embed="rId2" cstate="email"/>
          <a:srcRect/>
          <a:stretch>
            <a:fillRect/>
          </a:stretch>
        </p:blipFill>
        <p:spPr bwMode="auto">
          <a:xfrm>
            <a:off x="1066800" y="0"/>
            <a:ext cx="69342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www.dhresource.com/0x0s/f2-albu-g5-M00-F9-11-rBVaJFjSQnuAeX-1AAKrA6V9Mfk139.jpg/yeni-japon-kad-nlar-kimono-yukata-geleneksel.jpg"/>
          <p:cNvPicPr>
            <a:picLocks noChangeAspect="1" noChangeArrowheads="1"/>
          </p:cNvPicPr>
          <p:nvPr/>
        </p:nvPicPr>
        <p:blipFill>
          <a:blip r:embed="rId2" cstate="email"/>
          <a:srcRect/>
          <a:stretch>
            <a:fillRect/>
          </a:stretch>
        </p:blipFill>
        <p:spPr bwMode="auto">
          <a:xfrm>
            <a:off x="1066800" y="-76201"/>
            <a:ext cx="6934200" cy="6934201"/>
          </a:xfrm>
          <a:prstGeom prst="rect">
            <a:avLst/>
          </a:prstGeom>
          <a:ln>
            <a:noFill/>
          </a:ln>
          <a:effectLst>
            <a:softEdge rad="112500"/>
          </a:effectLst>
        </p:spPr>
      </p:pic>
      <p:sp>
        <p:nvSpPr>
          <p:cNvPr id="3" name="TextBox 2"/>
          <p:cNvSpPr txBox="1"/>
          <p:nvPr/>
        </p:nvSpPr>
        <p:spPr>
          <a:xfrm>
            <a:off x="5562600" y="6324600"/>
            <a:ext cx="2362200" cy="369332"/>
          </a:xfrm>
          <a:prstGeom prst="rect">
            <a:avLst/>
          </a:prstGeom>
          <a:solidFill>
            <a:schemeClr val="bg1">
              <a:lumMod val="65000"/>
              <a:lumOff val="35000"/>
            </a:schemeClr>
          </a:solidFill>
        </p:spPr>
        <p:txBody>
          <a:bodyPr wrap="square" rtlCol="0">
            <a:spAutoFit/>
          </a:bodyPr>
          <a:lstStyle/>
          <a:p>
            <a:endParaRPr lang="en-US" dirty="0"/>
          </a:p>
        </p:txBody>
      </p:sp>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s://www-s.mlo.me/upen/v/tb2017/tb201701/tb20170125/6dfe9c29-2fe0-4738-b903-327db1996fcd.jpg"/>
          <p:cNvPicPr>
            <a:picLocks noChangeAspect="1" noChangeArrowheads="1"/>
          </p:cNvPicPr>
          <p:nvPr/>
        </p:nvPicPr>
        <p:blipFill>
          <a:blip r:embed="rId2" cstate="email"/>
          <a:srcRect r="16484"/>
          <a:stretch>
            <a:fillRect/>
          </a:stretch>
        </p:blipFill>
        <p:spPr bwMode="auto">
          <a:xfrm flipH="1">
            <a:off x="228600" y="-76201"/>
            <a:ext cx="4343400" cy="6934201"/>
          </a:xfrm>
          <a:prstGeom prst="rect">
            <a:avLst/>
          </a:prstGeom>
          <a:ln>
            <a:noFill/>
          </a:ln>
          <a:effectLst>
            <a:softEdge rad="112500"/>
          </a:effectLst>
        </p:spPr>
      </p:pic>
      <p:pic>
        <p:nvPicPr>
          <p:cNvPr id="39940" name="Picture 4" descr="https://ae01.alicdn.com/kf/HTB1a1cCLXXXXXbBXXXXq6xXFXXXl/Niebieski-Japo-ski-Tradycyjny-Kobieta-Silk-Kimono-Sexy-Yukata-Suknia-Z-Obi-Suknia-Wydajno-Taniec-Sukienka.jpg"/>
          <p:cNvPicPr>
            <a:picLocks noChangeAspect="1" noChangeArrowheads="1"/>
          </p:cNvPicPr>
          <p:nvPr/>
        </p:nvPicPr>
        <p:blipFill>
          <a:blip r:embed="rId3" cstate="email"/>
          <a:srcRect l="21978" r="17582"/>
          <a:stretch>
            <a:fillRect/>
          </a:stretch>
        </p:blipFill>
        <p:spPr bwMode="auto">
          <a:xfrm>
            <a:off x="4648200" y="-76201"/>
            <a:ext cx="41910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fq8ku9wqwk7gai1z3frl16nd.wpengine.netdna-cdn.com/wp-content/uploads/2017/10/1c-996x515.jpg"/>
          <p:cNvPicPr>
            <a:picLocks noChangeAspect="1" noChangeArrowheads="1"/>
          </p:cNvPicPr>
          <p:nvPr/>
        </p:nvPicPr>
        <p:blipFill>
          <a:blip r:embed="rId2" cstate="email"/>
          <a:srcRect/>
          <a:stretch>
            <a:fillRect/>
          </a:stretch>
        </p:blipFill>
        <p:spPr bwMode="auto">
          <a:xfrm>
            <a:off x="-152400" y="838200"/>
            <a:ext cx="9486900" cy="4905376"/>
          </a:xfrm>
          <a:prstGeom prst="rect">
            <a:avLst/>
          </a:prstGeom>
          <a:ln>
            <a:noFill/>
          </a:ln>
          <a:effectLst>
            <a:softEdge rad="317500"/>
          </a:effectLst>
        </p:spPr>
      </p:pic>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s://i.pinimg.com/originals/de/42/0b/de420b8389fdf4a7694806cd3de9c8bc.jpg"/>
          <p:cNvPicPr>
            <a:picLocks noChangeAspect="1" noChangeArrowheads="1"/>
          </p:cNvPicPr>
          <p:nvPr/>
        </p:nvPicPr>
        <p:blipFill>
          <a:blip r:embed="rId2" cstate="email"/>
          <a:srcRect/>
          <a:stretch>
            <a:fillRect/>
          </a:stretch>
        </p:blipFill>
        <p:spPr bwMode="auto">
          <a:xfrm>
            <a:off x="0" y="152400"/>
            <a:ext cx="4762500" cy="6353175"/>
          </a:xfrm>
          <a:prstGeom prst="rect">
            <a:avLst/>
          </a:prstGeom>
          <a:ln>
            <a:noFill/>
          </a:ln>
          <a:effectLst>
            <a:softEdge rad="112500"/>
          </a:effectLst>
        </p:spPr>
      </p:pic>
      <p:pic>
        <p:nvPicPr>
          <p:cNvPr id="3" name="Picture 2" descr="https://image.rakuten.co.jp/kimonomachi/cabinet/0433/043379_2.jpg"/>
          <p:cNvPicPr>
            <a:picLocks noChangeAspect="1" noChangeArrowheads="1"/>
          </p:cNvPicPr>
          <p:nvPr/>
        </p:nvPicPr>
        <p:blipFill>
          <a:blip r:embed="rId3" cstate="email"/>
          <a:srcRect l="18667"/>
          <a:stretch>
            <a:fillRect/>
          </a:stretch>
        </p:blipFill>
        <p:spPr bwMode="auto">
          <a:xfrm>
            <a:off x="4495800" y="990600"/>
            <a:ext cx="4648200" cy="5715000"/>
          </a:xfrm>
          <a:prstGeom prst="rect">
            <a:avLst/>
          </a:prstGeom>
          <a:noFill/>
          <a:effectLst>
            <a:softEdge rad="635000"/>
          </a:effectLst>
        </p:spPr>
      </p:pic>
    </p:spTree>
  </p:cSld>
  <p:clrMapOvr>
    <a:masterClrMapping/>
  </p:clrMapOvr>
  <p:transition spd="slow">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s://ae01.alicdn.com/kf/HTB1sUDfMpXXXXXBXXXXq6xXFXXXX/O-envio-gratuito-de-crian-as-Yukata-obi-do-Vintage-Kimono-Yukata-Haori-vestido-mi-do.jpg_640x640.jpg"/>
          <p:cNvPicPr>
            <a:picLocks noChangeAspect="1" noChangeArrowheads="1"/>
          </p:cNvPicPr>
          <p:nvPr/>
        </p:nvPicPr>
        <p:blipFill>
          <a:blip r:embed="rId2" cstate="email"/>
          <a:srcRect/>
          <a:stretch>
            <a:fillRect/>
          </a:stretch>
        </p:blipFill>
        <p:spPr bwMode="auto">
          <a:xfrm>
            <a:off x="1600200" y="457200"/>
            <a:ext cx="6096000" cy="60960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res.klook.com/images/fl_lossy.progressive,q_65/c_fill,w_1295,h_720,f_auto/w_80,x_15,y_15,g_south_west,l_klook_water/activities/igczbix9zcvjxoftef3c/KimonoPhotoShootinKyoto.jpg"/>
          <p:cNvPicPr>
            <a:picLocks noChangeAspect="1" noChangeArrowheads="1"/>
          </p:cNvPicPr>
          <p:nvPr/>
        </p:nvPicPr>
        <p:blipFill>
          <a:blip r:embed="rId2" cstate="email"/>
          <a:srcRect l="12355"/>
          <a:stretch>
            <a:fillRect/>
          </a:stretch>
        </p:blipFill>
        <p:spPr bwMode="auto">
          <a:xfrm>
            <a:off x="-533400" y="0"/>
            <a:ext cx="10810875" cy="68580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previews.123rf.com/images/yuri2011/yuri20111404/yuri2011140400030/27320400-%EC%9D%BC%EB%B3%B8%EC%9D%98-%EC%A0%84%ED%86%B5-%EA%B8%B0%EB%AA%A8%EB%85%B8%EB%A5%BC-%EC%9E%85%EA%B3%A0-%EC%95%84%EC%8B%9C%EC%95%84-%EC%97%AC%EC%9E%90.jpg"/>
          <p:cNvPicPr>
            <a:picLocks noChangeAspect="1" noChangeArrowheads="1"/>
          </p:cNvPicPr>
          <p:nvPr/>
        </p:nvPicPr>
        <p:blipFill>
          <a:blip r:embed="rId2" cstate="email"/>
          <a:srcRect/>
          <a:stretch>
            <a:fillRect/>
          </a:stretch>
        </p:blipFill>
        <p:spPr bwMode="auto">
          <a:xfrm>
            <a:off x="3886200" y="0"/>
            <a:ext cx="4629150" cy="6934201"/>
          </a:xfrm>
          <a:prstGeom prst="rect">
            <a:avLst/>
          </a:prstGeom>
          <a:ln>
            <a:noFill/>
          </a:ln>
          <a:effectLst>
            <a:softEdge rad="112500"/>
          </a:effectLst>
        </p:spPr>
      </p:pic>
      <p:sp>
        <p:nvSpPr>
          <p:cNvPr id="3" name="Rectangle 2"/>
          <p:cNvSpPr/>
          <p:nvPr/>
        </p:nvSpPr>
        <p:spPr>
          <a:xfrm>
            <a:off x="228600" y="1981200"/>
            <a:ext cx="3505200" cy="3539430"/>
          </a:xfrm>
          <a:prstGeom prst="rect">
            <a:avLst/>
          </a:prstGeom>
          <a:solidFill>
            <a:srgbClr val="7030A0"/>
          </a:solidFill>
        </p:spPr>
        <p:txBody>
          <a:bodyPr wrap="square">
            <a:spAutoFit/>
          </a:bodyPr>
          <a:lstStyle/>
          <a:p>
            <a:r>
              <a:rPr lang="vi-VN" sz="1400" b="1" dirty="0" smtClean="0">
                <a:latin typeface="Consolas" pitchFamily="49" charset="0"/>
                <a:cs typeface="Consolas" pitchFamily="49" charset="0"/>
              </a:rPr>
              <a:t>Kimono-ul</a:t>
            </a:r>
            <a:r>
              <a:rPr lang="vi-VN" sz="1400" dirty="0" smtClean="0">
                <a:latin typeface="Consolas" pitchFamily="49" charset="0"/>
                <a:cs typeface="Consolas" pitchFamily="49" charset="0"/>
              </a:rPr>
              <a:t> (</a:t>
            </a:r>
            <a:r>
              <a:rPr lang="ja-JP" altLang="en-US" sz="1400" smtClean="0">
                <a:latin typeface="Consolas" pitchFamily="49" charset="0"/>
                <a:cs typeface="Consolas" pitchFamily="49" charset="0"/>
              </a:rPr>
              <a:t>着物</a:t>
            </a:r>
            <a:r>
              <a:rPr lang="en-US" altLang="ja-JP" sz="1400" b="1" baseline="30000" dirty="0" smtClean="0">
                <a:latin typeface="Consolas" pitchFamily="49" charset="0"/>
                <a:cs typeface="Consolas" pitchFamily="49" charset="0"/>
                <a:hlinkClick r:id="rId3" tooltip="Limba japoneză"/>
              </a:rPr>
              <a:t>?</a:t>
            </a:r>
            <a:r>
              <a:rPr lang="en-US" altLang="ja-JP" sz="1400" dirty="0" smtClean="0">
                <a:latin typeface="Consolas" pitchFamily="49" charset="0"/>
                <a:cs typeface="Consolas" pitchFamily="49" charset="0"/>
              </a:rPr>
              <a:t>)</a:t>
            </a:r>
            <a:r>
              <a:rPr lang="en-US" altLang="ja-JP" sz="1400" baseline="30000" dirty="0" smtClean="0">
                <a:latin typeface="Consolas" pitchFamily="49" charset="0"/>
                <a:cs typeface="Consolas" pitchFamily="49" charset="0"/>
                <a:hlinkClick r:id="rId4"/>
              </a:rPr>
              <a:t>[1]</a:t>
            </a:r>
            <a:r>
              <a:rPr lang="ja-JP" altLang="en-US" sz="1400" smtClean="0">
                <a:latin typeface="Consolas" pitchFamily="49" charset="0"/>
                <a:cs typeface="Consolas" pitchFamily="49" charset="0"/>
              </a:rPr>
              <a:t> </a:t>
            </a:r>
            <a:r>
              <a:rPr lang="vi-VN" sz="1400" dirty="0" smtClean="0">
                <a:latin typeface="Consolas" pitchFamily="49" charset="0"/>
                <a:cs typeface="Consolas" pitchFamily="49" charset="0"/>
              </a:rPr>
              <a:t>este costumul național al </a:t>
            </a:r>
            <a:r>
              <a:rPr lang="vi-VN" sz="1400" dirty="0" smtClean="0">
                <a:latin typeface="Consolas" pitchFamily="49" charset="0"/>
                <a:cs typeface="Consolas" pitchFamily="49" charset="0"/>
                <a:hlinkClick r:id="rId5" tooltip="Japonia"/>
              </a:rPr>
              <a:t>Japoniei</a:t>
            </a:r>
            <a:r>
              <a:rPr lang="vi-VN" sz="1400" dirty="0" smtClean="0">
                <a:latin typeface="Consolas" pitchFamily="49" charset="0"/>
                <a:cs typeface="Consolas" pitchFamily="49" charset="0"/>
              </a:rPr>
              <a:t>. La origine, cuvântul </a:t>
            </a:r>
            <a:r>
              <a:rPr lang="vi-VN" sz="1400" i="1" dirty="0" smtClean="0">
                <a:latin typeface="Consolas" pitchFamily="49" charset="0"/>
                <a:cs typeface="Consolas" pitchFamily="49" charset="0"/>
              </a:rPr>
              <a:t>kimono</a:t>
            </a:r>
            <a:r>
              <a:rPr lang="vi-VN" sz="1400" dirty="0" smtClean="0">
                <a:latin typeface="Consolas" pitchFamily="49" charset="0"/>
                <a:cs typeface="Consolas" pitchFamily="49" charset="0"/>
              </a:rPr>
              <a:t> ad-literam însemna: lucru de îmbrăcat (</a:t>
            </a:r>
            <a:r>
              <a:rPr lang="vi-VN" sz="1400" i="1" dirty="0" smtClean="0">
                <a:latin typeface="Consolas" pitchFamily="49" charset="0"/>
                <a:cs typeface="Consolas" pitchFamily="49" charset="0"/>
              </a:rPr>
              <a:t>ki</a:t>
            </a:r>
            <a:r>
              <a:rPr lang="vi-VN" sz="1400" dirty="0" smtClean="0">
                <a:latin typeface="Consolas" pitchFamily="49" charset="0"/>
                <a:cs typeface="Consolas" pitchFamily="49" charset="0"/>
              </a:rPr>
              <a:t> „a îmbrăca”, </a:t>
            </a:r>
            <a:r>
              <a:rPr lang="vi-VN" sz="1400" i="1" dirty="0" smtClean="0">
                <a:latin typeface="Consolas" pitchFamily="49" charset="0"/>
                <a:cs typeface="Consolas" pitchFamily="49" charset="0"/>
              </a:rPr>
              <a:t>mono</a:t>
            </a:r>
            <a:r>
              <a:rPr lang="vi-VN" sz="1400" dirty="0" smtClean="0">
                <a:latin typeface="Consolas" pitchFamily="49" charset="0"/>
                <a:cs typeface="Consolas" pitchFamily="49" charset="0"/>
              </a:rPr>
              <a:t> „lucru”),</a:t>
            </a:r>
            <a:r>
              <a:rPr lang="vi-VN" sz="1400" baseline="30000" dirty="0" smtClean="0">
                <a:latin typeface="Consolas" pitchFamily="49" charset="0"/>
                <a:cs typeface="Consolas" pitchFamily="49" charset="0"/>
                <a:hlinkClick r:id="rId6"/>
              </a:rPr>
              <a:t>[2]</a:t>
            </a:r>
            <a:r>
              <a:rPr lang="vi-VN" sz="1400" dirty="0" smtClean="0">
                <a:latin typeface="Consolas" pitchFamily="49" charset="0"/>
                <a:cs typeface="Consolas" pitchFamily="49" charset="0"/>
              </a:rPr>
              <a:t> dar acum a ajuns să desemneze un anumit tip de îmbrăcăminte tradițională în întregime. Este un simbol al culturii japoneze și unul din cele mai rafinate costume naționale din lume</a:t>
            </a:r>
            <a:r>
              <a:rPr lang="vi-VN" sz="1400" baseline="30000" dirty="0" smtClean="0">
                <a:latin typeface="Consolas" pitchFamily="49" charset="0"/>
                <a:cs typeface="Consolas" pitchFamily="49" charset="0"/>
              </a:rPr>
              <a:t>[</a:t>
            </a:r>
            <a:r>
              <a:rPr lang="vi-VN" sz="1400" i="1" baseline="30000" dirty="0" smtClean="0">
                <a:latin typeface="Consolas" pitchFamily="49" charset="0"/>
                <a:cs typeface="Consolas" pitchFamily="49" charset="0"/>
                <a:hlinkClick r:id="rId7" tooltip="Wikipedia:Citarea surselor"/>
              </a:rPr>
              <a:t>necesită citare</a:t>
            </a:r>
            <a:r>
              <a:rPr lang="vi-VN" sz="1400" baseline="30000" dirty="0" smtClean="0">
                <a:latin typeface="Consolas" pitchFamily="49" charset="0"/>
                <a:cs typeface="Consolas" pitchFamily="49" charset="0"/>
              </a:rPr>
              <a:t>]</a:t>
            </a:r>
            <a:r>
              <a:rPr lang="vi-VN" sz="1400" dirty="0" smtClean="0">
                <a:latin typeface="Consolas" pitchFamily="49" charset="0"/>
                <a:cs typeface="Consolas" pitchFamily="49" charset="0"/>
              </a:rPr>
              <a:t>. Este folosit ca piesă de vestimentație cu ocazia festivalurilor importante și ale evenimentelor formale, emanând eleganță și formalitate.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kirariblog.files.wordpress.com/2016/11/sakuraphotokimono_kirari_asakusa_17.jpg?w=797"/>
          <p:cNvPicPr>
            <a:picLocks noChangeAspect="1" noChangeArrowheads="1"/>
          </p:cNvPicPr>
          <p:nvPr/>
        </p:nvPicPr>
        <p:blipFill>
          <a:blip r:embed="rId2" cstate="email"/>
          <a:srcRect/>
          <a:stretch>
            <a:fillRect/>
          </a:stretch>
        </p:blipFill>
        <p:spPr bwMode="auto">
          <a:xfrm>
            <a:off x="2286000" y="0"/>
            <a:ext cx="46101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cdn.shopify.com/s/files/1/0797/1877/products/spreepicky_Onmyoji_Kagura_Cosplay_Kimono_SP1710467_6_1024x1024.jpg?v=1522220820"/>
          <p:cNvPicPr>
            <a:picLocks noChangeAspect="1" noChangeArrowheads="1"/>
          </p:cNvPicPr>
          <p:nvPr/>
        </p:nvPicPr>
        <p:blipFill>
          <a:blip r:embed="rId2" cstate="email"/>
          <a:srcRect/>
          <a:stretch>
            <a:fillRect/>
          </a:stretch>
        </p:blipFill>
        <p:spPr bwMode="auto">
          <a:xfrm>
            <a:off x="1143000" y="0"/>
            <a:ext cx="65913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i.pinimg.com/originals/c9/8e/78/c98e780aae2b89a2052327ee9df8e14e.jpg"/>
          <p:cNvPicPr>
            <a:picLocks noChangeAspect="1" noChangeArrowheads="1"/>
          </p:cNvPicPr>
          <p:nvPr/>
        </p:nvPicPr>
        <p:blipFill>
          <a:blip r:embed="rId2" cstate="email"/>
          <a:srcRect/>
          <a:stretch>
            <a:fillRect/>
          </a:stretch>
        </p:blipFill>
        <p:spPr bwMode="auto">
          <a:xfrm>
            <a:off x="4343400" y="-76201"/>
            <a:ext cx="4619625" cy="6934201"/>
          </a:xfrm>
          <a:prstGeom prst="rect">
            <a:avLst/>
          </a:prstGeom>
          <a:ln>
            <a:noFill/>
          </a:ln>
          <a:effectLst>
            <a:softEdge rad="112500"/>
          </a:effectLst>
        </p:spPr>
      </p:pic>
      <p:pic>
        <p:nvPicPr>
          <p:cNvPr id="3076" name="Picture 4" descr="https://www.rfi.ro/sites/default/files/articol/2012/05/09/389662-kimono.jpg"/>
          <p:cNvPicPr>
            <a:picLocks noChangeAspect="1" noChangeArrowheads="1"/>
          </p:cNvPicPr>
          <p:nvPr/>
        </p:nvPicPr>
        <p:blipFill>
          <a:blip r:embed="rId3" cstate="email"/>
          <a:srcRect/>
          <a:stretch>
            <a:fillRect/>
          </a:stretch>
        </p:blipFill>
        <p:spPr bwMode="auto">
          <a:xfrm>
            <a:off x="152400" y="914400"/>
            <a:ext cx="4267200" cy="5105400"/>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previews.123rf.com/images/tuiphotoengineer/tuiphotoengineer1610/tuiphotoengineer161000989/63995253-portrait-asie-belle-femme-de-kimono-japonais-et-femme-de-geisha-japonaise-avec-l-%C3%A9p%C3%A9e-japonaise-et-.jpg"/>
          <p:cNvPicPr>
            <a:picLocks noChangeAspect="1" noChangeArrowheads="1"/>
          </p:cNvPicPr>
          <p:nvPr/>
        </p:nvPicPr>
        <p:blipFill>
          <a:blip r:embed="rId2" cstate="email"/>
          <a:srcRect/>
          <a:stretch>
            <a:fillRect/>
          </a:stretch>
        </p:blipFill>
        <p:spPr bwMode="auto">
          <a:xfrm>
            <a:off x="-381000" y="-76201"/>
            <a:ext cx="1042035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ae01.alicdn.com/kf/HTB1_8wyNXXXXXcYXXXXq6xXFXXX4/Kanagawa-kabuki-kawaii-dziewczyny-tradycyjne-japo-skie-kimono-dress-z-motyl-pas-biodrowy-s-odkie-kwiaty.jpg_640x640.jpg"/>
          <p:cNvPicPr>
            <a:picLocks noChangeAspect="1" noChangeArrowheads="1"/>
          </p:cNvPicPr>
          <p:nvPr/>
        </p:nvPicPr>
        <p:blipFill>
          <a:blip r:embed="rId2" cstate="email"/>
          <a:srcRect/>
          <a:stretch>
            <a:fillRect/>
          </a:stretch>
        </p:blipFill>
        <p:spPr bwMode="auto">
          <a:xfrm>
            <a:off x="2895600" y="381000"/>
            <a:ext cx="6096000" cy="6096001"/>
          </a:xfrm>
          <a:prstGeom prst="rect">
            <a:avLst/>
          </a:prstGeom>
          <a:ln>
            <a:noFill/>
          </a:ln>
          <a:effectLst>
            <a:softEdge rad="112500"/>
          </a:effectLst>
        </p:spPr>
      </p:pic>
      <p:sp>
        <p:nvSpPr>
          <p:cNvPr id="3" name="Rectangle 2"/>
          <p:cNvSpPr/>
          <p:nvPr/>
        </p:nvSpPr>
        <p:spPr>
          <a:xfrm>
            <a:off x="0" y="838200"/>
            <a:ext cx="2895600" cy="4616648"/>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Kimono-ul este format din piese multiple de material sub forma literei T, așezate în așa fel încât tivul să ajungă la glezne, manșoane atașate acestor piese și mâneci lungi și largi. Kimono-urile sunt cel mai adesea înfășurate în jurul trupului, având tot timpul partea stângă peste cea dreaptă (excepție făcând înmormântările) și sunt prinse de o centură numită </a:t>
            </a:r>
            <a:r>
              <a:rPr lang="vi-VN" sz="1400" i="1" dirty="0" smtClean="0">
                <a:latin typeface="Consolas" pitchFamily="49" charset="0"/>
                <a:cs typeface="Consolas" pitchFamily="49" charset="0"/>
              </a:rPr>
              <a:t>obi,</a:t>
            </a:r>
            <a:r>
              <a:rPr lang="vi-VN" sz="1400" dirty="0" smtClean="0">
                <a:latin typeface="Consolas" pitchFamily="49" charset="0"/>
                <a:cs typeface="Consolas" pitchFamily="49" charset="0"/>
              </a:rPr>
              <a:t> ce este legată la spate. Delicata vestimentație este purtată de obicei împreună cu încălțăminte tradițională (în special </a:t>
            </a:r>
            <a:r>
              <a:rPr lang="vi-VN" sz="1400" i="1" dirty="0" smtClean="0">
                <a:latin typeface="Consolas" pitchFamily="49" charset="0"/>
                <a:cs typeface="Consolas" pitchFamily="49" charset="0"/>
                <a:hlinkClick r:id="rId3" tooltip="Wikipedia:Zōri — pagină inexistentă"/>
              </a:rPr>
              <a:t>zōri</a:t>
            </a:r>
            <a:r>
              <a:rPr lang="vi-VN" sz="1400" dirty="0" smtClean="0">
                <a:latin typeface="Consolas" pitchFamily="49" charset="0"/>
                <a:cs typeface="Consolas" pitchFamily="49" charset="0"/>
              </a:rPr>
              <a:t> sau </a:t>
            </a:r>
            <a:r>
              <a:rPr lang="vi-VN" sz="1400" i="1" dirty="0" smtClean="0">
                <a:latin typeface="Consolas" pitchFamily="49" charset="0"/>
                <a:cs typeface="Consolas" pitchFamily="49" charset="0"/>
                <a:hlinkClick r:id="rId4" tooltip="Wikipedia:Geta (footwear) — pagină inexistentă"/>
              </a:rPr>
              <a:t>geta</a:t>
            </a:r>
            <a:r>
              <a:rPr lang="vi-VN" sz="1400" dirty="0" smtClean="0">
                <a:latin typeface="Consolas" pitchFamily="49" charset="0"/>
                <a:cs typeface="Consolas" pitchFamily="49" charset="0"/>
              </a:rPr>
              <a:t>) și șosete (</a:t>
            </a:r>
            <a:r>
              <a:rPr lang="vi-VN" sz="1400" i="1" dirty="0" smtClean="0">
                <a:latin typeface="Consolas" pitchFamily="49" charset="0"/>
                <a:cs typeface="Consolas" pitchFamily="49" charset="0"/>
                <a:hlinkClick r:id="rId5" tooltip="Wikipedia:Tabi — pagină inexistentă"/>
              </a:rPr>
              <a:t>tabi</a:t>
            </a:r>
            <a:r>
              <a:rPr lang="vi-VN" sz="1400" dirty="0" smtClean="0">
                <a:latin typeface="Consolas" pitchFamily="49" charset="0"/>
                <a:cs typeface="Consolas" pitchFamily="49" charset="0"/>
              </a:rPr>
              <a:t>)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s://bit-media.org/wp-content/uploads/2017/03/kimono-2138744_960_720.jpg"/>
          <p:cNvPicPr>
            <a:picLocks noChangeAspect="1" noChangeArrowheads="1"/>
          </p:cNvPicPr>
          <p:nvPr/>
        </p:nvPicPr>
        <p:blipFill>
          <a:blip r:embed="rId2" cstate="email"/>
          <a:srcRect/>
          <a:stretch>
            <a:fillRect/>
          </a:stretch>
        </p:blipFill>
        <p:spPr bwMode="auto">
          <a:xfrm>
            <a:off x="152400" y="304800"/>
            <a:ext cx="9144000" cy="60960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s://cdn.shopify.com/s/files/1/0758/2735/products/TB2E1nlqB0kpuFjSsziXXa.oVXa__1680439480.jpg?v=1527645054"/>
          <p:cNvPicPr>
            <a:picLocks noChangeAspect="1" noChangeArrowheads="1"/>
          </p:cNvPicPr>
          <p:nvPr/>
        </p:nvPicPr>
        <p:blipFill>
          <a:blip r:embed="rId2" cstate="email"/>
          <a:srcRect/>
          <a:stretch>
            <a:fillRect/>
          </a:stretch>
        </p:blipFill>
        <p:spPr bwMode="auto">
          <a:xfrm>
            <a:off x="1600200" y="0"/>
            <a:ext cx="5981700" cy="6934201"/>
          </a:xfrm>
          <a:prstGeom prst="rect">
            <a:avLst/>
          </a:prstGeom>
          <a:noFill/>
          <a:effectLst>
            <a:softEdge rad="317500"/>
          </a:effectLst>
        </p:spPr>
      </p:pic>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s://s3.amazonaws.com/spoonsprout/pattern_images/photos/000/000/555/original/Kimono1.jpg?1479231035"/>
          <p:cNvPicPr>
            <a:picLocks noChangeAspect="1" noChangeArrowheads="1"/>
          </p:cNvPicPr>
          <p:nvPr/>
        </p:nvPicPr>
        <p:blipFill>
          <a:blip r:embed="rId2" cstate="email"/>
          <a:srcRect/>
          <a:stretch>
            <a:fillRect/>
          </a:stretch>
        </p:blipFill>
        <p:spPr bwMode="auto">
          <a:xfrm>
            <a:off x="914400" y="-76201"/>
            <a:ext cx="69342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s://img.alisha.tw/20160824180931_48.jpg"/>
          <p:cNvPicPr>
            <a:picLocks noChangeAspect="1" noChangeArrowheads="1"/>
          </p:cNvPicPr>
          <p:nvPr/>
        </p:nvPicPr>
        <p:blipFill>
          <a:blip r:embed="rId2" cstate="email"/>
          <a:srcRect/>
          <a:stretch>
            <a:fillRect/>
          </a:stretch>
        </p:blipFill>
        <p:spPr bwMode="auto">
          <a:xfrm>
            <a:off x="-228600" y="0"/>
            <a:ext cx="9525000" cy="6353175"/>
          </a:xfrm>
          <a:prstGeom prst="rect">
            <a:avLst/>
          </a:prstGeom>
          <a:ln>
            <a:noFill/>
          </a:ln>
          <a:effectLst>
            <a:softEdge rad="112500"/>
          </a:effectLst>
        </p:spPr>
      </p:pic>
      <p:sp>
        <p:nvSpPr>
          <p:cNvPr id="3" name="Rectangle 2"/>
          <p:cNvSpPr/>
          <p:nvPr/>
        </p:nvSpPr>
        <p:spPr>
          <a:xfrm>
            <a:off x="152400" y="5257562"/>
            <a:ext cx="4343400" cy="1600438"/>
          </a:xfrm>
          <a:prstGeom prst="rect">
            <a:avLst/>
          </a:prstGeom>
          <a:solidFill>
            <a:srgbClr val="7030A0"/>
          </a:solidFill>
        </p:spPr>
        <p:txBody>
          <a:bodyPr wrap="square">
            <a:spAutoFit/>
          </a:bodyPr>
          <a:lstStyle/>
          <a:p>
            <a:r>
              <a:rPr lang="en-US" sz="1400" dirty="0" smtClean="0">
                <a:latin typeface="Consolas" pitchFamily="49" charset="0"/>
                <a:cs typeface="Consolas" pitchFamily="49" charset="0"/>
              </a:rPr>
              <a:t>In </a:t>
            </a:r>
            <a:r>
              <a:rPr lang="en-US" sz="1400" dirty="0" err="1" smtClean="0">
                <a:latin typeface="Consolas" pitchFamily="49" charset="0"/>
                <a:cs typeface="Consolas" pitchFamily="49" charset="0"/>
              </a:rPr>
              <a:t>afara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naturii</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sexuale</a:t>
            </a:r>
            <a:r>
              <a:rPr lang="en-US" sz="1400" dirty="0" smtClean="0">
                <a:latin typeface="Consolas" pitchFamily="49" charset="0"/>
                <a:cs typeface="Consolas" pitchFamily="49" charset="0"/>
              </a:rPr>
              <a:t> a </a:t>
            </a:r>
            <a:r>
              <a:rPr lang="en-US" sz="1400" dirty="0" err="1" smtClean="0">
                <a:latin typeface="Consolas" pitchFamily="49" charset="0"/>
                <a:cs typeface="Consolas" pitchFamily="49" charset="0"/>
              </a:rPr>
              <a:t>stilului</a:t>
            </a:r>
            <a:r>
              <a:rPr lang="en-US" sz="1400" dirty="0" smtClean="0">
                <a:latin typeface="Consolas" pitchFamily="49" charset="0"/>
                <a:cs typeface="Consolas" pitchFamily="49" charset="0"/>
              </a:rPr>
              <a:t> de </a:t>
            </a:r>
            <a:r>
              <a:rPr lang="en-US" sz="1400" dirty="0" err="1" smtClean="0">
                <a:latin typeface="Consolas" pitchFamily="49" charset="0"/>
                <a:cs typeface="Consolas" pitchFamily="49" charset="0"/>
              </a:rPr>
              <a:t>viata</a:t>
            </a:r>
            <a:r>
              <a:rPr lang="en-US" sz="1400" dirty="0" smtClean="0">
                <a:latin typeface="Consolas" pitchFamily="49" charset="0"/>
                <a:cs typeface="Consolas" pitchFamily="49" charset="0"/>
              </a:rPr>
              <a:t> al </a:t>
            </a:r>
            <a:r>
              <a:rPr lang="en-US" sz="1400" dirty="0" err="1" smtClean="0">
                <a:latin typeface="Consolas" pitchFamily="49" charset="0"/>
                <a:cs typeface="Consolas" pitchFamily="49" charset="0"/>
              </a:rPr>
              <a:t>gheiselor</a:t>
            </a:r>
            <a:r>
              <a:rPr lang="en-US" sz="1400" dirty="0" smtClean="0">
                <a:latin typeface="Consolas" pitchFamily="49" charset="0"/>
                <a:cs typeface="Consolas" pitchFamily="49" charset="0"/>
              </a:rPr>
              <a:t>, nu </a:t>
            </a:r>
            <a:r>
              <a:rPr lang="en-US" sz="1400" dirty="0" err="1" smtClean="0">
                <a:latin typeface="Consolas" pitchFamily="49" charset="0"/>
                <a:cs typeface="Consolas" pitchFamily="49" charset="0"/>
              </a:rPr>
              <a:t>numai</a:t>
            </a:r>
            <a:r>
              <a:rPr lang="en-US" sz="1400" dirty="0" smtClean="0">
                <a:latin typeface="Consolas" pitchFamily="49" charset="0"/>
                <a:cs typeface="Consolas" pitchFamily="49" charset="0"/>
              </a:rPr>
              <a:t> ca </a:t>
            </a:r>
            <a:r>
              <a:rPr lang="en-US" sz="1400" dirty="0" err="1" smtClean="0">
                <a:latin typeface="Consolas" pitchFamily="49" charset="0"/>
                <a:cs typeface="Consolas" pitchFamily="49" charset="0"/>
              </a:rPr>
              <a:t>ele</a:t>
            </a:r>
            <a:r>
              <a:rPr lang="en-US" sz="1400" dirty="0" smtClean="0">
                <a:latin typeface="Consolas" pitchFamily="49" charset="0"/>
                <a:cs typeface="Consolas" pitchFamily="49" charset="0"/>
              </a:rPr>
              <a:t> nu pot </a:t>
            </a:r>
            <a:r>
              <a:rPr lang="en-US" sz="1400" dirty="0" err="1" smtClean="0">
                <a:latin typeface="Consolas" pitchFamily="49" charset="0"/>
                <a:cs typeface="Consolas" pitchFamily="49" charset="0"/>
              </a:rPr>
              <a:t>fi</a:t>
            </a:r>
            <a:r>
              <a:rPr lang="en-US" sz="1400" dirty="0" smtClean="0">
                <a:latin typeface="Consolas" pitchFamily="49" charset="0"/>
                <a:cs typeface="Consolas" pitchFamily="49" charset="0"/>
              </a:rPr>
              <a:t> considerate </a:t>
            </a:r>
            <a:r>
              <a:rPr lang="en-US" sz="1400" dirty="0" err="1" smtClean="0">
                <a:latin typeface="Consolas" pitchFamily="49" charset="0"/>
                <a:cs typeface="Consolas" pitchFamily="49" charset="0"/>
              </a:rPr>
              <a:t>prostituate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dar</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nici</a:t>
            </a:r>
            <a:r>
              <a:rPr lang="en-US" sz="1400" dirty="0" smtClean="0">
                <a:latin typeface="Consolas" pitchFamily="49" charset="0"/>
                <a:cs typeface="Consolas" pitchFamily="49" charset="0"/>
              </a:rPr>
              <a:t> nu au </a:t>
            </a:r>
            <a:r>
              <a:rPr lang="en-US" sz="1400" dirty="0" err="1" smtClean="0">
                <a:latin typeface="Consolas" pitchFamily="49" charset="0"/>
                <a:cs typeface="Consolas" pitchFamily="49" charset="0"/>
              </a:rPr>
              <a:t>voie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aiba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relatii</a:t>
            </a:r>
            <a:r>
              <a:rPr lang="en-US" sz="1400" dirty="0" smtClean="0">
                <a:latin typeface="Consolas" pitchFamily="49" charset="0"/>
                <a:cs typeface="Consolas" pitchFamily="49" charset="0"/>
              </a:rPr>
              <a:t> de </a:t>
            </a:r>
            <a:r>
              <a:rPr lang="en-US" sz="1400" dirty="0" err="1" smtClean="0">
                <a:latin typeface="Consolas" pitchFamily="49" charset="0"/>
                <a:cs typeface="Consolas" pitchFamily="49" charset="0"/>
              </a:rPr>
              <a:t>lunga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durata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atata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timp</a:t>
            </a:r>
            <a:r>
              <a:rPr lang="en-US" sz="1400" dirty="0" smtClean="0">
                <a:latin typeface="Consolas" pitchFamily="49" charset="0"/>
                <a:cs typeface="Consolas" pitchFamily="49" charset="0"/>
              </a:rPr>
              <a:t> cat </a:t>
            </a:r>
            <a:r>
              <a:rPr lang="en-US" sz="1400" dirty="0" err="1" smtClean="0">
                <a:latin typeface="Consolas" pitchFamily="49" charset="0"/>
                <a:cs typeface="Consolas" pitchFamily="49" charset="0"/>
              </a:rPr>
              <a:t>decid</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devina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gheise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Daca</a:t>
            </a:r>
            <a:r>
              <a:rPr lang="en-US" sz="1400" dirty="0" smtClean="0">
                <a:latin typeface="Consolas" pitchFamily="49" charset="0"/>
                <a:cs typeface="Consolas" pitchFamily="49" charset="0"/>
              </a:rPr>
              <a:t> se </a:t>
            </a:r>
            <a:r>
              <a:rPr lang="en-US" sz="1400" dirty="0" err="1" smtClean="0">
                <a:latin typeface="Consolas" pitchFamily="49" charset="0"/>
                <a:cs typeface="Consolas" pitchFamily="49" charset="0"/>
              </a:rPr>
              <a:t>casatoresc</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trebuie</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sa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renunta</a:t>
            </a:r>
            <a:r>
              <a:rPr lang="en-US" sz="1400" dirty="0" smtClean="0">
                <a:latin typeface="Consolas" pitchFamily="49" charset="0"/>
                <a:cs typeface="Consolas" pitchFamily="49" charset="0"/>
              </a:rPr>
              <a:t> la </a:t>
            </a:r>
            <a:r>
              <a:rPr lang="en-US" sz="1400" dirty="0" err="1" smtClean="0">
                <a:latin typeface="Consolas" pitchFamily="49" charset="0"/>
                <a:cs typeface="Consolas" pitchFamily="49" charset="0"/>
              </a:rPr>
              <a:t>aceasta</a:t>
            </a:r>
            <a:r>
              <a:rPr lang="en-US" sz="1400" dirty="0" smtClean="0">
                <a:latin typeface="Consolas" pitchFamily="49" charset="0"/>
                <a:cs typeface="Consolas" pitchFamily="49" charset="0"/>
              </a:rPr>
              <a:t> </a:t>
            </a:r>
            <a:r>
              <a:rPr lang="en-US" sz="1400" dirty="0" err="1" smtClean="0">
                <a:latin typeface="Consolas" pitchFamily="49" charset="0"/>
                <a:cs typeface="Consolas" pitchFamily="49" charset="0"/>
              </a:rPr>
              <a:t>meserie</a:t>
            </a:r>
            <a:r>
              <a:rPr lang="en-US" sz="1400" dirty="0" smtClean="0">
                <a:latin typeface="Consolas" pitchFamily="49" charset="0"/>
                <a:cs typeface="Consolas" pitchFamily="49" charset="0"/>
              </a:rPr>
              <a:t>.</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japancraft.co.uk/media/catalog/category/maiko_kimono.jpg"/>
          <p:cNvPicPr>
            <a:picLocks noChangeAspect="1" noChangeArrowheads="1"/>
          </p:cNvPicPr>
          <p:nvPr/>
        </p:nvPicPr>
        <p:blipFill>
          <a:blip r:embed="rId2" cstate="email"/>
          <a:srcRect l="8051" r="6313"/>
          <a:stretch>
            <a:fillRect/>
          </a:stretch>
        </p:blipFill>
        <p:spPr bwMode="auto">
          <a:xfrm>
            <a:off x="228600" y="-76201"/>
            <a:ext cx="891540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s://res.klook.com/images/fl_lossy.progressive,q_65/c_fill,w_1295,h_720,f_auto/w_80,x_15,y_15,g_south_west,l_klook_water/activities/4a778da0-Tokyo-Kimono-Experience/TokyoKimonoExperience.jpg"/>
          <p:cNvPicPr>
            <a:picLocks noChangeAspect="1" noChangeArrowheads="1"/>
          </p:cNvPicPr>
          <p:nvPr/>
        </p:nvPicPr>
        <p:blipFill>
          <a:blip r:embed="rId2" cstate="email"/>
          <a:srcRect l="4942" r="4247"/>
          <a:stretch>
            <a:fillRect/>
          </a:stretch>
        </p:blipFill>
        <p:spPr bwMode="auto">
          <a:xfrm>
            <a:off x="-609600" y="0"/>
            <a:ext cx="10134600" cy="5867400"/>
          </a:xfrm>
          <a:prstGeom prst="rect">
            <a:avLst/>
          </a:prstGeom>
          <a:ln>
            <a:noFill/>
          </a:ln>
          <a:effectLst>
            <a:softEdge rad="317500"/>
          </a:effectLst>
        </p:spPr>
      </p:pic>
      <p:sp>
        <p:nvSpPr>
          <p:cNvPr id="3" name="Rectangle 2"/>
          <p:cNvSpPr/>
          <p:nvPr/>
        </p:nvSpPr>
        <p:spPr>
          <a:xfrm>
            <a:off x="381000" y="5715000"/>
            <a:ext cx="8610600" cy="954107"/>
          </a:xfrm>
          <a:prstGeom prst="rect">
            <a:avLst/>
          </a:prstGeom>
          <a:solidFill>
            <a:srgbClr val="7030A0"/>
          </a:solidFill>
        </p:spPr>
        <p:txBody>
          <a:bodyPr wrap="square">
            <a:spAutoFit/>
          </a:bodyPr>
          <a:lstStyle/>
          <a:p>
            <a:r>
              <a:rPr lang="vi-VN" sz="1400" dirty="0" smtClean="0">
                <a:latin typeface="Consolas" pitchFamily="49" charset="0"/>
                <a:cs typeface="Consolas" pitchFamily="49" charset="0"/>
              </a:rPr>
              <a:t>Femeile poartă diferite feluri de komonouri festive. Cel purtat de mireasă este din mătase albă cu roșu, cu </a:t>
            </a:r>
            <a:r>
              <a:rPr lang="vi-VN" sz="1400" dirty="0" smtClean="0">
                <a:latin typeface="Consolas" pitchFamily="49" charset="0"/>
                <a:cs typeface="Consolas" pitchFamily="49" charset="0"/>
                <a:hlinkClick r:id="rId3" tooltip="Brocart"/>
              </a:rPr>
              <a:t>brocart</a:t>
            </a:r>
            <a:r>
              <a:rPr lang="vi-VN" sz="1400" dirty="0" smtClean="0">
                <a:latin typeface="Consolas" pitchFamily="49" charset="0"/>
                <a:cs typeface="Consolas" pitchFamily="49" charset="0"/>
              </a:rPr>
              <a:t> sau </a:t>
            </a:r>
            <a:r>
              <a:rPr lang="vi-VN" sz="1400" dirty="0" smtClean="0">
                <a:latin typeface="Consolas" pitchFamily="49" charset="0"/>
                <a:cs typeface="Consolas" pitchFamily="49" charset="0"/>
                <a:hlinkClick r:id="rId4" tooltip="Broderie"/>
              </a:rPr>
              <a:t>broderii</a:t>
            </a:r>
            <a:r>
              <a:rPr lang="vi-VN" sz="1400" dirty="0" smtClean="0">
                <a:latin typeface="Consolas" pitchFamily="49" charset="0"/>
                <a:cs typeface="Consolas" pitchFamily="49" charset="0"/>
              </a:rPr>
              <a:t>. Femeile căsătorite poartă kimonouri de culori mai închise, cu design mai simplu pentru ocazii festive, și de culoare neagră fără design pentru </a:t>
            </a:r>
            <a:r>
              <a:rPr lang="vi-VN" sz="1400" dirty="0" smtClean="0">
                <a:latin typeface="Consolas" pitchFamily="49" charset="0"/>
                <a:cs typeface="Consolas" pitchFamily="49" charset="0"/>
                <a:hlinkClick r:id="rId5" tooltip="Înmormântare"/>
              </a:rPr>
              <a:t>înmormântări</a:t>
            </a:r>
            <a:r>
              <a:rPr lang="vi-VN" sz="1400" dirty="0" smtClean="0">
                <a:latin typeface="Consolas" pitchFamily="49" charset="0"/>
                <a:cs typeface="Consolas" pitchFamily="49" charset="0"/>
              </a:rPr>
              <a:t>. </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s://c8.alamy.com/comp/F9M7RW/ladies-in-traditional-kimono-walking-round-streets-and-temple-at-tenryu-F9M7RW.jpg"/>
          <p:cNvPicPr>
            <a:picLocks noChangeAspect="1" noChangeArrowheads="1"/>
          </p:cNvPicPr>
          <p:nvPr/>
        </p:nvPicPr>
        <p:blipFill>
          <a:blip r:embed="rId2" cstate="email"/>
          <a:srcRect b="8791"/>
          <a:stretch>
            <a:fillRect/>
          </a:stretch>
        </p:blipFill>
        <p:spPr bwMode="auto">
          <a:xfrm>
            <a:off x="-228600" y="304800"/>
            <a:ext cx="9515475" cy="6324600"/>
          </a:xfrm>
          <a:prstGeom prst="rect">
            <a:avLst/>
          </a:prstGeom>
          <a:noFill/>
          <a:effectLst>
            <a:softEdge rad="317500"/>
          </a:effectLst>
        </p:spPr>
      </p:pic>
    </p:spTree>
  </p:cSld>
  <p:clrMapOvr>
    <a:masterClrMapping/>
  </p:clrMapOvr>
  <p:transition spd="slow">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s://s3-media2.fl.yelpcdn.com/bphoto/dTCMNYGkXaEGlIUlNmS6Og/o.jpg"/>
          <p:cNvPicPr>
            <a:picLocks noChangeAspect="1" noChangeArrowheads="1"/>
          </p:cNvPicPr>
          <p:nvPr/>
        </p:nvPicPr>
        <p:blipFill>
          <a:blip r:embed="rId2" cstate="email"/>
          <a:srcRect/>
          <a:stretch>
            <a:fillRect/>
          </a:stretch>
        </p:blipFill>
        <p:spPr bwMode="auto">
          <a:xfrm>
            <a:off x="0" y="-76201"/>
            <a:ext cx="9048750" cy="6934201"/>
          </a:xfrm>
          <a:prstGeom prst="rect">
            <a:avLst/>
          </a:prstGeom>
          <a:ln>
            <a:noFill/>
          </a:ln>
          <a:effectLst>
            <a:softEdge rad="112500"/>
          </a:effectLst>
        </p:spPr>
      </p:pic>
    </p:spTree>
  </p:cSld>
  <p:clrMapOvr>
    <a:masterClrMapping/>
  </p:clrMapOvr>
  <p:transition spd="slow">
    <p:zoom/>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s://upload.wikimedia.org/wikipedia/commons/1/16/Kimono_backshot_by_sth_der.png"/>
          <p:cNvPicPr>
            <a:picLocks noChangeAspect="1" noChangeArrowheads="1"/>
          </p:cNvPicPr>
          <p:nvPr/>
        </p:nvPicPr>
        <p:blipFill>
          <a:blip r:embed="rId2" cstate="email"/>
          <a:srcRect/>
          <a:stretch>
            <a:fillRect/>
          </a:stretch>
        </p:blipFill>
        <p:spPr bwMode="auto">
          <a:xfrm>
            <a:off x="1676400" y="0"/>
            <a:ext cx="6000750" cy="6934201"/>
          </a:xfrm>
          <a:prstGeom prst="rect">
            <a:avLst/>
          </a:prstGeom>
          <a:ln>
            <a:noFill/>
          </a:ln>
          <a:effectLst>
            <a:softEdge rad="112500"/>
          </a:effectLst>
        </p:spPr>
      </p:pic>
      <p:sp>
        <p:nvSpPr>
          <p:cNvPr id="3" name="TextBox 2"/>
          <p:cNvSpPr txBox="1"/>
          <p:nvPr/>
        </p:nvSpPr>
        <p:spPr>
          <a:xfrm>
            <a:off x="3276600" y="6248400"/>
            <a:ext cx="2073003" cy="307777"/>
          </a:xfrm>
          <a:prstGeom prst="rect">
            <a:avLst/>
          </a:prstGeom>
          <a:noFill/>
        </p:spPr>
        <p:txBody>
          <a:bodyPr wrap="none" rtlCol="0">
            <a:spAutoFit/>
          </a:bodyPr>
          <a:lstStyle/>
          <a:p>
            <a:r>
              <a:rPr lang="en-US" sz="1400" dirty="0" smtClean="0">
                <a:latin typeface="Consolas" pitchFamily="49" charset="0"/>
                <a:cs typeface="Consolas" pitchFamily="49" charset="0"/>
              </a:rPr>
              <a:t>sulu.ioan@gmail.c0m</a:t>
            </a:r>
            <a:endParaRPr lang="en-US" sz="1400" dirty="0">
              <a:latin typeface="Consolas" pitchFamily="49" charset="0"/>
              <a:cs typeface="Consolas" pitchFamily="49" charset="0"/>
            </a:endParaRPr>
          </a:p>
        </p:txBody>
      </p:sp>
    </p:spTree>
  </p:cSld>
  <p:clrMapOvr>
    <a:masterClrMapping/>
  </p:clrMapOvr>
  <p:transition spd="slow">
    <p:zoom/>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heise si chimonouri">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Gheise si chimonouri</Template>
  <TotalTime>6</TotalTime>
  <Words>852</Words>
  <Application>Microsoft Office PowerPoint</Application>
  <PresentationFormat>On-screen Show (4:3)</PresentationFormat>
  <Paragraphs>17</Paragraphs>
  <Slides>50</Slides>
  <Notes>0</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Gheise si chimonouri</vt:lpstr>
      <vt:lpstr>Gheise si chimonouri</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Gheise si chimonouri</dc:title>
  <dc:creator>User</dc:creator>
  <cp:lastModifiedBy>User</cp:lastModifiedBy>
  <cp:revision>1</cp:revision>
  <dcterms:created xsi:type="dcterms:W3CDTF">2018-09-03T06:12:14Z</dcterms:created>
  <dcterms:modified xsi:type="dcterms:W3CDTF">2018-09-03T06:19:02Z</dcterms:modified>
</cp:coreProperties>
</file>