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1207" r:id="rId2"/>
    <p:sldId id="1127" r:id="rId3"/>
    <p:sldId id="1206" r:id="rId4"/>
    <p:sldId id="1232" r:id="rId5"/>
    <p:sldId id="1234" r:id="rId6"/>
    <p:sldId id="1233" r:id="rId7"/>
    <p:sldId id="1224" r:id="rId8"/>
    <p:sldId id="1214" r:id="rId9"/>
    <p:sldId id="1213" r:id="rId10"/>
    <p:sldId id="1212" r:id="rId11"/>
    <p:sldId id="1235" r:id="rId12"/>
    <p:sldId id="1211" r:id="rId13"/>
    <p:sldId id="1215" r:id="rId14"/>
    <p:sldId id="1217" r:id="rId15"/>
    <p:sldId id="1216" r:id="rId16"/>
    <p:sldId id="1218" r:id="rId17"/>
    <p:sldId id="1219" r:id="rId18"/>
    <p:sldId id="1220" r:id="rId19"/>
    <p:sldId id="1222" r:id="rId20"/>
    <p:sldId id="1210" r:id="rId21"/>
    <p:sldId id="1221" r:id="rId22"/>
    <p:sldId id="1208" r:id="rId23"/>
    <p:sldId id="1196" r:id="rId24"/>
    <p:sldId id="1204" r:id="rId25"/>
    <p:sldId id="1202" r:id="rId26"/>
    <p:sldId id="1203" r:id="rId27"/>
    <p:sldId id="1223" r:id="rId28"/>
    <p:sldId id="1201" r:id="rId29"/>
    <p:sldId id="1205" r:id="rId30"/>
    <p:sldId id="1178" r:id="rId31"/>
    <p:sldId id="1168" r:id="rId32"/>
    <p:sldId id="1172" r:id="rId33"/>
    <p:sldId id="1227" r:id="rId34"/>
    <p:sldId id="1226" r:id="rId35"/>
    <p:sldId id="1225" r:id="rId36"/>
    <p:sldId id="1228" r:id="rId37"/>
    <p:sldId id="1230" r:id="rId38"/>
    <p:sldId id="1231" r:id="rId39"/>
    <p:sldId id="1229" r:id="rId40"/>
    <p:sldId id="1209" r:id="rId41"/>
    <p:sldId id="1186" r:id="rId42"/>
  </p:sldIdLst>
  <p:sldSz cx="9144000" cy="5143500" type="screen16x9"/>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WGOZPvMxdWzOEtLiQsE9/g==" hashData="xJ5kx6WF4SpGnvlw8FDgoCeACK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42100"/>
    <a:srgbClr val="FFF4DD"/>
    <a:srgbClr val="F6E6AC"/>
    <a:srgbClr val="00153E"/>
    <a:srgbClr val="13192B"/>
    <a:srgbClr val="171F35"/>
    <a:srgbClr val="0F1422"/>
    <a:srgbClr val="08142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391" autoAdjust="0"/>
    <p:restoredTop sz="83250" autoAdjust="0"/>
  </p:normalViewPr>
  <p:slideViewPr>
    <p:cSldViewPr>
      <p:cViewPr>
        <p:scale>
          <a:sx n="110" d="100"/>
          <a:sy n="110" d="100"/>
        </p:scale>
        <p:origin x="-546" y="-612"/>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77" d="100"/>
          <a:sy n="77" d="100"/>
        </p:scale>
        <p:origin x="-2058"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F5DB5E74-98B9-4567-A64A-CC6C61C800D6}" type="datetimeFigureOut">
              <a:rPr lang="en-US"/>
              <a:pPr>
                <a:defRPr/>
              </a:pPr>
              <a:t>10/16/2018</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26A08BEE-06F9-4184-980B-19DAFCF7C7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8" Type="http://schemas.openxmlformats.org/officeDocument/2006/relationships/hyperlink" Target="http://www.slideshare.net/michaelasanda/beautiful-iran12-49836898" TargetMode="External"/><Relationship Id="rId13" Type="http://schemas.openxmlformats.org/officeDocument/2006/relationships/hyperlink" Target="http://www.nicepps.ro/prezentare-powerpoint-beautiful-iran10-20809.html" TargetMode="External"/><Relationship Id="rId3" Type="http://schemas.openxmlformats.org/officeDocument/2006/relationships/hyperlink" Target="http://www.authorstream.com/Presentation/michaelasanda-2534064-beautiful-iran13/" TargetMode="External"/><Relationship Id="rId7" Type="http://schemas.openxmlformats.org/officeDocument/2006/relationships/hyperlink" Target="http://www.nicepps.ro/prezentare-powerpoint-beautiful-iran12-22195.html" TargetMode="External"/><Relationship Id="rId12" Type="http://schemas.openxmlformats.org/officeDocument/2006/relationships/hyperlink" Target="http://www.authorstream.com/Presentation/michaelasanda-2393976-beautiful-iran10/" TargetMode="External"/><Relationship Id="rId2" Type="http://schemas.openxmlformats.org/officeDocument/2006/relationships/slide" Target="../slides/slide41.xml"/><Relationship Id="rId1" Type="http://schemas.openxmlformats.org/officeDocument/2006/relationships/notesMaster" Target="../notesMasters/notesMaster1.xml"/><Relationship Id="rId6" Type="http://schemas.openxmlformats.org/officeDocument/2006/relationships/hyperlink" Target="http://www.authorstream.com/Presentation/michaelasanda-2532830-beautiful-iran12/" TargetMode="External"/><Relationship Id="rId11" Type="http://schemas.openxmlformats.org/officeDocument/2006/relationships/hyperlink" Target="http://www.slideshare.net/michaelasanda/beautiful-iran11" TargetMode="External"/><Relationship Id="rId5" Type="http://schemas.openxmlformats.org/officeDocument/2006/relationships/hyperlink" Target="http://www.slideshare.net/michaelasanda/beautiful-iran13" TargetMode="External"/><Relationship Id="rId10" Type="http://schemas.openxmlformats.org/officeDocument/2006/relationships/hyperlink" Target="http://www.nicepps.ro/prezentare-powerpoint-beautiful-iran11-22175.html" TargetMode="External"/><Relationship Id="rId4" Type="http://schemas.openxmlformats.org/officeDocument/2006/relationships/hyperlink" Target="http://www.nicepps.ro/prezentare-powerpoint-beautiful-iran13-22196.html" TargetMode="External"/><Relationship Id="rId9" Type="http://schemas.openxmlformats.org/officeDocument/2006/relationships/hyperlink" Target="http://www.authorstream.com/Presentation/michaelasanda-2531686-beautiful-iran11/" TargetMode="External"/><Relationship Id="rId14" Type="http://schemas.openxmlformats.org/officeDocument/2006/relationships/hyperlink" Target="http://www.slideshare.net/michaelasanda/beautiful-iran10"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t>Imam Mosque is a mosque in Isfahan standing in south side of Naghsh-i Jahan Square.</a:t>
            </a:r>
            <a:br>
              <a:rPr lang="en-US" smtClean="0"/>
            </a:br>
            <a:r>
              <a:rPr lang="en-US" smtClean="0"/>
              <a:t/>
            </a:r>
            <a:br>
              <a:rPr lang="en-US" smtClean="0"/>
            </a:br>
            <a:r>
              <a:rPr lang="en-US" smtClean="0"/>
              <a:t>The mosque is also known as Shah Mosque, Royal Mosque and Abbasi Jame Mosque.</a:t>
            </a:r>
            <a:br>
              <a:rPr lang="en-US" smtClean="0"/>
            </a:br>
            <a:r>
              <a:rPr lang="en-US" smtClean="0"/>
              <a:t/>
            </a:r>
            <a:br>
              <a:rPr lang="en-US" smtClean="0"/>
            </a:br>
            <a:r>
              <a:rPr lang="en-US" smtClean="0"/>
              <a:t>Built during the Safavids period, it is an excellent example of Islamic architecture of Iran, and regarded as the masterpiece of Persian Architecture. The Imam Mosque of Esfahan is one of the everlasting masterpieces of architecture in Iran and all over the world. It is registered along with the Naghsh-i Jahan Square as a UNESCO World Heritage Site. Its construction began in 1611, and its splendor is mainly due to the beauty of its seven-color mosaic tiles and calligraphic inscriptions.</a:t>
            </a:r>
            <a:br>
              <a:rPr lang="en-US" smtClean="0"/>
            </a:br>
            <a:r>
              <a:rPr lang="en-US" smtClean="0"/>
              <a:t/>
            </a:r>
            <a:br>
              <a:rPr lang="en-US" smtClean="0"/>
            </a:br>
            <a:r>
              <a:rPr lang="en-US" smtClean="0"/>
              <a:t>The portal of the mosque measures 27 meters high, crowned with two minarets 42 meters tall. The Mosque is surrounded with four iwans and arcades. All the walls are ornamented with seven-color mosaic tile. The most magnificent iwan of the mosque is the one facing the Qibla measuring 33 meters high. Behind this iwan is a space which is roofed with the largest dome in the city at 52 meters height. The dome is double layered.</a:t>
            </a:r>
            <a:br>
              <a:rPr lang="en-US" smtClean="0"/>
            </a:br>
            <a:r>
              <a:rPr lang="en-US" smtClean="0"/>
              <a:t/>
            </a:r>
            <a:br>
              <a:rPr lang="en-US" smtClean="0"/>
            </a:br>
            <a:r>
              <a:rPr lang="en-US" smtClean="0"/>
              <a:t>The acoustic properties and reflections at the central point under the dome is an amusing interest for many visitors. There are two seminaries at the southwest and southeast sections of the mosque.</a:t>
            </a:r>
            <a:br>
              <a:rPr lang="en-US" smtClean="0"/>
            </a:br>
            <a:endParaRPr lang="en-US" smtClean="0">
              <a:solidFill>
                <a:schemeClr val="bg1"/>
              </a:solidFill>
            </a:endParaRPr>
          </a:p>
        </p:txBody>
      </p:sp>
      <p:sp>
        <p:nvSpPr>
          <p:cNvPr id="4" name="Slide Number Placeholder 3"/>
          <p:cNvSpPr>
            <a:spLocks noGrp="1"/>
          </p:cNvSpPr>
          <p:nvPr>
            <p:ph type="sldNum" sz="quarter" idx="5"/>
          </p:nvPr>
        </p:nvSpPr>
        <p:spPr/>
        <p:txBody>
          <a:bodyPr/>
          <a:lstStyle/>
          <a:p>
            <a:pPr>
              <a:defRPr/>
            </a:pPr>
            <a:fld id="{EB90DD72-A762-4740-AE28-F99A2630A5FF}"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93091506-C123-4A5A-95F5-6067C01E3121}" type="slidenum">
              <a:rPr lang="en-US" smtClean="0"/>
              <a:pPr>
                <a:defRPr/>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C887FD56-E9BC-475E-96E6-D38333CA6C4E}" type="slidenum">
              <a:rPr lang="en-US" smtClean="0"/>
              <a:pPr>
                <a:defRPr/>
              </a:pPr>
              <a:t>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6637371B-A37F-4C0F-9415-22F2ED488C4B}" type="slidenum">
              <a:rPr lang="en-US" smtClean="0"/>
              <a:pPr>
                <a:defRPr/>
              </a:pPr>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6A123E2C-6248-4169-A7C7-5A80BB34E63E}" type="slidenum">
              <a:rPr lang="en-US" smtClean="0"/>
              <a:pPr>
                <a:defRPr/>
              </a:pPr>
              <a:t>10</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651EC13E-678A-4D52-B090-9FE332CEE239}" type="slidenum">
              <a:rPr lang="en-US" smtClean="0"/>
              <a:pPr>
                <a:defRPr/>
              </a:pPr>
              <a:t>12</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43D0B2A5-B27F-41A7-A534-CB63DEF736B6}" type="slidenum">
              <a:rPr lang="en-US" smtClean="0"/>
              <a:pPr>
                <a:defRPr/>
              </a:pPr>
              <a:t>13</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C30D85D1-26AB-4048-B097-9220F1AF9B52}" type="slidenum">
              <a:rPr lang="en-US" smtClean="0"/>
              <a:pPr>
                <a:defRPr/>
              </a:pPr>
              <a:t>14</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74FEFDB7-FA94-4698-A497-3316D7F05A70}" type="slidenum">
              <a:rPr lang="en-US" smtClean="0"/>
              <a:pPr>
                <a:defRPr/>
              </a:pPr>
              <a:t>15</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6D560228-5D66-45B1-BF0D-649A45701AB3}" type="slidenum">
              <a:rPr lang="en-US" smtClean="0"/>
              <a:pPr>
                <a:defRPr/>
              </a:pPr>
              <a:t>16</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29C26E43-59FF-404E-A4FB-DE179EFA2648}" type="slidenum">
              <a:rPr lang="en-US" smtClean="0"/>
              <a:pPr>
                <a:defRPr/>
              </a:pPr>
              <a:t>17</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56620647-1EAD-42B8-8A29-B83CBF436498}" type="slidenum">
              <a:rPr lang="en-US" smtClean="0"/>
              <a:pPr>
                <a:defRPr/>
              </a:pPr>
              <a:t>18</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CEC07A7E-B440-4026-9C80-FDACFCA208EB}" type="slidenum">
              <a:rPr lang="en-US" smtClean="0"/>
              <a:pPr>
                <a:defRPr/>
              </a:pPr>
              <a:t>19</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ADF92FA3-74DA-4CD2-9975-A57DB6BB7AAC}" type="slidenum">
              <a:rPr lang="en-US" smtClean="0"/>
              <a:pPr>
                <a:defRPr/>
              </a:pPr>
              <a:t>20</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389BE960-C334-4059-8575-5009FC1EE575}" type="slidenum">
              <a:rPr lang="en-US" smtClean="0"/>
              <a:pPr>
                <a:defRPr/>
              </a:pPr>
              <a:t>21</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0288D326-2AD3-4444-BBB1-F2BC5D0B8439}" type="slidenum">
              <a:rPr lang="en-US" smtClean="0"/>
              <a:pPr>
                <a:defRPr/>
              </a:pPr>
              <a:t>23</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B3D8600B-ABEF-440A-BC6E-423D5FEAD3E0}" type="slidenum">
              <a:rPr lang="en-US" smtClean="0"/>
              <a:pPr>
                <a:defRPr/>
              </a:pPr>
              <a:t>27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70938082-0520-42FE-98F1-64B5A4BCE767}" type="slidenum">
              <a:rPr lang="en-US" smtClean="0"/>
              <a:pPr>
                <a:defRPr/>
              </a:pPr>
              <a:t>34</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p:spPr>
      </p:sp>
      <p:sp>
        <p:nvSpPr>
          <p:cNvPr id="6349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7894D210-027D-4A7B-BEE0-BD15A8849B1D}" type="slidenum">
              <a:rPr lang="en-US" smtClean="0"/>
              <a:pPr>
                <a:defRPr/>
              </a:pPr>
              <a:t>35</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29B95FF7-3724-4732-9015-8CAA336B76A5}" type="slidenum">
              <a:rPr lang="en-US" smtClean="0"/>
              <a:pPr>
                <a:defRPr/>
              </a:pPr>
              <a:t>36</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DED5ABD5-88EF-43EA-BE90-F37131555DFE}" type="slidenum">
              <a:rPr lang="en-US" smtClean="0"/>
              <a:pPr>
                <a:defRPr/>
              </a:pPr>
              <a:t>37</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879F1DA3-58D9-4C54-8E2F-7B5E4E615F39}" type="slidenum">
              <a:rPr lang="en-US" smtClean="0"/>
              <a:pPr>
                <a:defRPr/>
              </a:pPr>
              <a:t>38</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778DBDAC-EC81-4771-9865-2C14898D7290}" type="slidenum">
              <a:rPr lang="en-US" smtClean="0"/>
              <a:pPr>
                <a:defRPr/>
              </a:pPr>
              <a:t>39</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dirty="0" smtClean="0"/>
              <a:t>Azerbaijan Museum, Tabriz (Iran). Rock weight, </a:t>
            </a:r>
            <a:r>
              <a:rPr lang="en-US" dirty="0" err="1" smtClean="0"/>
              <a:t>Jiroft</a:t>
            </a:r>
            <a:r>
              <a:rPr lang="en-US" dirty="0" smtClean="0"/>
              <a:t>, 3rd mil. BC Azerbaijan Museum in Tabriz, </a:t>
            </a:r>
            <a:r>
              <a:rPr lang="en-US" dirty="0" smtClean="0"/>
              <a:t>Iran</a:t>
            </a:r>
          </a:p>
          <a:p>
            <a:r>
              <a:rPr lang="en-US" sz="1200" b="1" u="sng" kern="1200" dirty="0" smtClean="0">
                <a:solidFill>
                  <a:schemeClr val="tx1"/>
                </a:solidFill>
                <a:latin typeface="+mn-lt"/>
                <a:ea typeface="+mn-ea"/>
                <a:cs typeface="+mn-cs"/>
              </a:rPr>
              <a:t>Beautiful Iran13</a:t>
            </a:r>
            <a:endParaRPr lang="en-US" sz="1200" kern="1200" dirty="0" smtClean="0">
              <a:solidFill>
                <a:schemeClr val="tx1"/>
              </a:solidFill>
              <a:latin typeface="+mn-lt"/>
              <a:ea typeface="+mn-ea"/>
              <a:cs typeface="+mn-cs"/>
            </a:endParaRPr>
          </a:p>
          <a:p>
            <a:r>
              <a:rPr lang="en-US" sz="1200" u="sng" kern="1200" dirty="0" smtClean="0">
                <a:solidFill>
                  <a:schemeClr val="tx1"/>
                </a:solidFill>
                <a:latin typeface="+mn-lt"/>
                <a:ea typeface="+mn-ea"/>
                <a:cs typeface="+mn-cs"/>
                <a:hlinkClick r:id="rId3"/>
              </a:rPr>
              <a:t>http://www.authorstream.com/Presentation/michaelasanda-2534064-beautiful-iran13/</a:t>
            </a:r>
            <a:endParaRPr lang="en-US" sz="1200" kern="1200" dirty="0" smtClean="0">
              <a:solidFill>
                <a:schemeClr val="tx1"/>
              </a:solidFill>
              <a:latin typeface="+mn-lt"/>
              <a:ea typeface="+mn-ea"/>
              <a:cs typeface="+mn-cs"/>
            </a:endParaRPr>
          </a:p>
          <a:p>
            <a:r>
              <a:rPr lang="fr-FR" sz="1200" u="sng" kern="1200" dirty="0" smtClean="0">
                <a:solidFill>
                  <a:schemeClr val="tx1"/>
                </a:solidFill>
                <a:latin typeface="+mn-lt"/>
                <a:ea typeface="+mn-ea"/>
                <a:cs typeface="+mn-cs"/>
                <a:hlinkClick r:id="rId4"/>
              </a:rPr>
              <a:t>http://www.nicepps.ro/prezentare-powerpoint-beautiful-iran13-22196.html</a:t>
            </a:r>
            <a:endParaRPr lang="en-US" sz="1200" kern="1200" dirty="0" smtClean="0">
              <a:solidFill>
                <a:schemeClr val="tx1"/>
              </a:solidFill>
              <a:latin typeface="+mn-lt"/>
              <a:ea typeface="+mn-ea"/>
              <a:cs typeface="+mn-cs"/>
            </a:endParaRPr>
          </a:p>
          <a:p>
            <a:r>
              <a:rPr lang="en-US" sz="1200" u="sng" kern="1200" dirty="0" smtClean="0">
                <a:solidFill>
                  <a:schemeClr val="tx1"/>
                </a:solidFill>
                <a:latin typeface="+mn-lt"/>
                <a:ea typeface="+mn-ea"/>
                <a:cs typeface="+mn-cs"/>
                <a:hlinkClick r:id="rId5"/>
              </a:rPr>
              <a:t>http://www.slideshare.net/michaelasanda/beautiful-iran13</a:t>
            </a:r>
            <a:endParaRPr lang="en-US" sz="1200" kern="1200" dirty="0" smtClean="0">
              <a:solidFill>
                <a:schemeClr val="tx1"/>
              </a:solidFill>
              <a:latin typeface="+mn-lt"/>
              <a:ea typeface="+mn-ea"/>
              <a:cs typeface="+mn-cs"/>
            </a:endParaRPr>
          </a:p>
          <a:p>
            <a:r>
              <a:rPr lang="en-US" sz="1200" b="1" u="sng" kern="1200" dirty="0" smtClean="0">
                <a:solidFill>
                  <a:schemeClr val="tx1"/>
                </a:solidFill>
                <a:latin typeface="+mn-lt"/>
                <a:ea typeface="+mn-ea"/>
                <a:cs typeface="+mn-cs"/>
              </a:rPr>
              <a:t>Beautiful Iran12</a:t>
            </a:r>
            <a:endParaRPr lang="en-US" sz="1200" kern="1200" dirty="0" smtClean="0">
              <a:solidFill>
                <a:schemeClr val="tx1"/>
              </a:solidFill>
              <a:latin typeface="+mn-lt"/>
              <a:ea typeface="+mn-ea"/>
              <a:cs typeface="+mn-cs"/>
            </a:endParaRPr>
          </a:p>
          <a:p>
            <a:r>
              <a:rPr lang="en-US" sz="1200" u="sng" kern="1200" dirty="0" smtClean="0">
                <a:solidFill>
                  <a:schemeClr val="tx1"/>
                </a:solidFill>
                <a:latin typeface="+mn-lt"/>
                <a:ea typeface="+mn-ea"/>
                <a:cs typeface="+mn-cs"/>
                <a:hlinkClick r:id="rId6"/>
              </a:rPr>
              <a:t>http://www.authorstream.com/Presentation/michaelasanda-2532830-beautiful-iran12/</a:t>
            </a:r>
            <a:endParaRPr lang="en-US" sz="1200" kern="1200" dirty="0" smtClean="0">
              <a:solidFill>
                <a:schemeClr val="tx1"/>
              </a:solidFill>
              <a:latin typeface="+mn-lt"/>
              <a:ea typeface="+mn-ea"/>
              <a:cs typeface="+mn-cs"/>
            </a:endParaRPr>
          </a:p>
          <a:p>
            <a:r>
              <a:rPr lang="fr-FR" sz="1200" u="sng" kern="1200" dirty="0" smtClean="0">
                <a:solidFill>
                  <a:schemeClr val="tx1"/>
                </a:solidFill>
                <a:latin typeface="+mn-lt"/>
                <a:ea typeface="+mn-ea"/>
                <a:cs typeface="+mn-cs"/>
                <a:hlinkClick r:id="rId7"/>
              </a:rPr>
              <a:t>http://www.nicepps.ro/prezentare-powerpoint-beautiful-iran12-22195.html</a:t>
            </a:r>
            <a:endParaRPr lang="en-US" sz="1200" kern="1200" dirty="0" smtClean="0">
              <a:solidFill>
                <a:schemeClr val="tx1"/>
              </a:solidFill>
              <a:latin typeface="+mn-lt"/>
              <a:ea typeface="+mn-ea"/>
              <a:cs typeface="+mn-cs"/>
            </a:endParaRPr>
          </a:p>
          <a:p>
            <a:r>
              <a:rPr lang="en-US" sz="1200" u="sng" kern="1200" dirty="0" smtClean="0">
                <a:solidFill>
                  <a:schemeClr val="tx1"/>
                </a:solidFill>
                <a:latin typeface="+mn-lt"/>
                <a:ea typeface="+mn-ea"/>
                <a:cs typeface="+mn-cs"/>
                <a:hlinkClick r:id="rId8"/>
              </a:rPr>
              <a:t>http://www.slideshare.net/michaelasanda/beautiful-iran12-49836898</a:t>
            </a:r>
            <a:endParaRPr lang="en-US" sz="1200" kern="1200" dirty="0" smtClean="0">
              <a:solidFill>
                <a:schemeClr val="tx1"/>
              </a:solidFill>
              <a:latin typeface="+mn-lt"/>
              <a:ea typeface="+mn-ea"/>
              <a:cs typeface="+mn-cs"/>
            </a:endParaRPr>
          </a:p>
          <a:p>
            <a:r>
              <a:rPr lang="en-US" sz="1200" b="1" u="sng" kern="1200" dirty="0" smtClean="0">
                <a:solidFill>
                  <a:schemeClr val="tx1"/>
                </a:solidFill>
                <a:latin typeface="+mn-lt"/>
                <a:ea typeface="+mn-ea"/>
                <a:cs typeface="+mn-cs"/>
              </a:rPr>
              <a:t>Beautiful Iran11</a:t>
            </a:r>
            <a:endParaRPr lang="en-US" sz="1200" kern="1200" dirty="0" smtClean="0">
              <a:solidFill>
                <a:schemeClr val="tx1"/>
              </a:solidFill>
              <a:latin typeface="+mn-lt"/>
              <a:ea typeface="+mn-ea"/>
              <a:cs typeface="+mn-cs"/>
            </a:endParaRPr>
          </a:p>
          <a:p>
            <a:r>
              <a:rPr lang="en-US" sz="1200" u="sng" kern="1200" dirty="0" smtClean="0">
                <a:solidFill>
                  <a:schemeClr val="tx1"/>
                </a:solidFill>
                <a:latin typeface="+mn-lt"/>
                <a:ea typeface="+mn-ea"/>
                <a:cs typeface="+mn-cs"/>
                <a:hlinkClick r:id="rId9"/>
              </a:rPr>
              <a:t>http://www.authorstream.com/Presentation/michaelasanda-2531686-beautiful-iran11/</a:t>
            </a:r>
            <a:endParaRPr lang="en-US" sz="1200" kern="1200" dirty="0" smtClean="0">
              <a:solidFill>
                <a:schemeClr val="tx1"/>
              </a:solidFill>
              <a:latin typeface="+mn-lt"/>
              <a:ea typeface="+mn-ea"/>
              <a:cs typeface="+mn-cs"/>
            </a:endParaRPr>
          </a:p>
          <a:p>
            <a:r>
              <a:rPr lang="fr-FR" sz="1200" u="sng" kern="1200" dirty="0" smtClean="0">
                <a:solidFill>
                  <a:schemeClr val="tx1"/>
                </a:solidFill>
                <a:latin typeface="+mn-lt"/>
                <a:ea typeface="+mn-ea"/>
                <a:cs typeface="+mn-cs"/>
                <a:hlinkClick r:id="rId10"/>
              </a:rPr>
              <a:t>http://www.nicepps.ro/prezentare-powerpoint-beautiful-iran11-22175.html</a:t>
            </a:r>
            <a:endParaRPr lang="en-US" sz="1200" kern="1200" dirty="0" smtClean="0">
              <a:solidFill>
                <a:schemeClr val="tx1"/>
              </a:solidFill>
              <a:latin typeface="+mn-lt"/>
              <a:ea typeface="+mn-ea"/>
              <a:cs typeface="+mn-cs"/>
            </a:endParaRPr>
          </a:p>
          <a:p>
            <a:r>
              <a:rPr lang="en-US" sz="1200" u="sng" kern="1200" dirty="0" smtClean="0">
                <a:solidFill>
                  <a:schemeClr val="tx1"/>
                </a:solidFill>
                <a:latin typeface="+mn-lt"/>
                <a:ea typeface="+mn-ea"/>
                <a:cs typeface="+mn-cs"/>
                <a:hlinkClick r:id="rId11"/>
              </a:rPr>
              <a:t>http://www.slideshare.net/michaelasanda/beautiful-iran11</a:t>
            </a:r>
            <a:endParaRPr lang="en-US" sz="1200" kern="1200" dirty="0" smtClean="0">
              <a:solidFill>
                <a:schemeClr val="tx1"/>
              </a:solidFill>
              <a:latin typeface="+mn-lt"/>
              <a:ea typeface="+mn-ea"/>
              <a:cs typeface="+mn-cs"/>
            </a:endParaRPr>
          </a:p>
          <a:p>
            <a:r>
              <a:rPr lang="en-US" sz="1200" b="1" u="sng" kern="1200" dirty="0" smtClean="0">
                <a:solidFill>
                  <a:schemeClr val="tx1"/>
                </a:solidFill>
                <a:latin typeface="+mn-lt"/>
                <a:ea typeface="+mn-ea"/>
                <a:cs typeface="+mn-cs"/>
              </a:rPr>
              <a:t>Beautiful Iran10</a:t>
            </a:r>
            <a:endParaRPr lang="en-US" sz="1200" kern="1200" dirty="0" smtClean="0">
              <a:solidFill>
                <a:schemeClr val="tx1"/>
              </a:solidFill>
              <a:latin typeface="+mn-lt"/>
              <a:ea typeface="+mn-ea"/>
              <a:cs typeface="+mn-cs"/>
            </a:endParaRPr>
          </a:p>
          <a:p>
            <a:r>
              <a:rPr lang="en-US" sz="1200" u="sng" kern="1200" dirty="0" smtClean="0">
                <a:solidFill>
                  <a:schemeClr val="tx1"/>
                </a:solidFill>
                <a:latin typeface="+mn-lt"/>
                <a:ea typeface="+mn-ea"/>
                <a:cs typeface="+mn-cs"/>
                <a:hlinkClick r:id="rId12"/>
              </a:rPr>
              <a:t>http://www.authorstream.com/Presentation/michaelasanda-2393976-beautiful-iran10/</a:t>
            </a:r>
            <a:endParaRPr lang="en-US" sz="1200" kern="1200" dirty="0" smtClean="0">
              <a:solidFill>
                <a:schemeClr val="tx1"/>
              </a:solidFill>
              <a:latin typeface="+mn-lt"/>
              <a:ea typeface="+mn-ea"/>
              <a:cs typeface="+mn-cs"/>
            </a:endParaRPr>
          </a:p>
          <a:p>
            <a:r>
              <a:rPr lang="fr-FR" sz="1200" u="sng" kern="1200" dirty="0" smtClean="0">
                <a:solidFill>
                  <a:schemeClr val="tx1"/>
                </a:solidFill>
                <a:latin typeface="+mn-lt"/>
                <a:ea typeface="+mn-ea"/>
                <a:cs typeface="+mn-cs"/>
                <a:hlinkClick r:id="rId13"/>
              </a:rPr>
              <a:t>http://www.nicepps.ro/prezentare-powerpoint-beautiful-iran10-20809.html</a:t>
            </a:r>
            <a:endParaRPr lang="en-US" sz="1200" kern="1200" dirty="0" smtClean="0">
              <a:solidFill>
                <a:schemeClr val="tx1"/>
              </a:solidFill>
              <a:latin typeface="+mn-lt"/>
              <a:ea typeface="+mn-ea"/>
              <a:cs typeface="+mn-cs"/>
            </a:endParaRPr>
          </a:p>
          <a:p>
            <a:r>
              <a:rPr lang="en-US" sz="1200" u="sng" kern="1200" dirty="0" smtClean="0">
                <a:solidFill>
                  <a:schemeClr val="tx1"/>
                </a:solidFill>
                <a:latin typeface="+mn-lt"/>
                <a:ea typeface="+mn-ea"/>
                <a:cs typeface="+mn-cs"/>
                <a:hlinkClick r:id="rId14"/>
              </a:rPr>
              <a:t>http://www.slideshare.net/michaelasanda/beautiful-iran10</a:t>
            </a:r>
            <a:endParaRPr lang="en-US" sz="1200" kern="1200" dirty="0" smtClean="0">
              <a:solidFill>
                <a:schemeClr val="tx1"/>
              </a:solidFill>
              <a:latin typeface="+mn-lt"/>
              <a:ea typeface="+mn-ea"/>
              <a:cs typeface="+mn-cs"/>
            </a:endParaRPr>
          </a:p>
          <a:p>
            <a:endParaRPr lang="en-US" dirty="0" smtClean="0"/>
          </a:p>
        </p:txBody>
      </p:sp>
      <p:sp>
        <p:nvSpPr>
          <p:cNvPr id="4" name="Slide Number Placeholder 3"/>
          <p:cNvSpPr>
            <a:spLocks noGrp="1"/>
          </p:cNvSpPr>
          <p:nvPr>
            <p:ph type="sldNum" sz="quarter" idx="5"/>
          </p:nvPr>
        </p:nvSpPr>
        <p:spPr/>
        <p:txBody>
          <a:bodyPr/>
          <a:lstStyle/>
          <a:p>
            <a:pPr>
              <a:defRPr/>
            </a:pPr>
            <a:fld id="{E1F29905-563D-4AF8-B418-F119D862F34E}" type="slidenum">
              <a:rPr lang="en-US" smtClean="0"/>
              <a:pPr>
                <a:defRPr/>
              </a:pPr>
              <a:t>41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FFE502B9-1141-472E-98D5-21B9892F5C31}" type="datetimeFigureOut">
              <a:rPr lang="en-US"/>
              <a:pPr>
                <a:defRPr/>
              </a:pPr>
              <a:t>10/16/2018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219F4F2-E612-4BD0-9986-2526B8EECE32}" type="slidenum">
              <a:rPr lang="en-US"/>
              <a:pPr>
                <a:defRPr/>
              </a:pPr>
              <a:t>‹#›</a:t>
            </a:fld>
            <a:endParaRPr lang="en-US"/>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A820C8B-C116-4005-BC54-9E22B79EA7F5}" type="datetimeFigureOut">
              <a:rPr lang="en-US"/>
              <a:pPr>
                <a:defRPr/>
              </a:pPr>
              <a:t>10/16/2018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A843546-F585-4A5A-9199-7109CDC7B6F3}" type="slidenum">
              <a:rPr lang="en-US"/>
              <a:pPr>
                <a:defRPr/>
              </a:pPr>
              <a:t>‹#›</a:t>
            </a:fld>
            <a:endParaRPr lang="en-US"/>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3C17D716-B3AC-4286-A9F6-B645A076B372}" type="datetimeFigureOut">
              <a:rPr lang="en-US"/>
              <a:pPr>
                <a:defRPr/>
              </a:pPr>
              <a:t>10/16/2018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21FBB21-F406-46B9-A1BC-7A9BFB7DC052}" type="slidenum">
              <a:rPr lang="en-US"/>
              <a:pPr>
                <a:defRPr/>
              </a:pPr>
              <a:t>‹#›</a:t>
            </a:fld>
            <a:endParaRPr lang="en-US"/>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519616BA-2E4A-4D55-8730-D98AB807D781}" type="datetimeFigureOut">
              <a:rPr lang="en-US"/>
              <a:pPr>
                <a:defRPr/>
              </a:pPr>
              <a:t>10/16/2018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3BBAA2C-6C5C-4922-948A-B0AEBB085D34}" type="slidenum">
              <a:rPr lang="en-US"/>
              <a:pPr>
                <a:defRPr/>
              </a:pPr>
              <a:t>‹#›</a:t>
            </a:fld>
            <a:endParaRPr lang="en-US"/>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C2E38CD0-AB36-40AB-9155-BE7A41AF1794}" type="datetimeFigureOut">
              <a:rPr lang="en-US"/>
              <a:pPr>
                <a:defRPr/>
              </a:pPr>
              <a:t>10/16/2018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9FB6852-D366-405E-B8A9-A4F9ED308F54}" type="slidenum">
              <a:rPr lang="en-US"/>
              <a:pPr>
                <a:defRPr/>
              </a:pPr>
              <a:t>‹#›</a:t>
            </a:fld>
            <a:endParaRPr lang="en-US"/>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CD94477D-B44C-44BC-B319-20D3686123E5}" type="datetimeFigureOut">
              <a:rPr lang="en-US"/>
              <a:pPr>
                <a:defRPr/>
              </a:pPr>
              <a:t>10/16/2018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F54186B-6805-4D65-88E2-C62589834642}" type="slidenum">
              <a:rPr lang="en-US"/>
              <a:pPr>
                <a:defRPr/>
              </a:pPr>
              <a:t>‹#›</a:t>
            </a:fld>
            <a:endParaRPr lang="en-US"/>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BF7B6CA-96D9-4EDD-8DD2-0AE2E8026B76}" type="datetimeFigureOut">
              <a:rPr lang="en-US"/>
              <a:pPr>
                <a:defRPr/>
              </a:pPr>
              <a:t>10/16/2018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B758613E-74A6-4CDE-8BF4-AA3E99A8C0D6}" type="slidenum">
              <a:rPr lang="en-US"/>
              <a:pPr>
                <a:defRPr/>
              </a:pPr>
              <a:t>‹#›</a:t>
            </a:fld>
            <a:endParaRPr lang="en-US"/>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B36C01F-1BD4-48FD-9111-B0EA72935418}" type="datetimeFigureOut">
              <a:rPr lang="en-US"/>
              <a:pPr>
                <a:defRPr/>
              </a:pPr>
              <a:t>10/16/2018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2A8AB48-9DD1-42EE-987A-F08651953AB1}" type="slidenum">
              <a:rPr lang="en-US"/>
              <a:pPr>
                <a:defRPr/>
              </a:pPr>
              <a:t>‹#›</a:t>
            </a:fld>
            <a:endParaRPr lang="en-US"/>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65DBE77-0783-4F3C-8C77-24C966C0778D}" type="datetimeFigureOut">
              <a:rPr lang="en-US"/>
              <a:pPr>
                <a:defRPr/>
              </a:pPr>
              <a:t>10/16/2018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E469369-41BD-44B9-82E3-5D2A3E2BD727}" type="slidenum">
              <a:rPr lang="en-US"/>
              <a:pPr>
                <a:defRPr/>
              </a:pPr>
              <a:t>‹#›</a:t>
            </a:fld>
            <a:endParaRPr lang="en-US"/>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96DA997-830F-4459-A469-74A415B9A8B4}" type="datetimeFigureOut">
              <a:rPr lang="en-US"/>
              <a:pPr>
                <a:defRPr/>
              </a:pPr>
              <a:t>10/16/2018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EEE2703-C523-476F-BE1C-5AFC2B453D56}" type="slidenum">
              <a:rPr lang="en-US"/>
              <a:pPr>
                <a:defRPr/>
              </a:pPr>
              <a:t>‹#›</a:t>
            </a:fld>
            <a:endParaRPr lang="en-US"/>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BF42038-725C-48DD-BCBD-1C176B13C1BF}" type="datetimeFigureOut">
              <a:rPr lang="en-US"/>
              <a:pPr>
                <a:defRPr/>
              </a:pPr>
              <a:t>10/16/2018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BBA8F40-137F-4D22-A337-6AE5E04EE9D2}" type="slidenum">
              <a:rPr lang="en-US"/>
              <a:pPr>
                <a:defRPr/>
              </a:pPr>
              <a:t>‹#›</a:t>
            </a:fld>
            <a:endParaRPr lang="en-US"/>
          </a:p>
        </p:txBody>
      </p:sp>
    </p:spTree>
  </p:cSld>
  <p:clrMapOvr>
    <a:masterClrMapping/>
  </p:clrMapOvr>
  <p:transition spd="slow" advTm="10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smtClean="0"/>
          </a:p>
        </p:txBody>
      </p:sp>
      <p:sp>
        <p:nvSpPr>
          <p:cNvPr id="1027"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smtClean="0"/>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A8E4EBC-79C7-4F7A-A049-282A8003981C}" type="datetimeFigureOut">
              <a:rPr lang="en-US"/>
              <a:pPr>
                <a:defRPr/>
              </a:pPr>
              <a:t>10/16/2018</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767F19B-6DD4-46C7-809D-CB520810ABE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3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3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openxmlformats.org/officeDocument/2006/relationships/image" Target="../media/image67.gif"/><Relationship Id="rId3" Type="http://schemas.openxmlformats.org/officeDocument/2006/relationships/image" Target="../media/image64.jpeg"/><Relationship Id="rId7" Type="http://schemas.openxmlformats.org/officeDocument/2006/relationships/image" Target="../media/image66.gif"/><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65.gif"/><Relationship Id="rId5" Type="http://schemas.openxmlformats.org/officeDocument/2006/relationships/hyperlink" Target="https://plus.google.com/+SandaMichaela" TargetMode="External"/><Relationship Id="rId4" Type="http://schemas.openxmlformats.org/officeDocument/2006/relationships/hyperlink" Target="http://www.slideshare.net/michaelasand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051050" y="195263"/>
            <a:ext cx="4752975" cy="4824412"/>
          </a:xfrm>
          <a:prstGeom prst="ellipse">
            <a:avLst/>
          </a:prstGeom>
          <a:blipFill>
            <a:blip r:embed="rId4" cstate="print"/>
            <a:stretch>
              <a:fillRect/>
            </a:stretch>
          </a:blip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8" name="Picture 7" descr="Imperial Crown - Fritillaria imperialis (Crown imperial or Kaiser's crown)3.jpg"/>
          <p:cNvPicPr>
            <a:picLocks noChangeAspect="1"/>
          </p:cNvPicPr>
          <p:nvPr/>
        </p:nvPicPr>
        <p:blipFill>
          <a:blip r:embed="rId5" cstate="print"/>
          <a:srcRect/>
          <a:stretch>
            <a:fillRect/>
          </a:stretch>
        </p:blipFill>
        <p:spPr bwMode="auto">
          <a:xfrm>
            <a:off x="0" y="3175"/>
            <a:ext cx="9234488" cy="5197475"/>
          </a:xfrm>
          <a:prstGeom prst="rect">
            <a:avLst/>
          </a:prstGeom>
          <a:noFill/>
          <a:ln w="9525">
            <a:noFill/>
            <a:miter lim="800000"/>
            <a:headEnd/>
            <a:tailEnd/>
          </a:ln>
        </p:spPr>
      </p:pic>
      <p:sp>
        <p:nvSpPr>
          <p:cNvPr id="11" name="WordArt 2"/>
          <p:cNvSpPr>
            <a:spLocks noChangeArrowheads="1" noChangeShapeType="1" noTextEdit="1"/>
          </p:cNvSpPr>
          <p:nvPr/>
        </p:nvSpPr>
        <p:spPr bwMode="auto">
          <a:xfrm>
            <a:off x="467544" y="771550"/>
            <a:ext cx="7704137" cy="4029075"/>
          </a:xfrm>
          <a:prstGeom prst="rect">
            <a:avLst/>
          </a:prstGeom>
        </p:spPr>
        <p:txBody>
          <a:bodyPr wrap="none" fromWordArt="1">
            <a:prstTxWarp prst="textPlain">
              <a:avLst>
                <a:gd name="adj" fmla="val 50000"/>
              </a:avLst>
            </a:prstTxWarp>
            <a:scene3d>
              <a:camera prst="orthographicFront"/>
              <a:lightRig rig="threePt" dir="t"/>
            </a:scene3d>
            <a:sp3d contourW="31750">
              <a:contourClr>
                <a:schemeClr val="bg1"/>
              </a:contourClr>
            </a:sp3d>
          </a:bodyPr>
          <a:lstStyle/>
          <a:p>
            <a:pPr algn="ctr">
              <a:defRPr/>
            </a:pPr>
            <a:r>
              <a:rPr lang="en-US" sz="9600" b="1" kern="10" dirty="0">
                <a:ln w="101600" cmpd="sng">
                  <a:solidFill>
                    <a:schemeClr val="bg1"/>
                  </a:solidFill>
                  <a:prstDash val="solid"/>
                  <a:round/>
                  <a:headEnd/>
                  <a:tailEnd/>
                </a:ln>
                <a:noFill/>
                <a:effectLst>
                  <a:outerShdw dist="35921" dir="2700000" sx="104000" sy="104000" algn="ctr" rotWithShape="0">
                    <a:srgbClr val="990000"/>
                  </a:outerShdw>
                </a:effectLst>
                <a:latin typeface="Impact"/>
                <a:cs typeface="+mn-cs"/>
              </a:rPr>
              <a:t>IRAN</a:t>
            </a:r>
          </a:p>
        </p:txBody>
      </p:sp>
      <p:sp>
        <p:nvSpPr>
          <p:cNvPr id="12" name="Oval 9"/>
          <p:cNvSpPr>
            <a:spLocks noChangeArrowheads="1"/>
          </p:cNvSpPr>
          <p:nvPr/>
        </p:nvSpPr>
        <p:spPr bwMode="auto">
          <a:xfrm>
            <a:off x="8316913" y="3867150"/>
            <a:ext cx="827087" cy="792163"/>
          </a:xfrm>
          <a:prstGeom prst="ellipse">
            <a:avLst/>
          </a:prstGeom>
          <a:blipFill>
            <a:blip r:embed="rId6" cstate="print"/>
            <a:stretch>
              <a:fillRect/>
            </a:stretch>
          </a:blipFill>
          <a:ln w="9525">
            <a:solidFill>
              <a:schemeClr val="bg1"/>
            </a:solidFill>
            <a:round/>
            <a:headEnd/>
            <a:tailEnd/>
          </a:ln>
          <a:effectLst/>
        </p:spPr>
        <p:txBody>
          <a:bodyPr wrap="none" anchor="ctr"/>
          <a:lstStyle/>
          <a:p>
            <a:pPr algn="ctr">
              <a:defRPr/>
            </a:pPr>
            <a:r>
              <a:rPr lang="en-US" sz="3200" b="1" dirty="0">
                <a:solidFill>
                  <a:srgbClr val="E8D7AB"/>
                </a:solidFill>
                <a:effectLst>
                  <a:outerShdw blurRad="38100" dist="38100" dir="2700000" algn="tl">
                    <a:srgbClr val="000000"/>
                  </a:outerShdw>
                </a:effectLst>
                <a:cs typeface="+mn-cs"/>
              </a:rPr>
              <a:t>13</a:t>
            </a:r>
          </a:p>
        </p:txBody>
      </p:sp>
      <p:pic>
        <p:nvPicPr>
          <p:cNvPr id="7" name="Alireza Eftekhari - 05 Avaze Afshari.wav">
            <a:hlinkClick r:id="" action="ppaction://media"/>
          </p:cNvPr>
          <p:cNvPicPr>
            <a:picLocks noRot="1" noChangeAspect="1"/>
          </p:cNvPicPr>
          <p:nvPr>
            <a:wavAudioFile r:embed="rId1" name="Alireza Eftekhari - 05 Avaze Afshari.wav"/>
          </p:nvPr>
        </p:nvPicPr>
        <p:blipFill>
          <a:blip r:embed="rId7" cstate="print"/>
          <a:srcRect/>
          <a:stretch>
            <a:fillRect/>
          </a:stretch>
        </p:blipFill>
        <p:spPr bwMode="auto">
          <a:xfrm>
            <a:off x="0" y="5143500"/>
            <a:ext cx="304800" cy="304800"/>
          </a:xfrm>
          <a:prstGeom prst="rect">
            <a:avLst/>
          </a:prstGeom>
          <a:noFill/>
          <a:ln w="9525">
            <a:noFill/>
            <a:miter lim="800000"/>
            <a:headEnd/>
            <a:tailEnd/>
          </a:ln>
        </p:spPr>
      </p:pic>
    </p:spTree>
  </p:cSld>
  <p:clrMapOvr>
    <a:masterClrMapping/>
  </p:clrMapOvr>
  <p:transition spd="slow" advTm="23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par>
                          <p:cTn id="7" fill="hold">
                            <p:stCondLst>
                              <p:cond delay="0"/>
                            </p:stCondLst>
                            <p:childTnLst>
                              <p:par>
                                <p:cTn id="8" presetID="35" presetClass="entr" presetSubtype="0" fill="hold" grpId="0"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anim calcmode="lin" valueType="num">
                                      <p:cBhvr>
                                        <p:cTn id="11" dur="2000" fill="hold"/>
                                        <p:tgtEl>
                                          <p:spTgt spid="3"/>
                                        </p:tgtEl>
                                        <p:attrNameLst>
                                          <p:attrName>style.rotation</p:attrName>
                                        </p:attrNameLst>
                                      </p:cBhvr>
                                      <p:tavLst>
                                        <p:tav tm="0">
                                          <p:val>
                                            <p:fltVal val="720"/>
                                          </p:val>
                                        </p:tav>
                                        <p:tav tm="100000">
                                          <p:val>
                                            <p:fltVal val="0"/>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anim calcmode="lin" valueType="num">
                                      <p:cBhvr>
                                        <p:cTn id="13" dur="2000" fill="hold"/>
                                        <p:tgtEl>
                                          <p:spTgt spid="3"/>
                                        </p:tgtEl>
                                        <p:attrNameLst>
                                          <p:attrName>ppt_w</p:attrName>
                                        </p:attrNameLst>
                                      </p:cBhvr>
                                      <p:tavLst>
                                        <p:tav tm="0">
                                          <p:val>
                                            <p:fltVal val="0"/>
                                          </p:val>
                                        </p:tav>
                                        <p:tav tm="100000">
                                          <p:val>
                                            <p:strVal val="#ppt_w"/>
                                          </p:val>
                                        </p:tav>
                                      </p:tavLst>
                                    </p:anim>
                                  </p:childTnLst>
                                </p:cTn>
                              </p:par>
                            </p:childTnLst>
                          </p:cTn>
                        </p:par>
                        <p:par>
                          <p:cTn id="14" fill="hold">
                            <p:stCondLst>
                              <p:cond delay="2000"/>
                            </p:stCondLst>
                            <p:childTnLst>
                              <p:par>
                                <p:cTn id="15" presetID="23" presetClass="entr" presetSubtype="528" fill="hold" nodeType="afterEffect">
                                  <p:stCondLst>
                                    <p:cond delay="30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3000" fill="hold"/>
                                        <p:tgtEl>
                                          <p:spTgt spid="11"/>
                                        </p:tgtEl>
                                        <p:attrNameLst>
                                          <p:attrName>ppt_w</p:attrName>
                                        </p:attrNameLst>
                                      </p:cBhvr>
                                      <p:tavLst>
                                        <p:tav tm="0">
                                          <p:val>
                                            <p:fltVal val="0"/>
                                          </p:val>
                                        </p:tav>
                                        <p:tav tm="100000">
                                          <p:val>
                                            <p:strVal val="#ppt_w"/>
                                          </p:val>
                                        </p:tav>
                                      </p:tavLst>
                                    </p:anim>
                                    <p:anim calcmode="lin" valueType="num">
                                      <p:cBhvr>
                                        <p:cTn id="18" dur="3000" fill="hold"/>
                                        <p:tgtEl>
                                          <p:spTgt spid="11"/>
                                        </p:tgtEl>
                                        <p:attrNameLst>
                                          <p:attrName>ppt_h</p:attrName>
                                        </p:attrNameLst>
                                      </p:cBhvr>
                                      <p:tavLst>
                                        <p:tav tm="0">
                                          <p:val>
                                            <p:fltVal val="0"/>
                                          </p:val>
                                        </p:tav>
                                        <p:tav tm="100000">
                                          <p:val>
                                            <p:strVal val="#ppt_h"/>
                                          </p:val>
                                        </p:tav>
                                      </p:tavLst>
                                    </p:anim>
                                    <p:anim calcmode="lin" valueType="num">
                                      <p:cBhvr>
                                        <p:cTn id="19" dur="3000" fill="hold"/>
                                        <p:tgtEl>
                                          <p:spTgt spid="11"/>
                                        </p:tgtEl>
                                        <p:attrNameLst>
                                          <p:attrName>ppt_x</p:attrName>
                                        </p:attrNameLst>
                                      </p:cBhvr>
                                      <p:tavLst>
                                        <p:tav tm="0">
                                          <p:val>
                                            <p:fltVal val="0.5"/>
                                          </p:val>
                                        </p:tav>
                                        <p:tav tm="100000">
                                          <p:val>
                                            <p:strVal val="#ppt_x"/>
                                          </p:val>
                                        </p:tav>
                                      </p:tavLst>
                                    </p:anim>
                                    <p:anim calcmode="lin" valueType="num">
                                      <p:cBhvr>
                                        <p:cTn id="20" dur="3000" fill="hold"/>
                                        <p:tgtEl>
                                          <p:spTgt spid="11"/>
                                        </p:tgtEl>
                                        <p:attrNameLst>
                                          <p:attrName>ppt_y</p:attrName>
                                        </p:attrNameLst>
                                      </p:cBhvr>
                                      <p:tavLst>
                                        <p:tav tm="0">
                                          <p:val>
                                            <p:fltVal val="0.5"/>
                                          </p:val>
                                        </p:tav>
                                        <p:tav tm="100000">
                                          <p:val>
                                            <p:strVal val="#ppt_y"/>
                                          </p:val>
                                        </p:tav>
                                      </p:tavLst>
                                    </p:anim>
                                  </p:childTnLst>
                                </p:cTn>
                              </p:par>
                              <p:par>
                                <p:cTn id="21" presetID="8" presetClass="entr" presetSubtype="16" fill="hold" grpId="0" nodeType="withEffect">
                                  <p:stCondLst>
                                    <p:cond delay="3000"/>
                                  </p:stCondLst>
                                  <p:childTnLst>
                                    <p:set>
                                      <p:cBhvr>
                                        <p:cTn id="22" dur="1" fill="hold">
                                          <p:stCondLst>
                                            <p:cond delay="0"/>
                                          </p:stCondLst>
                                        </p:cTn>
                                        <p:tgtEl>
                                          <p:spTgt spid="12"/>
                                        </p:tgtEl>
                                        <p:attrNameLst>
                                          <p:attrName>style.visibility</p:attrName>
                                        </p:attrNameLst>
                                      </p:cBhvr>
                                      <p:to>
                                        <p:strVal val="visible"/>
                                      </p:to>
                                    </p:set>
                                    <p:animEffect transition="in" filter="diamond(in)">
                                      <p:cBhvr>
                                        <p:cTn id="23" dur="5000"/>
                                        <p:tgtEl>
                                          <p:spTgt spid="12"/>
                                        </p:tgtEl>
                                      </p:cBhvr>
                                    </p:animEffect>
                                  </p:childTnLst>
                                </p:cTn>
                              </p:par>
                            </p:childTnLst>
                          </p:cTn>
                        </p:par>
                        <p:par>
                          <p:cTn id="24" fill="hold">
                            <p:stCondLst>
                              <p:cond delay="10000"/>
                            </p:stCondLst>
                            <p:childTnLst>
                              <p:par>
                                <p:cTn id="25" presetID="16" presetClass="entr" presetSubtype="37" fill="hold" nodeType="afterEffect">
                                  <p:stCondLst>
                                    <p:cond delay="2000"/>
                                  </p:stCondLst>
                                  <p:childTnLst>
                                    <p:set>
                                      <p:cBhvr>
                                        <p:cTn id="26" dur="1" fill="hold">
                                          <p:stCondLst>
                                            <p:cond delay="0"/>
                                          </p:stCondLst>
                                        </p:cTn>
                                        <p:tgtEl>
                                          <p:spTgt spid="8"/>
                                        </p:tgtEl>
                                        <p:attrNameLst>
                                          <p:attrName>style.visibility</p:attrName>
                                        </p:attrNameLst>
                                      </p:cBhvr>
                                      <p:to>
                                        <p:strVal val="visible"/>
                                      </p:to>
                                    </p:set>
                                    <p:animEffect transition="in" filter="barn(outVertical)">
                                      <p:cBhvr>
                                        <p:cTn id="27" dur="5000"/>
                                        <p:tgtEl>
                                          <p:spTgt spid="8"/>
                                        </p:tgtEl>
                                      </p:cBhvr>
                                    </p:animEffect>
                                  </p:childTnLst>
                                </p:cTn>
                              </p:par>
                              <p:par>
                                <p:cTn id="28" presetID="42" presetClass="exit" presetSubtype="0" fill="hold" nodeType="withEffect">
                                  <p:stCondLst>
                                    <p:cond delay="2000"/>
                                  </p:stCondLst>
                                  <p:childTnLst>
                                    <p:animEffect transition="out" filter="fade">
                                      <p:cBhvr>
                                        <p:cTn id="29" dur="3000"/>
                                        <p:tgtEl>
                                          <p:spTgt spid="11"/>
                                        </p:tgtEl>
                                      </p:cBhvr>
                                    </p:animEffect>
                                    <p:anim calcmode="lin" valueType="num">
                                      <p:cBhvr>
                                        <p:cTn id="30" dur="3000"/>
                                        <p:tgtEl>
                                          <p:spTgt spid="11"/>
                                        </p:tgtEl>
                                        <p:attrNameLst>
                                          <p:attrName>ppt_x</p:attrName>
                                        </p:attrNameLst>
                                      </p:cBhvr>
                                      <p:tavLst>
                                        <p:tav tm="0">
                                          <p:val>
                                            <p:strVal val="ppt_x"/>
                                          </p:val>
                                        </p:tav>
                                        <p:tav tm="100000">
                                          <p:val>
                                            <p:strVal val="ppt_x"/>
                                          </p:val>
                                        </p:tav>
                                      </p:tavLst>
                                    </p:anim>
                                    <p:anim calcmode="lin" valueType="num">
                                      <p:cBhvr>
                                        <p:cTn id="31" dur="3000"/>
                                        <p:tgtEl>
                                          <p:spTgt spid="11"/>
                                        </p:tgtEl>
                                        <p:attrNameLst>
                                          <p:attrName>ppt_y</p:attrName>
                                        </p:attrNameLst>
                                      </p:cBhvr>
                                      <p:tavLst>
                                        <p:tav tm="0">
                                          <p:val>
                                            <p:strVal val="ppt_y"/>
                                          </p:val>
                                        </p:tav>
                                        <p:tav tm="100000">
                                          <p:val>
                                            <p:strVal val="ppt_y+.1"/>
                                          </p:val>
                                        </p:tav>
                                      </p:tavLst>
                                    </p:anim>
                                    <p:set>
                                      <p:cBhvr>
                                        <p:cTn id="32"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numSld="77">
                <p:cTn id="33" repeatCount="indefinite" fill="hold" display="0">
                  <p:stCondLst>
                    <p:cond delay="indefinite"/>
                  </p:stCondLst>
                  <p:endCondLst>
                    <p:cond evt="onPrev" delay="0">
                      <p:tgtEl>
                        <p:sldTgt/>
                      </p:tgtEl>
                    </p:cond>
                    <p:cond evt="onStopAudio" delay="0">
                      <p:tgtEl>
                        <p:sldTgt/>
                      </p:tgtEl>
                    </p:cond>
                  </p:endCondLst>
                </p:cTn>
                <p:tgtEl>
                  <p:spTgt spid="7"/>
                </p:tgtEl>
              </p:cMediaNode>
            </p:audio>
          </p:childTnLst>
        </p:cTn>
      </p:par>
    </p:tnLst>
    <p:bldLst>
      <p:bldP spid="3" grpId="0" animBg="1"/>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969258_10152992463539155_4760522659567196991_n.jpg"/>
          <p:cNvPicPr>
            <a:picLocks noChangeAspect="1"/>
          </p:cNvPicPr>
          <p:nvPr/>
        </p:nvPicPr>
        <p:blipFill>
          <a:blip r:embed="rId2" cstate="print"/>
          <a:stretch>
            <a:fillRect/>
          </a:stretch>
        </p:blipFill>
        <p:spPr>
          <a:xfrm>
            <a:off x="285750" y="0"/>
            <a:ext cx="3429000" cy="5143500"/>
          </a:xfrm>
          <a:prstGeom prst="rect">
            <a:avLst/>
          </a:prstGeom>
          <a:ln>
            <a:noFill/>
          </a:ln>
          <a:effectLst>
            <a:outerShdw blurRad="292100" dist="139700" dir="2700000" algn="tl" rotWithShape="0">
              <a:srgbClr val="333333">
                <a:alpha val="65000"/>
              </a:srgbClr>
            </a:outerShdw>
          </a:effectLst>
        </p:spPr>
      </p:pic>
      <p:sp>
        <p:nvSpPr>
          <p:cNvPr id="3075" name="TextBox 3"/>
          <p:cNvSpPr txBox="1">
            <a:spLocks noChangeArrowheads="1"/>
          </p:cNvSpPr>
          <p:nvPr/>
        </p:nvSpPr>
        <p:spPr bwMode="auto">
          <a:xfrm rot="-5400000">
            <a:off x="-2326481" y="2540794"/>
            <a:ext cx="4929187" cy="276225"/>
          </a:xfrm>
          <a:prstGeom prst="rect">
            <a:avLst/>
          </a:prstGeom>
          <a:noFill/>
          <a:ln w="9525">
            <a:noFill/>
            <a:miter lim="800000"/>
            <a:headEnd/>
            <a:tailEnd/>
          </a:ln>
        </p:spPr>
        <p:txBody>
          <a:bodyPr>
            <a:spAutoFit/>
          </a:bodyPr>
          <a:lstStyle/>
          <a:p>
            <a:r>
              <a:rPr lang="en-US" sz="1200">
                <a:solidFill>
                  <a:srgbClr val="742100"/>
                </a:solidFill>
              </a:rPr>
              <a:t>Mohammad Reza Domiri Ganji</a:t>
            </a:r>
          </a:p>
        </p:txBody>
      </p:sp>
      <p:sp>
        <p:nvSpPr>
          <p:cNvPr id="3076" name="TextBox 4"/>
          <p:cNvSpPr txBox="1">
            <a:spLocks noChangeArrowheads="1"/>
          </p:cNvSpPr>
          <p:nvPr/>
        </p:nvSpPr>
        <p:spPr bwMode="auto">
          <a:xfrm rot="-5400000">
            <a:off x="1388269" y="2540794"/>
            <a:ext cx="4929187" cy="276225"/>
          </a:xfrm>
          <a:prstGeom prst="rect">
            <a:avLst/>
          </a:prstGeom>
          <a:noFill/>
          <a:ln w="9525">
            <a:noFill/>
            <a:miter lim="800000"/>
            <a:headEnd/>
            <a:tailEnd/>
          </a:ln>
        </p:spPr>
        <p:txBody>
          <a:bodyPr>
            <a:spAutoFit/>
          </a:bodyPr>
          <a:lstStyle/>
          <a:p>
            <a:r>
              <a:rPr lang="en-US" sz="1200">
                <a:solidFill>
                  <a:srgbClr val="742100"/>
                </a:solidFill>
              </a:rPr>
              <a:t> The Jameh mosque of Yazd</a:t>
            </a:r>
          </a:p>
        </p:txBody>
      </p:sp>
      <p:pic>
        <p:nvPicPr>
          <p:cNvPr id="3077" name="Picture 4" descr="Jameh mosque of Yazd — in Yazd, Iran.3.jpg"/>
          <p:cNvPicPr>
            <a:picLocks noChangeAspect="1"/>
          </p:cNvPicPr>
          <p:nvPr/>
        </p:nvPicPr>
        <p:blipFill>
          <a:blip r:embed="rId3" cstate="print"/>
          <a:srcRect/>
          <a:stretch>
            <a:fillRect/>
          </a:stretch>
        </p:blipFill>
        <p:spPr bwMode="auto">
          <a:xfrm>
            <a:off x="4000500" y="0"/>
            <a:ext cx="5143500" cy="5143500"/>
          </a:xfrm>
          <a:prstGeom prst="rect">
            <a:avLst/>
          </a:prstGeom>
          <a:noFill/>
          <a:ln w="9525">
            <a:noFill/>
            <a:miter lim="800000"/>
            <a:headEnd/>
            <a:tailEnd/>
          </a:ln>
        </p:spPr>
      </p:pic>
    </p:spTree>
  </p:cSld>
  <p:clrMapOvr>
    <a:masterClrMapping/>
  </p:clrMapOvr>
  <p:transition spd="slow" advTm="9000">
    <p:spli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ameh Mosque of Yazd — in Yazd, Iran..jpg"/>
          <p:cNvPicPr>
            <a:picLocks noChangeAspect="1"/>
          </p:cNvPicPr>
          <p:nvPr/>
        </p:nvPicPr>
        <p:blipFill>
          <a:blip r:embed="rId3" cstate="print"/>
          <a:stretch>
            <a:fillRect/>
          </a:stretch>
        </p:blipFill>
        <p:spPr>
          <a:xfrm>
            <a:off x="0" y="0"/>
            <a:ext cx="7208838" cy="5143500"/>
          </a:xfrm>
          <a:prstGeom prst="rect">
            <a:avLst/>
          </a:prstGeom>
          <a:ln>
            <a:noFill/>
          </a:ln>
          <a:effectLst>
            <a:outerShdw blurRad="292100" dist="139700" dir="2700000" algn="tl" rotWithShape="0">
              <a:srgbClr val="333333">
                <a:alpha val="65000"/>
              </a:srgbClr>
            </a:outerShdw>
          </a:effectLst>
        </p:spPr>
      </p:pic>
      <p:sp>
        <p:nvSpPr>
          <p:cNvPr id="4099" name="TextBox 4"/>
          <p:cNvSpPr txBox="1">
            <a:spLocks noChangeArrowheads="1"/>
          </p:cNvSpPr>
          <p:nvPr/>
        </p:nvSpPr>
        <p:spPr bwMode="auto">
          <a:xfrm>
            <a:off x="7215188" y="4681538"/>
            <a:ext cx="1531937" cy="461962"/>
          </a:xfrm>
          <a:prstGeom prst="rect">
            <a:avLst/>
          </a:prstGeom>
          <a:noFill/>
          <a:ln w="9525">
            <a:noFill/>
            <a:miter lim="800000"/>
            <a:headEnd/>
            <a:tailEnd/>
          </a:ln>
        </p:spPr>
        <p:txBody>
          <a:bodyPr>
            <a:spAutoFit/>
          </a:bodyPr>
          <a:lstStyle/>
          <a:p>
            <a:r>
              <a:rPr lang="en-US" sz="1200">
                <a:solidFill>
                  <a:srgbClr val="742100"/>
                </a:solidFill>
              </a:rPr>
              <a:t> The Jameh mosque of Yazd</a:t>
            </a:r>
          </a:p>
        </p:txBody>
      </p:sp>
      <p:pic>
        <p:nvPicPr>
          <p:cNvPr id="4" name="Picture 3" descr="The Jāmeh Mosque of Yazd9.JPG"/>
          <p:cNvPicPr>
            <a:picLocks noChangeAspect="1"/>
          </p:cNvPicPr>
          <p:nvPr/>
        </p:nvPicPr>
        <p:blipFill>
          <a:blip r:embed="rId4" cstate="print"/>
          <a:stretch>
            <a:fillRect/>
          </a:stretch>
        </p:blipFill>
        <p:spPr>
          <a:xfrm>
            <a:off x="7286625" y="3108325"/>
            <a:ext cx="1857375" cy="1392238"/>
          </a:xfrm>
          <a:prstGeom prst="rect">
            <a:avLst/>
          </a:prstGeom>
          <a:ln>
            <a:noFill/>
          </a:ln>
          <a:effectLst>
            <a:outerShdw blurRad="292100" dist="139700" dir="2700000" algn="tl" rotWithShape="0">
              <a:srgbClr val="333333">
                <a:alpha val="65000"/>
              </a:srgbClr>
            </a:outerShdw>
          </a:effectLst>
        </p:spPr>
      </p:pic>
      <p:pic>
        <p:nvPicPr>
          <p:cNvPr id="5" name="Picture 4" descr="images.jpg"/>
          <p:cNvPicPr>
            <a:picLocks noChangeAspect="1"/>
          </p:cNvPicPr>
          <p:nvPr/>
        </p:nvPicPr>
        <p:blipFill>
          <a:blip r:embed="rId5" cstate="print"/>
          <a:stretch>
            <a:fillRect/>
          </a:stretch>
        </p:blipFill>
        <p:spPr>
          <a:xfrm>
            <a:off x="7358063" y="142875"/>
            <a:ext cx="1647825" cy="27717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pull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Fatima Masumeh Shrine of Sayeda Fatima Al-Masouma, in Qom Iran Esf.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4" name="Rectangle 4"/>
          <p:cNvSpPr>
            <a:spLocks noChangeArrowheads="1"/>
          </p:cNvSpPr>
          <p:nvPr/>
        </p:nvSpPr>
        <p:spPr bwMode="auto">
          <a:xfrm>
            <a:off x="0" y="4865688"/>
            <a:ext cx="5219700" cy="277812"/>
          </a:xfrm>
          <a:prstGeom prst="rect">
            <a:avLst/>
          </a:prstGeom>
          <a:noFill/>
          <a:ln w="9525">
            <a:noFill/>
            <a:miter lim="800000"/>
            <a:headEnd/>
            <a:tailEnd/>
          </a:ln>
        </p:spPr>
        <p:txBody>
          <a:bodyPr>
            <a:spAutoFit/>
          </a:bodyPr>
          <a:lstStyle/>
          <a:p>
            <a:pPr>
              <a:defRPr/>
            </a:pPr>
            <a:r>
              <a:rPr lang="it-IT" sz="1200" dirty="0">
                <a:solidFill>
                  <a:schemeClr val="bg1">
                    <a:lumMod val="95000"/>
                  </a:schemeClr>
                </a:solidFill>
              </a:rPr>
              <a:t>Fatima Masumeh Shrine of Sayeda Fatima Al-Masouma, in Qom</a:t>
            </a:r>
            <a:endParaRPr lang="en-US" sz="1200" dirty="0">
              <a:solidFill>
                <a:schemeClr val="bg1">
                  <a:lumMod val="95000"/>
                </a:schemeClr>
              </a:solidFill>
            </a:endParaRPr>
          </a:p>
        </p:txBody>
      </p:sp>
    </p:spTree>
  </p:cSld>
  <p:clrMapOvr>
    <a:masterClrMapping/>
  </p:clrMapOvr>
  <p:transition spd="slow" advTm="7000">
    <p:pull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Fatima Masumeh Shrine of Sayeda Fatima Al-Masouma, in Qom Iran2.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6147" name="Rectangle 4"/>
          <p:cNvSpPr>
            <a:spLocks noChangeArrowheads="1"/>
          </p:cNvSpPr>
          <p:nvPr/>
        </p:nvSpPr>
        <p:spPr bwMode="auto">
          <a:xfrm>
            <a:off x="6858000" y="4572000"/>
            <a:ext cx="2286000" cy="646113"/>
          </a:xfrm>
          <a:prstGeom prst="rect">
            <a:avLst/>
          </a:prstGeom>
          <a:noFill/>
          <a:ln w="9525">
            <a:noFill/>
            <a:miter lim="800000"/>
            <a:headEnd/>
            <a:tailEnd/>
          </a:ln>
        </p:spPr>
        <p:txBody>
          <a:bodyPr>
            <a:spAutoFit/>
          </a:bodyPr>
          <a:lstStyle/>
          <a:p>
            <a:r>
              <a:rPr lang="it-IT" sz="1200">
                <a:solidFill>
                  <a:srgbClr val="742100"/>
                </a:solidFill>
              </a:rPr>
              <a:t>Fatima Masumeh Shrine of Sayeda Fatima Al-Masouma, in Qom</a:t>
            </a:r>
            <a:endParaRPr lang="en-US" sz="1200">
              <a:solidFill>
                <a:srgbClr val="742100"/>
              </a:solidFill>
            </a:endParaRPr>
          </a:p>
        </p:txBody>
      </p:sp>
      <p:pic>
        <p:nvPicPr>
          <p:cNvPr id="4" name="Picture 3" descr="Fatima Masumeh Shrine of Sayeda Fatima Al-Masouma, in Qom4fc_b.jpg"/>
          <p:cNvPicPr>
            <a:picLocks noChangeAspect="1"/>
          </p:cNvPicPr>
          <p:nvPr/>
        </p:nvPicPr>
        <p:blipFill>
          <a:blip r:embed="rId3" cstate="print"/>
          <a:srcRect l="30059" r="31026" b="7974"/>
          <a:stretch>
            <a:fillRect/>
          </a:stretch>
        </p:blipFill>
        <p:spPr>
          <a:xfrm>
            <a:off x="6929438" y="0"/>
            <a:ext cx="2214562" cy="450056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7000">
    <p:pull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p:cNvSpPr>
            <a:spLocks noChangeArrowheads="1"/>
          </p:cNvSpPr>
          <p:nvPr/>
        </p:nvSpPr>
        <p:spPr bwMode="auto">
          <a:xfrm>
            <a:off x="5143500" y="4865688"/>
            <a:ext cx="4000500" cy="277812"/>
          </a:xfrm>
          <a:prstGeom prst="rect">
            <a:avLst/>
          </a:prstGeom>
          <a:noFill/>
          <a:ln w="9525">
            <a:noFill/>
            <a:miter lim="800000"/>
            <a:headEnd/>
            <a:tailEnd/>
          </a:ln>
        </p:spPr>
        <p:txBody>
          <a:bodyPr>
            <a:spAutoFit/>
          </a:bodyPr>
          <a:lstStyle/>
          <a:p>
            <a:r>
              <a:rPr lang="en-US" sz="1200">
                <a:solidFill>
                  <a:srgbClr val="742100"/>
                </a:solidFill>
              </a:rPr>
              <a:t>The Great Mosque (or Masjid-e Jameh) of Isfahan</a:t>
            </a:r>
          </a:p>
        </p:txBody>
      </p:sp>
      <p:pic>
        <p:nvPicPr>
          <p:cNvPr id="3" name="Picture 2" descr="The Great Mosque (or Masjid-e Jameh) of Isfahan.jpg"/>
          <p:cNvPicPr>
            <a:picLocks noChangeAspect="1"/>
          </p:cNvPicPr>
          <p:nvPr/>
        </p:nvPicPr>
        <p:blipFill>
          <a:blip r:embed="rId2" cstate="print"/>
          <a:stretch>
            <a:fillRect/>
          </a:stretch>
        </p:blipFill>
        <p:spPr>
          <a:xfrm>
            <a:off x="0" y="-17463"/>
            <a:ext cx="5143500" cy="5160963"/>
          </a:xfrm>
          <a:prstGeom prst="rect">
            <a:avLst/>
          </a:prstGeom>
          <a:ln>
            <a:noFill/>
          </a:ln>
          <a:effectLst>
            <a:outerShdw blurRad="292100" dist="139700" dir="2700000" algn="tl" rotWithShape="0">
              <a:srgbClr val="333333">
                <a:alpha val="65000"/>
              </a:srgbClr>
            </a:outerShdw>
          </a:effectLst>
        </p:spPr>
      </p:pic>
      <p:pic>
        <p:nvPicPr>
          <p:cNvPr id="4" name="Picture 3" descr="seljuq02-large.jpg"/>
          <p:cNvPicPr>
            <a:picLocks noChangeAspect="1"/>
          </p:cNvPicPr>
          <p:nvPr/>
        </p:nvPicPr>
        <p:blipFill>
          <a:blip r:embed="rId3" cstate="print"/>
          <a:stretch>
            <a:fillRect/>
          </a:stretch>
        </p:blipFill>
        <p:spPr>
          <a:xfrm>
            <a:off x="5429250" y="214313"/>
            <a:ext cx="3429000" cy="44989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9000">
    <p:pull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eljuq02-large.jpg"/>
          <p:cNvPicPr>
            <a:picLocks noChangeAspect="1"/>
          </p:cNvPicPr>
          <p:nvPr/>
        </p:nvPicPr>
        <p:blipFill>
          <a:blip r:embed="rId2" cstate="print"/>
          <a:stretch>
            <a:fillRect/>
          </a:stretch>
        </p:blipFill>
        <p:spPr>
          <a:xfrm>
            <a:off x="3881438" y="0"/>
            <a:ext cx="5262562" cy="5143500"/>
          </a:xfrm>
          <a:prstGeom prst="rect">
            <a:avLst/>
          </a:prstGeom>
          <a:ln>
            <a:noFill/>
          </a:ln>
          <a:effectLst>
            <a:outerShdw blurRad="292100" dist="139700" dir="2700000" algn="tl" rotWithShape="0">
              <a:srgbClr val="333333">
                <a:alpha val="65000"/>
              </a:srgbClr>
            </a:outerShdw>
          </a:effectLst>
        </p:spPr>
      </p:pic>
      <p:pic>
        <p:nvPicPr>
          <p:cNvPr id="4" name="Picture 3" descr="Seljuk Friday mosque at Isfahan, Iran2.jpg"/>
          <p:cNvPicPr>
            <a:picLocks noChangeAspect="1"/>
          </p:cNvPicPr>
          <p:nvPr/>
        </p:nvPicPr>
        <p:blipFill>
          <a:blip r:embed="rId3" cstate="print"/>
          <a:stretch>
            <a:fillRect/>
          </a:stretch>
        </p:blipFill>
        <p:spPr>
          <a:xfrm>
            <a:off x="0" y="0"/>
            <a:ext cx="3779838" cy="2519363"/>
          </a:xfrm>
          <a:prstGeom prst="rect">
            <a:avLst/>
          </a:prstGeom>
          <a:ln>
            <a:noFill/>
          </a:ln>
          <a:effectLst>
            <a:outerShdw blurRad="292100" dist="139700" dir="2700000" algn="tl" rotWithShape="0">
              <a:srgbClr val="333333">
                <a:alpha val="65000"/>
              </a:srgbClr>
            </a:outerShdw>
          </a:effectLst>
        </p:spPr>
      </p:pic>
      <p:pic>
        <p:nvPicPr>
          <p:cNvPr id="5" name="Picture 4" descr="Seljuk Friday mosque at Isfahan, Iran3.jpg"/>
          <p:cNvPicPr>
            <a:picLocks noChangeAspect="1"/>
          </p:cNvPicPr>
          <p:nvPr/>
        </p:nvPicPr>
        <p:blipFill>
          <a:blip r:embed="rId4" cstate="print"/>
          <a:stretch>
            <a:fillRect/>
          </a:stretch>
        </p:blipFill>
        <p:spPr>
          <a:xfrm>
            <a:off x="0" y="2627313"/>
            <a:ext cx="3779838" cy="2516187"/>
          </a:xfrm>
          <a:prstGeom prst="rect">
            <a:avLst/>
          </a:prstGeom>
          <a:ln>
            <a:noFill/>
          </a:ln>
          <a:effectLst>
            <a:outerShdw blurRad="292100" dist="139700" dir="2700000" algn="tl" rotWithShape="0">
              <a:srgbClr val="333333">
                <a:alpha val="65000"/>
              </a:srgbClr>
            </a:outerShdw>
          </a:effectLst>
        </p:spPr>
      </p:pic>
      <p:sp>
        <p:nvSpPr>
          <p:cNvPr id="6" name="Rectangle 4"/>
          <p:cNvSpPr>
            <a:spLocks noChangeArrowheads="1"/>
          </p:cNvSpPr>
          <p:nvPr/>
        </p:nvSpPr>
        <p:spPr bwMode="auto">
          <a:xfrm>
            <a:off x="0" y="4865688"/>
            <a:ext cx="5219700" cy="277812"/>
          </a:xfrm>
          <a:prstGeom prst="rect">
            <a:avLst/>
          </a:prstGeom>
          <a:noFill/>
          <a:ln w="9525">
            <a:noFill/>
            <a:miter lim="800000"/>
            <a:headEnd/>
            <a:tailEnd/>
          </a:ln>
        </p:spPr>
        <p:txBody>
          <a:bodyPr>
            <a:spAutoFit/>
          </a:bodyPr>
          <a:lstStyle/>
          <a:p>
            <a:pPr>
              <a:defRPr/>
            </a:pPr>
            <a:r>
              <a:rPr lang="en-US" sz="1200" dirty="0">
                <a:solidFill>
                  <a:schemeClr val="bg1">
                    <a:lumMod val="95000"/>
                  </a:schemeClr>
                </a:solidFill>
              </a:rPr>
              <a:t>The Great Mosque (or </a:t>
            </a:r>
            <a:r>
              <a:rPr lang="en-US" sz="1200" dirty="0" err="1">
                <a:solidFill>
                  <a:schemeClr val="bg1">
                    <a:lumMod val="95000"/>
                  </a:schemeClr>
                </a:solidFill>
              </a:rPr>
              <a:t>Masjid</a:t>
            </a:r>
            <a:r>
              <a:rPr lang="en-US" sz="1200" dirty="0">
                <a:solidFill>
                  <a:schemeClr val="bg1">
                    <a:lumMod val="95000"/>
                  </a:schemeClr>
                </a:solidFill>
              </a:rPr>
              <a:t>-e </a:t>
            </a:r>
            <a:r>
              <a:rPr lang="en-US" sz="1200" dirty="0" err="1">
                <a:solidFill>
                  <a:schemeClr val="bg1">
                    <a:lumMod val="95000"/>
                  </a:schemeClr>
                </a:solidFill>
              </a:rPr>
              <a:t>Jameh</a:t>
            </a:r>
            <a:r>
              <a:rPr lang="en-US" sz="1200" dirty="0">
                <a:solidFill>
                  <a:schemeClr val="bg1">
                    <a:lumMod val="95000"/>
                  </a:schemeClr>
                </a:solidFill>
              </a:rPr>
              <a:t>) of Isfahan</a:t>
            </a:r>
          </a:p>
        </p:txBody>
      </p:sp>
    </p:spTree>
  </p:cSld>
  <p:clrMapOvr>
    <a:masterClrMapping/>
  </p:clrMapOvr>
  <p:transition spd="slow" advTm="10000">
    <p:pull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Naghshe_Jahan_Square_Isfahan-iran.jpg"/>
          <p:cNvPicPr>
            <a:picLocks noChangeAspect="1"/>
          </p:cNvPicPr>
          <p:nvPr/>
        </p:nvPicPr>
        <p:blipFill>
          <a:blip r:embed="rId3" cstate="print"/>
          <a:srcRect/>
          <a:stretch>
            <a:fillRect/>
          </a:stretch>
        </p:blipFill>
        <p:spPr bwMode="auto">
          <a:xfrm>
            <a:off x="0" y="0"/>
            <a:ext cx="9144000" cy="5143500"/>
          </a:xfrm>
          <a:prstGeom prst="rect">
            <a:avLst/>
          </a:prstGeom>
          <a:noFill/>
          <a:ln w="9525">
            <a:noFill/>
            <a:miter lim="800000"/>
            <a:headEnd/>
            <a:tailEnd/>
          </a:ln>
        </p:spPr>
      </p:pic>
      <p:sp>
        <p:nvSpPr>
          <p:cNvPr id="9219" name="Rectangle 4"/>
          <p:cNvSpPr>
            <a:spLocks noChangeArrowheads="1"/>
          </p:cNvSpPr>
          <p:nvPr/>
        </p:nvSpPr>
        <p:spPr bwMode="auto">
          <a:xfrm>
            <a:off x="0" y="4867275"/>
            <a:ext cx="5219700" cy="276225"/>
          </a:xfrm>
          <a:prstGeom prst="rect">
            <a:avLst/>
          </a:prstGeom>
          <a:noFill/>
          <a:ln w="9525">
            <a:noFill/>
            <a:miter lim="800000"/>
            <a:headEnd/>
            <a:tailEnd/>
          </a:ln>
        </p:spPr>
        <p:txBody>
          <a:bodyPr>
            <a:spAutoFit/>
          </a:bodyPr>
          <a:lstStyle/>
          <a:p>
            <a:r>
              <a:rPr lang="en-US" sz="1200">
                <a:solidFill>
                  <a:schemeClr val="bg1"/>
                </a:solidFill>
              </a:rPr>
              <a:t>Naghsh-e-Jahan Square, Esfahan</a:t>
            </a:r>
          </a:p>
        </p:txBody>
      </p:sp>
    </p:spTree>
  </p:cSld>
  <p:clrMapOvr>
    <a:masterClrMapping/>
  </p:clrMapOvr>
  <p:transition spd="slow" advTm="8000">
    <p:pull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642938" y="4786313"/>
            <a:ext cx="5219700" cy="276225"/>
          </a:xfrm>
          <a:prstGeom prst="rect">
            <a:avLst/>
          </a:prstGeom>
          <a:noFill/>
          <a:ln w="9525">
            <a:noFill/>
            <a:miter lim="800000"/>
            <a:headEnd/>
            <a:tailEnd/>
          </a:ln>
        </p:spPr>
        <p:txBody>
          <a:bodyPr>
            <a:spAutoFit/>
          </a:bodyPr>
          <a:lstStyle/>
          <a:p>
            <a:r>
              <a:rPr lang="en-US" sz="1200">
                <a:solidFill>
                  <a:srgbClr val="742100"/>
                </a:solidFill>
              </a:rPr>
              <a:t>Naghsh-e-Jahan Square, Esfahan</a:t>
            </a:r>
          </a:p>
        </p:txBody>
      </p:sp>
      <p:pic>
        <p:nvPicPr>
          <p:cNvPr id="3" name="Picture 2" descr="isfahan aerian1.jpg"/>
          <p:cNvPicPr>
            <a:picLocks noChangeAspect="1"/>
          </p:cNvPicPr>
          <p:nvPr/>
        </p:nvPicPr>
        <p:blipFill>
          <a:blip r:embed="rId3" cstate="print"/>
          <a:stretch>
            <a:fillRect/>
          </a:stretch>
        </p:blipFill>
        <p:spPr>
          <a:xfrm>
            <a:off x="642938" y="214313"/>
            <a:ext cx="7786687" cy="4591050"/>
          </a:xfrm>
          <a:prstGeom prst="rect">
            <a:avLst/>
          </a:prstGeom>
          <a:ln>
            <a:noFill/>
          </a:ln>
          <a:effectLst>
            <a:outerShdw blurRad="292100" dist="139700" dir="2700000" algn="tl" rotWithShape="0">
              <a:srgbClr val="333333">
                <a:alpha val="65000"/>
              </a:srgbClr>
            </a:outerShdw>
          </a:effectLst>
        </p:spPr>
      </p:pic>
      <p:sp>
        <p:nvSpPr>
          <p:cNvPr id="4" name="TextBox 3"/>
          <p:cNvSpPr txBox="1">
            <a:spLocks noChangeArrowheads="1"/>
          </p:cNvSpPr>
          <p:nvPr/>
        </p:nvSpPr>
        <p:spPr bwMode="auto">
          <a:xfrm>
            <a:off x="2571750" y="1357313"/>
            <a:ext cx="2071688" cy="215900"/>
          </a:xfrm>
          <a:prstGeom prst="rect">
            <a:avLst/>
          </a:prstGeom>
          <a:noFill/>
          <a:ln w="9525">
            <a:noFill/>
            <a:miter lim="800000"/>
            <a:headEnd/>
            <a:tailEnd/>
          </a:ln>
        </p:spPr>
        <p:txBody>
          <a:bodyPr>
            <a:spAutoFit/>
          </a:bodyPr>
          <a:lstStyle/>
          <a:p>
            <a:r>
              <a:rPr lang="en-US" sz="800">
                <a:solidFill>
                  <a:schemeClr val="bg1"/>
                </a:solidFill>
              </a:rPr>
              <a:t>AliQapu Palace</a:t>
            </a:r>
          </a:p>
        </p:txBody>
      </p:sp>
      <p:sp>
        <p:nvSpPr>
          <p:cNvPr id="5" name="TextBox 4"/>
          <p:cNvSpPr txBox="1">
            <a:spLocks noChangeArrowheads="1"/>
          </p:cNvSpPr>
          <p:nvPr/>
        </p:nvSpPr>
        <p:spPr bwMode="auto">
          <a:xfrm>
            <a:off x="5715000" y="1571625"/>
            <a:ext cx="2071688" cy="215900"/>
          </a:xfrm>
          <a:prstGeom prst="rect">
            <a:avLst/>
          </a:prstGeom>
          <a:noFill/>
          <a:ln w="9525">
            <a:noFill/>
            <a:miter lim="800000"/>
            <a:headEnd/>
            <a:tailEnd/>
          </a:ln>
        </p:spPr>
        <p:txBody>
          <a:bodyPr>
            <a:spAutoFit/>
          </a:bodyPr>
          <a:lstStyle/>
          <a:p>
            <a:r>
              <a:rPr lang="en-US" sz="800">
                <a:solidFill>
                  <a:srgbClr val="FFF4DD"/>
                </a:solidFill>
              </a:rPr>
              <a:t>Sheikh Lotfollah mosque</a:t>
            </a:r>
            <a:endParaRPr lang="en-US" sz="800">
              <a:solidFill>
                <a:schemeClr val="bg1"/>
              </a:solidFill>
            </a:endParaRPr>
          </a:p>
        </p:txBody>
      </p:sp>
      <p:sp>
        <p:nvSpPr>
          <p:cNvPr id="6" name="TextBox 5"/>
          <p:cNvSpPr txBox="1">
            <a:spLocks noChangeArrowheads="1"/>
          </p:cNvSpPr>
          <p:nvPr/>
        </p:nvSpPr>
        <p:spPr bwMode="auto">
          <a:xfrm>
            <a:off x="3429000" y="2571750"/>
            <a:ext cx="2071688" cy="215900"/>
          </a:xfrm>
          <a:prstGeom prst="rect">
            <a:avLst/>
          </a:prstGeom>
          <a:noFill/>
          <a:ln w="9525">
            <a:noFill/>
            <a:miter lim="800000"/>
            <a:headEnd/>
            <a:tailEnd/>
          </a:ln>
        </p:spPr>
        <p:txBody>
          <a:bodyPr>
            <a:spAutoFit/>
          </a:bodyPr>
          <a:lstStyle/>
          <a:p>
            <a:r>
              <a:rPr lang="en-US" sz="800">
                <a:solidFill>
                  <a:schemeClr val="bg1"/>
                </a:solidFill>
              </a:rPr>
              <a:t>Shah  (Emam) Mosque</a:t>
            </a:r>
          </a:p>
        </p:txBody>
      </p:sp>
    </p:spTree>
  </p:cSld>
  <p:clrMapOvr>
    <a:masterClrMapping/>
  </p:clrMapOvr>
  <p:transition spd="slow" advTm="1200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2000"/>
                                        <p:tgtEl>
                                          <p:spTgt spid="4"/>
                                        </p:tgtEl>
                                      </p:cBhvr>
                                    </p:animEffect>
                                  </p:childTnLst>
                                </p:cTn>
                              </p:par>
                            </p:childTnLst>
                          </p:cTn>
                        </p:par>
                        <p:par>
                          <p:cTn id="10" fill="hold">
                            <p:stCondLst>
                              <p:cond delay="2000"/>
                            </p:stCondLst>
                            <p:childTnLst>
                              <p:par>
                                <p:cTn id="11" presetID="29"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ppt_x</p:attrName>
                                        </p:attrNameLst>
                                      </p:cBhvr>
                                      <p:tavLst>
                                        <p:tav tm="0">
                                          <p:val>
                                            <p:strVal val="#ppt_x-.2"/>
                                          </p:val>
                                        </p:tav>
                                        <p:tav tm="100000">
                                          <p:val>
                                            <p:strVal val="#ppt_x"/>
                                          </p:val>
                                        </p:tav>
                                      </p:tavLst>
                                    </p:anim>
                                    <p:anim calcmode="lin" valueType="num">
                                      <p:cBhvr>
                                        <p:cTn id="14"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5" dur="2000"/>
                                        <p:tgtEl>
                                          <p:spTgt spid="6"/>
                                        </p:tgtEl>
                                      </p:cBhvr>
                                    </p:animEffect>
                                  </p:childTnLst>
                                </p:cTn>
                              </p:par>
                            </p:childTnLst>
                          </p:cTn>
                        </p:par>
                        <p:par>
                          <p:cTn id="16" fill="hold">
                            <p:stCondLst>
                              <p:cond delay="4000"/>
                            </p:stCondLst>
                            <p:childTnLst>
                              <p:par>
                                <p:cTn id="17" presetID="29"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2000" fill="hold"/>
                                        <p:tgtEl>
                                          <p:spTgt spid="5"/>
                                        </p:tgtEl>
                                        <p:attrNameLst>
                                          <p:attrName>ppt_x</p:attrName>
                                        </p:attrNameLst>
                                      </p:cBhvr>
                                      <p:tavLst>
                                        <p:tav tm="0">
                                          <p:val>
                                            <p:strVal val="#ppt_x-.2"/>
                                          </p:val>
                                        </p:tav>
                                        <p:tav tm="100000">
                                          <p:val>
                                            <p:strVal val="#ppt_x"/>
                                          </p:val>
                                        </p:tav>
                                      </p:tavLst>
                                    </p:anim>
                                    <p:anim calcmode="lin" valueType="num">
                                      <p:cBhvr>
                                        <p:cTn id="20"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sfahan aerian2.jpg"/>
          <p:cNvPicPr>
            <a:picLocks noChangeAspect="1"/>
          </p:cNvPicPr>
          <p:nvPr/>
        </p:nvPicPr>
        <p:blipFill>
          <a:blip r:embed="rId3" cstate="print"/>
          <a:srcRect/>
          <a:stretch>
            <a:fillRect/>
          </a:stretch>
        </p:blipFill>
        <p:spPr bwMode="auto">
          <a:xfrm>
            <a:off x="0" y="0"/>
            <a:ext cx="7758113" cy="5143500"/>
          </a:xfrm>
          <a:prstGeom prst="rect">
            <a:avLst/>
          </a:prstGeom>
          <a:ln>
            <a:noFill/>
          </a:ln>
          <a:effectLst>
            <a:outerShdw blurRad="292100" dist="139700" dir="2700000" algn="tl" rotWithShape="0">
              <a:srgbClr val="333333">
                <a:alpha val="65000"/>
              </a:srgbClr>
            </a:outerShdw>
          </a:effectLst>
        </p:spPr>
      </p:pic>
      <p:sp>
        <p:nvSpPr>
          <p:cNvPr id="11267" name="Rectangle 4"/>
          <p:cNvSpPr>
            <a:spLocks noChangeArrowheads="1"/>
          </p:cNvSpPr>
          <p:nvPr/>
        </p:nvSpPr>
        <p:spPr bwMode="auto">
          <a:xfrm>
            <a:off x="7786688" y="4572000"/>
            <a:ext cx="1357312" cy="461963"/>
          </a:xfrm>
          <a:prstGeom prst="rect">
            <a:avLst/>
          </a:prstGeom>
          <a:noFill/>
          <a:ln w="9525">
            <a:noFill/>
            <a:miter lim="800000"/>
            <a:headEnd/>
            <a:tailEnd/>
          </a:ln>
        </p:spPr>
        <p:txBody>
          <a:bodyPr>
            <a:spAutoFit/>
          </a:bodyPr>
          <a:lstStyle/>
          <a:p>
            <a:r>
              <a:rPr lang="en-US" sz="1200">
                <a:solidFill>
                  <a:srgbClr val="742100"/>
                </a:solidFill>
              </a:rPr>
              <a:t>Esfahan Shah Mosque</a:t>
            </a:r>
          </a:p>
        </p:txBody>
      </p:sp>
      <p:sp>
        <p:nvSpPr>
          <p:cNvPr id="5" name="TextBox 4"/>
          <p:cNvSpPr txBox="1">
            <a:spLocks noChangeArrowheads="1"/>
          </p:cNvSpPr>
          <p:nvPr/>
        </p:nvSpPr>
        <p:spPr bwMode="auto">
          <a:xfrm>
            <a:off x="5572125" y="1071563"/>
            <a:ext cx="2071688" cy="215900"/>
          </a:xfrm>
          <a:prstGeom prst="rect">
            <a:avLst/>
          </a:prstGeom>
          <a:noFill/>
          <a:ln w="9525">
            <a:noFill/>
            <a:miter lim="800000"/>
            <a:headEnd/>
            <a:tailEnd/>
          </a:ln>
        </p:spPr>
        <p:txBody>
          <a:bodyPr>
            <a:spAutoFit/>
          </a:bodyPr>
          <a:lstStyle/>
          <a:p>
            <a:r>
              <a:rPr lang="en-US" sz="800">
                <a:solidFill>
                  <a:srgbClr val="FFF4DD"/>
                </a:solidFill>
              </a:rPr>
              <a:t>Sheikh Lotfollah mosque</a:t>
            </a:r>
            <a:endParaRPr lang="en-US" sz="800">
              <a:solidFill>
                <a:schemeClr val="bg1"/>
              </a:solidFill>
            </a:endParaRPr>
          </a:p>
        </p:txBody>
      </p:sp>
      <p:sp>
        <p:nvSpPr>
          <p:cNvPr id="6" name="TextBox 5"/>
          <p:cNvSpPr txBox="1">
            <a:spLocks noChangeArrowheads="1"/>
          </p:cNvSpPr>
          <p:nvPr/>
        </p:nvSpPr>
        <p:spPr bwMode="auto">
          <a:xfrm>
            <a:off x="0" y="1143000"/>
            <a:ext cx="1428750" cy="215900"/>
          </a:xfrm>
          <a:prstGeom prst="rect">
            <a:avLst/>
          </a:prstGeom>
          <a:noFill/>
          <a:ln w="9525">
            <a:noFill/>
            <a:miter lim="800000"/>
            <a:headEnd/>
            <a:tailEnd/>
          </a:ln>
        </p:spPr>
        <p:txBody>
          <a:bodyPr>
            <a:spAutoFit/>
          </a:bodyPr>
          <a:lstStyle/>
          <a:p>
            <a:r>
              <a:rPr lang="en-US" sz="800">
                <a:solidFill>
                  <a:schemeClr val="bg1"/>
                </a:solidFill>
              </a:rPr>
              <a:t>AliQapu Palace</a:t>
            </a:r>
          </a:p>
        </p:txBody>
      </p:sp>
      <p:pic>
        <p:nvPicPr>
          <p:cNvPr id="11270" name="Picture 6" descr="Art &amp; Culture Festival (6)- 1974 nf1767a.jpg"/>
          <p:cNvPicPr>
            <a:picLocks noChangeAspect="1"/>
          </p:cNvPicPr>
          <p:nvPr/>
        </p:nvPicPr>
        <p:blipFill>
          <a:blip r:embed="rId4" cstate="print"/>
          <a:srcRect/>
          <a:stretch>
            <a:fillRect/>
          </a:stretch>
        </p:blipFill>
        <p:spPr bwMode="auto">
          <a:xfrm>
            <a:off x="7858125" y="142875"/>
            <a:ext cx="1185863" cy="2205038"/>
          </a:xfrm>
          <a:prstGeom prst="rect">
            <a:avLst/>
          </a:prstGeom>
          <a:noFill/>
          <a:ln w="9525">
            <a:noFill/>
            <a:miter lim="800000"/>
            <a:headEnd/>
            <a:tailEnd/>
          </a:ln>
        </p:spPr>
      </p:pic>
    </p:spTree>
  </p:cSld>
  <p:clrMapOvr>
    <a:masterClrMapping/>
  </p:clrMapOvr>
  <p:transition spd="slow" advTm="700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ppt_x</p:attrName>
                                        </p:attrNameLst>
                                      </p:cBhvr>
                                      <p:tavLst>
                                        <p:tav tm="0">
                                          <p:val>
                                            <p:strVal val="#ppt_x-.2"/>
                                          </p:val>
                                        </p:tav>
                                        <p:tav tm="100000">
                                          <p:val>
                                            <p:strVal val="#ppt_x"/>
                                          </p:val>
                                        </p:tav>
                                      </p:tavLst>
                                    </p:anim>
                                    <p:anim calcmode="lin" valueType="num">
                                      <p:cBhvr>
                                        <p:cTn id="8"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2000"/>
                                        <p:tgtEl>
                                          <p:spTgt spid="5"/>
                                        </p:tgtEl>
                                      </p:cBhvr>
                                    </p:animEffect>
                                  </p:childTnLst>
                                </p:cTn>
                              </p:par>
                            </p:childTnLst>
                          </p:cTn>
                        </p:par>
                        <p:par>
                          <p:cTn id="10" fill="hold">
                            <p:stCondLst>
                              <p:cond delay="2000"/>
                            </p:stCondLst>
                            <p:childTnLst>
                              <p:par>
                                <p:cTn id="11" presetID="29"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ppt_x</p:attrName>
                                        </p:attrNameLst>
                                      </p:cBhvr>
                                      <p:tavLst>
                                        <p:tav tm="0">
                                          <p:val>
                                            <p:strVal val="#ppt_x-.2"/>
                                          </p:val>
                                        </p:tav>
                                        <p:tav tm="100000">
                                          <p:val>
                                            <p:strVal val="#ppt_x"/>
                                          </p:val>
                                        </p:tav>
                                      </p:tavLst>
                                    </p:anim>
                                    <p:anim calcmode="lin" valueType="num">
                                      <p:cBhvr>
                                        <p:cTn id="14"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aghshe-Jahan-square-Isfahan.jpg"/>
          <p:cNvPicPr>
            <a:picLocks noChangeAspect="1"/>
          </p:cNvPicPr>
          <p:nvPr/>
        </p:nvPicPr>
        <p:blipFill>
          <a:blip r:embed="rId2" cstate="print"/>
          <a:srcRect/>
          <a:stretch>
            <a:fillRect/>
          </a:stretch>
        </p:blipFill>
        <p:spPr bwMode="auto">
          <a:xfrm>
            <a:off x="0" y="0"/>
            <a:ext cx="12423775" cy="5143500"/>
          </a:xfrm>
          <a:prstGeom prst="rect">
            <a:avLst/>
          </a:prstGeom>
          <a:noFill/>
          <a:ln w="9525">
            <a:noFill/>
            <a:miter lim="800000"/>
            <a:headEnd/>
            <a:tailEnd/>
          </a:ln>
        </p:spPr>
      </p:pic>
    </p:spTree>
  </p:cSld>
  <p:clrMapOvr>
    <a:masterClrMapping/>
  </p:clrMapOvr>
  <p:transition spd="slow" advTm="2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2.77778E-7 -1.54843E-6 L -0.3526 -1.54843E-6 " pathEditMode="relative" rAng="0" ptsTypes="AA">
                                      <p:cBhvr>
                                        <p:cTn id="6" dur="22000" fill="hold"/>
                                        <p:tgtEl>
                                          <p:spTgt spid="2"/>
                                        </p:tgtEl>
                                        <p:attrNameLst>
                                          <p:attrName>ppt_x</p:attrName>
                                          <p:attrName>ppt_y</p:attrName>
                                        </p:attrNameLst>
                                      </p:cBhvr>
                                      <p:rCtr x="-17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ChangeArrowheads="1"/>
          </p:cNvSpPr>
          <p:nvPr/>
        </p:nvSpPr>
        <p:spPr bwMode="auto">
          <a:xfrm>
            <a:off x="7500938" y="3019425"/>
            <a:ext cx="1643062" cy="2124075"/>
          </a:xfrm>
          <a:prstGeom prst="rect">
            <a:avLst/>
          </a:prstGeom>
          <a:noFill/>
          <a:ln w="9525">
            <a:noFill/>
            <a:miter lim="800000"/>
            <a:headEnd/>
            <a:tailEnd/>
          </a:ln>
        </p:spPr>
        <p:txBody>
          <a:bodyPr>
            <a:spAutoFit/>
          </a:bodyPr>
          <a:lstStyle/>
          <a:p>
            <a:r>
              <a:rPr lang="en-US" sz="1200">
                <a:solidFill>
                  <a:srgbClr val="742100"/>
                </a:solidFill>
              </a:rPr>
              <a:t>Imam Mosque is a mosque in Isfahan standing in south side of Naghsh-i Jahan Square.</a:t>
            </a:r>
            <a:br>
              <a:rPr lang="en-US" sz="1200">
                <a:solidFill>
                  <a:srgbClr val="742100"/>
                </a:solidFill>
              </a:rPr>
            </a:br>
            <a:r>
              <a:rPr lang="en-US" sz="1200">
                <a:solidFill>
                  <a:srgbClr val="742100"/>
                </a:solidFill>
              </a:rPr>
              <a:t/>
            </a:r>
            <a:br>
              <a:rPr lang="en-US" sz="1200">
                <a:solidFill>
                  <a:srgbClr val="742100"/>
                </a:solidFill>
              </a:rPr>
            </a:br>
            <a:r>
              <a:rPr lang="en-US" sz="1200">
                <a:solidFill>
                  <a:srgbClr val="742100"/>
                </a:solidFill>
              </a:rPr>
              <a:t>The mosque is also known as Shah Mosque, Royal Mosque and Abbasi Jame Mosque.</a:t>
            </a:r>
          </a:p>
        </p:txBody>
      </p:sp>
      <p:pic>
        <p:nvPicPr>
          <p:cNvPr id="3" name="Picture 2" descr="Isfahan_Imam_Mosque_Arcade.jpg"/>
          <p:cNvPicPr>
            <a:picLocks noChangeAspect="1"/>
          </p:cNvPicPr>
          <p:nvPr/>
        </p:nvPicPr>
        <p:blipFill>
          <a:blip r:embed="rId3" cstate="print"/>
          <a:srcRect b="2702"/>
          <a:stretch>
            <a:fillRect/>
          </a:stretch>
        </p:blipFill>
        <p:spPr>
          <a:xfrm>
            <a:off x="0" y="0"/>
            <a:ext cx="7466013" cy="5143500"/>
          </a:xfrm>
          <a:prstGeom prst="rect">
            <a:avLst/>
          </a:prstGeom>
          <a:ln>
            <a:noFill/>
          </a:ln>
          <a:effectLst>
            <a:outerShdw blurRad="292100" dist="139700" dir="2700000" algn="tl" rotWithShape="0">
              <a:srgbClr val="333333">
                <a:alpha val="65000"/>
              </a:srgbClr>
            </a:outerShdw>
          </a:effectLst>
        </p:spPr>
      </p:pic>
      <p:pic>
        <p:nvPicPr>
          <p:cNvPr id="13316" name="Picture 3" descr="x.Shrine-of-Imam-Reza-Mashhad.jpg"/>
          <p:cNvPicPr>
            <a:picLocks noChangeAspect="1"/>
          </p:cNvPicPr>
          <p:nvPr/>
        </p:nvPicPr>
        <p:blipFill>
          <a:blip r:embed="rId4" cstate="print"/>
          <a:srcRect/>
          <a:stretch>
            <a:fillRect/>
          </a:stretch>
        </p:blipFill>
        <p:spPr bwMode="auto">
          <a:xfrm>
            <a:off x="7643813" y="142875"/>
            <a:ext cx="1404937" cy="1785938"/>
          </a:xfrm>
          <a:prstGeom prst="rect">
            <a:avLst/>
          </a:prstGeom>
          <a:noFill/>
          <a:ln w="9525">
            <a:noFill/>
            <a:miter lim="800000"/>
            <a:headEnd/>
            <a:tailEnd/>
          </a:ln>
        </p:spPr>
      </p:pic>
    </p:spTree>
  </p:cSld>
  <p:clrMapOvr>
    <a:masterClrMapping/>
  </p:clrMapOvr>
  <p:transition spd="slow" advTm="10000">
    <p:pull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sfahan_Imam_Mosque_Arcade.jpg"/>
          <p:cNvPicPr>
            <a:picLocks noChangeAspect="1"/>
          </p:cNvPicPr>
          <p:nvPr/>
        </p:nvPicPr>
        <p:blipFill>
          <a:blip r:embed="rId3" cstate="print"/>
          <a:stretch>
            <a:fillRect/>
          </a:stretch>
        </p:blipFill>
        <p:spPr>
          <a:xfrm>
            <a:off x="0" y="0"/>
            <a:ext cx="5894388" cy="4714875"/>
          </a:xfrm>
          <a:prstGeom prst="rect">
            <a:avLst/>
          </a:prstGeom>
          <a:ln>
            <a:noFill/>
          </a:ln>
          <a:effectLst>
            <a:outerShdw blurRad="292100" dist="139700" dir="2700000" algn="tl" rotWithShape="0">
              <a:srgbClr val="333333">
                <a:alpha val="65000"/>
              </a:srgbClr>
            </a:outerShdw>
          </a:effectLst>
        </p:spPr>
      </p:pic>
      <p:pic>
        <p:nvPicPr>
          <p:cNvPr id="9219" name="Picture 5" descr="Shah Mosque in Isfahan15.jpg"/>
          <p:cNvPicPr>
            <a:picLocks noChangeAspect="1"/>
          </p:cNvPicPr>
          <p:nvPr/>
        </p:nvPicPr>
        <p:blipFill>
          <a:blip r:embed="rId4" cstate="print"/>
          <a:srcRect l="4168" r="4166"/>
          <a:stretch>
            <a:fillRect/>
          </a:stretch>
        </p:blipFill>
        <p:spPr bwMode="auto">
          <a:xfrm>
            <a:off x="6000750" y="0"/>
            <a:ext cx="3143250" cy="5143500"/>
          </a:xfrm>
          <a:prstGeom prst="rect">
            <a:avLst/>
          </a:prstGeom>
          <a:ln>
            <a:noFill/>
          </a:ln>
          <a:effectLst>
            <a:outerShdw blurRad="292100" dist="139700" dir="2700000" algn="tl" rotWithShape="0">
              <a:srgbClr val="333333">
                <a:alpha val="65000"/>
              </a:srgbClr>
            </a:outerShdw>
          </a:effectLst>
        </p:spPr>
      </p:pic>
      <p:sp>
        <p:nvSpPr>
          <p:cNvPr id="14340" name="Rectangle 4"/>
          <p:cNvSpPr>
            <a:spLocks noChangeArrowheads="1"/>
          </p:cNvSpPr>
          <p:nvPr/>
        </p:nvSpPr>
        <p:spPr bwMode="auto">
          <a:xfrm>
            <a:off x="142875" y="4714875"/>
            <a:ext cx="6215063" cy="461963"/>
          </a:xfrm>
          <a:prstGeom prst="rect">
            <a:avLst/>
          </a:prstGeom>
          <a:noFill/>
          <a:ln w="9525">
            <a:noFill/>
            <a:miter lim="800000"/>
            <a:headEnd/>
            <a:tailEnd/>
          </a:ln>
        </p:spPr>
        <p:txBody>
          <a:bodyPr>
            <a:spAutoFit/>
          </a:bodyPr>
          <a:lstStyle/>
          <a:p>
            <a:r>
              <a:rPr lang="en-US" sz="1200">
                <a:solidFill>
                  <a:srgbClr val="742100"/>
                </a:solidFill>
              </a:rPr>
              <a:t>Built during the Safavids period, Esfahan Shah Mosque  is an excellent example of Islamic architecture of Iran, and regarded as the masterpiece of Persian Architecture </a:t>
            </a:r>
          </a:p>
        </p:txBody>
      </p:sp>
    </p:spTree>
  </p:cSld>
  <p:clrMapOvr>
    <a:masterClrMapping/>
  </p:clrMapOvr>
  <p:transition spd="slow" advTm="10000">
    <p:pull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7215188" y="3943350"/>
            <a:ext cx="1928812" cy="1200150"/>
          </a:xfrm>
          <a:prstGeom prst="rect">
            <a:avLst/>
          </a:prstGeom>
          <a:noFill/>
          <a:ln w="9525">
            <a:noFill/>
            <a:miter lim="800000"/>
            <a:headEnd/>
            <a:tailEnd/>
          </a:ln>
        </p:spPr>
        <p:txBody>
          <a:bodyPr>
            <a:spAutoFit/>
          </a:bodyPr>
          <a:lstStyle/>
          <a:p>
            <a:pPr algn="just"/>
            <a:r>
              <a:rPr lang="en-US" sz="1200">
                <a:solidFill>
                  <a:srgbClr val="742100"/>
                </a:solidFill>
              </a:rPr>
              <a:t>The Imam Mosque of Esfahan (Esfahan Shah Mosque) is one of the everlasting masterpieces of architecture in Iran and all over the world</a:t>
            </a:r>
          </a:p>
        </p:txBody>
      </p:sp>
      <p:pic>
        <p:nvPicPr>
          <p:cNvPr id="3" name="Picture 2" descr="Isfahan_Imam_Mosque_Arcade.jpg"/>
          <p:cNvPicPr>
            <a:picLocks noChangeAspect="1"/>
          </p:cNvPicPr>
          <p:nvPr/>
        </p:nvPicPr>
        <p:blipFill>
          <a:blip r:embed="rId3" cstate="print"/>
          <a:stretch>
            <a:fillRect/>
          </a:stretch>
        </p:blipFill>
        <p:spPr>
          <a:xfrm>
            <a:off x="0" y="0"/>
            <a:ext cx="7205663" cy="5143500"/>
          </a:xfrm>
          <a:prstGeom prst="rect">
            <a:avLst/>
          </a:prstGeom>
          <a:ln>
            <a:noFill/>
          </a:ln>
          <a:effectLst>
            <a:outerShdw blurRad="292100" dist="139700" dir="2700000" algn="tl" rotWithShape="0">
              <a:srgbClr val="333333">
                <a:alpha val="65000"/>
              </a:srgbClr>
            </a:outerShdw>
          </a:effectLst>
        </p:spPr>
      </p:pic>
      <p:pic>
        <p:nvPicPr>
          <p:cNvPr id="15364" name="Picture 3" descr="cultural heritage nf2590-91v.jpg"/>
          <p:cNvPicPr>
            <a:picLocks noChangeAspect="1"/>
          </p:cNvPicPr>
          <p:nvPr/>
        </p:nvPicPr>
        <p:blipFill>
          <a:blip r:embed="rId4" cstate="print"/>
          <a:srcRect/>
          <a:stretch>
            <a:fillRect/>
          </a:stretch>
        </p:blipFill>
        <p:spPr bwMode="auto">
          <a:xfrm>
            <a:off x="7286625" y="285750"/>
            <a:ext cx="1714500" cy="2271713"/>
          </a:xfrm>
          <a:prstGeom prst="rect">
            <a:avLst/>
          </a:prstGeom>
          <a:noFill/>
          <a:ln w="9525">
            <a:noFill/>
            <a:miter lim="800000"/>
            <a:headEnd/>
            <a:tailEnd/>
          </a:ln>
        </p:spPr>
      </p:pic>
    </p:spTree>
  </p:cSld>
  <p:clrMapOvr>
    <a:masterClrMapping/>
  </p:clrMapOvr>
  <p:transition spd="slow" advTm="10000">
    <p:pull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0" y="4867275"/>
            <a:ext cx="3429000" cy="276225"/>
          </a:xfrm>
          <a:prstGeom prst="rect">
            <a:avLst/>
          </a:prstGeom>
          <a:noFill/>
          <a:ln w="9525">
            <a:noFill/>
            <a:miter lim="800000"/>
            <a:headEnd/>
            <a:tailEnd/>
          </a:ln>
        </p:spPr>
        <p:txBody>
          <a:bodyPr>
            <a:spAutoFit/>
          </a:bodyPr>
          <a:lstStyle/>
          <a:p>
            <a:r>
              <a:rPr lang="en-US" sz="1200">
                <a:solidFill>
                  <a:srgbClr val="742100"/>
                </a:solidFill>
              </a:rPr>
              <a:t>Esfahan Shah Mosque</a:t>
            </a:r>
          </a:p>
        </p:txBody>
      </p:sp>
      <p:pic>
        <p:nvPicPr>
          <p:cNvPr id="3" name="Picture 2" descr="Isfahan_Imam_Mosque_Arcade.jpg"/>
          <p:cNvPicPr>
            <a:picLocks noChangeAspect="1"/>
          </p:cNvPicPr>
          <p:nvPr/>
        </p:nvPicPr>
        <p:blipFill>
          <a:blip r:embed="rId3" cstate="print"/>
          <a:stretch>
            <a:fillRect/>
          </a:stretch>
        </p:blipFill>
        <p:spPr>
          <a:xfrm>
            <a:off x="0" y="0"/>
            <a:ext cx="9144000" cy="488632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7000">
    <p:pull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ChangeArrowheads="1"/>
          </p:cNvSpPr>
          <p:nvPr/>
        </p:nvSpPr>
        <p:spPr bwMode="auto">
          <a:xfrm rot="-5400000">
            <a:off x="-1326356" y="3536156"/>
            <a:ext cx="2928938" cy="276225"/>
          </a:xfrm>
          <a:prstGeom prst="rect">
            <a:avLst/>
          </a:prstGeom>
          <a:noFill/>
          <a:ln w="9525">
            <a:noFill/>
            <a:miter lim="800000"/>
            <a:headEnd/>
            <a:tailEnd/>
          </a:ln>
        </p:spPr>
        <p:txBody>
          <a:bodyPr>
            <a:spAutoFit/>
          </a:bodyPr>
          <a:lstStyle/>
          <a:p>
            <a:r>
              <a:rPr lang="en-US" sz="1200">
                <a:solidFill>
                  <a:srgbClr val="742100"/>
                </a:solidFill>
              </a:rPr>
              <a:t>Esfahan Shah Mosque</a:t>
            </a:r>
          </a:p>
        </p:txBody>
      </p:sp>
      <p:pic>
        <p:nvPicPr>
          <p:cNvPr id="3" name="Picture 2" descr="Isfahan_Imam_Mosque_Arcade.jpg"/>
          <p:cNvPicPr>
            <a:picLocks noChangeAspect="1"/>
          </p:cNvPicPr>
          <p:nvPr/>
        </p:nvPicPr>
        <p:blipFill>
          <a:blip r:embed="rId3" cstate="print"/>
          <a:stretch>
            <a:fillRect/>
          </a:stretch>
        </p:blipFill>
        <p:spPr>
          <a:xfrm>
            <a:off x="285750" y="0"/>
            <a:ext cx="4630738" cy="5143500"/>
          </a:xfrm>
          <a:prstGeom prst="rect">
            <a:avLst/>
          </a:prstGeom>
          <a:ln>
            <a:noFill/>
          </a:ln>
          <a:effectLst>
            <a:outerShdw blurRad="292100" dist="139700" dir="2700000" algn="tl" rotWithShape="0">
              <a:srgbClr val="333333">
                <a:alpha val="65000"/>
              </a:srgbClr>
            </a:outerShdw>
          </a:effectLst>
        </p:spPr>
      </p:pic>
      <p:pic>
        <p:nvPicPr>
          <p:cNvPr id="4" name="Picture 3" descr="Shah Mosque , Isfahan, Iran (7a.jpg"/>
          <p:cNvPicPr>
            <a:picLocks noChangeAspect="1"/>
          </p:cNvPicPr>
          <p:nvPr/>
        </p:nvPicPr>
        <p:blipFill>
          <a:blip r:embed="rId4" cstate="print"/>
          <a:stretch>
            <a:fillRect/>
          </a:stretch>
        </p:blipFill>
        <p:spPr>
          <a:xfrm>
            <a:off x="5072063" y="0"/>
            <a:ext cx="3856037"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8000">
    <p:pull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7215188" y="4127500"/>
            <a:ext cx="1928812" cy="1016000"/>
          </a:xfrm>
          <a:prstGeom prst="rect">
            <a:avLst/>
          </a:prstGeom>
          <a:noFill/>
          <a:ln w="9525">
            <a:noFill/>
            <a:miter lim="800000"/>
            <a:headEnd/>
            <a:tailEnd/>
          </a:ln>
        </p:spPr>
        <p:txBody>
          <a:bodyPr>
            <a:spAutoFit/>
          </a:bodyPr>
          <a:lstStyle/>
          <a:p>
            <a:pPr algn="just"/>
            <a:r>
              <a:rPr lang="en-US" sz="1200">
                <a:solidFill>
                  <a:srgbClr val="742100"/>
                </a:solidFill>
              </a:rPr>
              <a:t>Esfahan Shah Mosque is registered along with the Naghsh-i Jahan Square as a UNESCO World Heritage Site </a:t>
            </a:r>
          </a:p>
        </p:txBody>
      </p:sp>
      <p:pic>
        <p:nvPicPr>
          <p:cNvPr id="3" name="Picture 2" descr="Isfahan_Imam_Mosque_Arcade.jpg"/>
          <p:cNvPicPr>
            <a:picLocks noChangeAspect="1"/>
          </p:cNvPicPr>
          <p:nvPr/>
        </p:nvPicPr>
        <p:blipFill>
          <a:blip r:embed="rId3" cstate="print"/>
          <a:stretch>
            <a:fillRect/>
          </a:stretch>
        </p:blipFill>
        <p:spPr>
          <a:xfrm>
            <a:off x="0" y="0"/>
            <a:ext cx="7212013" cy="5143500"/>
          </a:xfrm>
          <a:prstGeom prst="rect">
            <a:avLst/>
          </a:prstGeom>
          <a:ln>
            <a:noFill/>
          </a:ln>
          <a:effectLst>
            <a:outerShdw blurRad="292100" dist="139700" dir="2700000" algn="tl" rotWithShape="0">
              <a:srgbClr val="333333">
                <a:alpha val="65000"/>
              </a:srgbClr>
            </a:outerShdw>
          </a:effectLst>
        </p:spPr>
      </p:pic>
      <p:pic>
        <p:nvPicPr>
          <p:cNvPr id="18436" name="Picture 3" descr="allah4.jpg"/>
          <p:cNvPicPr>
            <a:picLocks noChangeAspect="1"/>
          </p:cNvPicPr>
          <p:nvPr/>
        </p:nvPicPr>
        <p:blipFill>
          <a:blip r:embed="rId4" cstate="print"/>
          <a:srcRect/>
          <a:stretch>
            <a:fillRect/>
          </a:stretch>
        </p:blipFill>
        <p:spPr bwMode="auto">
          <a:xfrm>
            <a:off x="7429500" y="214313"/>
            <a:ext cx="1500188" cy="2000250"/>
          </a:xfrm>
          <a:prstGeom prst="rect">
            <a:avLst/>
          </a:prstGeom>
          <a:noFill/>
          <a:ln w="9525">
            <a:noFill/>
            <a:miter lim="800000"/>
            <a:headEnd/>
            <a:tailEnd/>
          </a:ln>
        </p:spPr>
      </p:pic>
    </p:spTree>
  </p:cSld>
  <p:clrMapOvr>
    <a:masterClrMapping/>
  </p:clrMapOvr>
  <p:transition spd="slow" advTm="9000">
    <p:pull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p:cNvSpPr>
            <a:spLocks noChangeArrowheads="1"/>
          </p:cNvSpPr>
          <p:nvPr/>
        </p:nvSpPr>
        <p:spPr bwMode="auto">
          <a:xfrm>
            <a:off x="7786688" y="2835275"/>
            <a:ext cx="1357312" cy="2308225"/>
          </a:xfrm>
          <a:prstGeom prst="rect">
            <a:avLst/>
          </a:prstGeom>
          <a:noFill/>
          <a:ln w="9525">
            <a:noFill/>
            <a:miter lim="800000"/>
            <a:headEnd/>
            <a:tailEnd/>
          </a:ln>
        </p:spPr>
        <p:txBody>
          <a:bodyPr>
            <a:spAutoFit/>
          </a:bodyPr>
          <a:lstStyle/>
          <a:p>
            <a:pPr algn="just"/>
            <a:r>
              <a:rPr lang="en-US" sz="1200">
                <a:solidFill>
                  <a:srgbClr val="742100"/>
                </a:solidFill>
              </a:rPr>
              <a:t>The construction of  Esfahan Shah Mosque began in 1611, and its splendor is mainly due to the beauty of its seven-color mosaic tiles and calligraphic inscriptions</a:t>
            </a:r>
          </a:p>
          <a:p>
            <a:pPr algn="just"/>
            <a:endParaRPr lang="en-US" sz="1200">
              <a:solidFill>
                <a:srgbClr val="742100"/>
              </a:solidFill>
            </a:endParaRPr>
          </a:p>
        </p:txBody>
      </p:sp>
      <p:pic>
        <p:nvPicPr>
          <p:cNvPr id="3" name="Picture 2" descr="Isfahan_Imam_Mosque_Arcade.jpg"/>
          <p:cNvPicPr>
            <a:picLocks noChangeAspect="1"/>
          </p:cNvPicPr>
          <p:nvPr/>
        </p:nvPicPr>
        <p:blipFill>
          <a:blip r:embed="rId3" cstate="print"/>
          <a:stretch>
            <a:fillRect/>
          </a:stretch>
        </p:blipFill>
        <p:spPr>
          <a:xfrm>
            <a:off x="0" y="0"/>
            <a:ext cx="7843838" cy="5143500"/>
          </a:xfrm>
          <a:prstGeom prst="rect">
            <a:avLst/>
          </a:prstGeom>
          <a:ln>
            <a:noFill/>
          </a:ln>
          <a:effectLst>
            <a:outerShdw blurRad="292100" dist="139700" dir="2700000" algn="tl" rotWithShape="0">
              <a:srgbClr val="333333">
                <a:alpha val="65000"/>
              </a:srgbClr>
            </a:outerShdw>
          </a:effectLst>
        </p:spPr>
      </p:pic>
      <p:pic>
        <p:nvPicPr>
          <p:cNvPr id="19460" name="Picture 3" descr="iran101014A01.2.jpg"/>
          <p:cNvPicPr>
            <a:picLocks noChangeAspect="1"/>
          </p:cNvPicPr>
          <p:nvPr/>
        </p:nvPicPr>
        <p:blipFill>
          <a:blip r:embed="rId4" cstate="print"/>
          <a:srcRect/>
          <a:stretch>
            <a:fillRect/>
          </a:stretch>
        </p:blipFill>
        <p:spPr bwMode="auto">
          <a:xfrm>
            <a:off x="7902575" y="71438"/>
            <a:ext cx="1169988" cy="1684337"/>
          </a:xfrm>
          <a:prstGeom prst="rect">
            <a:avLst/>
          </a:prstGeom>
          <a:noFill/>
          <a:ln w="9525">
            <a:noFill/>
            <a:miter lim="800000"/>
            <a:headEnd/>
            <a:tailEnd/>
          </a:ln>
        </p:spPr>
      </p:pic>
    </p:spTree>
  </p:cSld>
  <p:clrMapOvr>
    <a:masterClrMapping/>
  </p:clrMapOvr>
  <p:transition spd="slow" advTm="10000">
    <p:pull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sfahan_Imam_Mosque_Arcade.jpg"/>
          <p:cNvPicPr>
            <a:picLocks noChangeAspect="1"/>
          </p:cNvPicPr>
          <p:nvPr/>
        </p:nvPicPr>
        <p:blipFill>
          <a:blip r:embed="rId3" cstate="print"/>
          <a:srcRect/>
          <a:stretch>
            <a:fillRect/>
          </a:stretch>
        </p:blipFill>
        <p:spPr bwMode="auto">
          <a:xfrm>
            <a:off x="0" y="-4763"/>
            <a:ext cx="9144000" cy="5148263"/>
          </a:xfrm>
          <a:prstGeom prst="rect">
            <a:avLst/>
          </a:prstGeom>
          <a:noFill/>
          <a:ln w="9525">
            <a:noFill/>
            <a:miter lim="800000"/>
            <a:headEnd/>
            <a:tailEnd/>
          </a:ln>
        </p:spPr>
      </p:pic>
      <p:sp>
        <p:nvSpPr>
          <p:cNvPr id="20483" name="Rectangle 4"/>
          <p:cNvSpPr>
            <a:spLocks noChangeArrowheads="1"/>
          </p:cNvSpPr>
          <p:nvPr/>
        </p:nvSpPr>
        <p:spPr bwMode="auto">
          <a:xfrm>
            <a:off x="0" y="4867275"/>
            <a:ext cx="2214563" cy="276225"/>
          </a:xfrm>
          <a:prstGeom prst="rect">
            <a:avLst/>
          </a:prstGeom>
          <a:noFill/>
          <a:ln w="9525">
            <a:noFill/>
            <a:miter lim="800000"/>
            <a:headEnd/>
            <a:tailEnd/>
          </a:ln>
        </p:spPr>
        <p:txBody>
          <a:bodyPr>
            <a:spAutoFit/>
          </a:bodyPr>
          <a:lstStyle/>
          <a:p>
            <a:r>
              <a:rPr lang="en-US" sz="1200">
                <a:solidFill>
                  <a:srgbClr val="FFF4DD"/>
                </a:solidFill>
              </a:rPr>
              <a:t>Esfahan Shah Mosque</a:t>
            </a:r>
          </a:p>
        </p:txBody>
      </p:sp>
    </p:spTree>
  </p:cSld>
  <p:clrMapOvr>
    <a:masterClrMapping/>
  </p:clrMapOvr>
  <p:transition spd="slow" advTm="7000">
    <p:pull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imam-mosque3-esfahan.jpg"/>
          <p:cNvPicPr>
            <a:picLocks noChangeAspect="1"/>
          </p:cNvPicPr>
          <p:nvPr/>
        </p:nvPicPr>
        <p:blipFill>
          <a:blip r:embed="rId3" cstate="print"/>
          <a:srcRect/>
          <a:stretch>
            <a:fillRect/>
          </a:stretch>
        </p:blipFill>
        <p:spPr bwMode="auto">
          <a:xfrm>
            <a:off x="0" y="0"/>
            <a:ext cx="9144000" cy="5143500"/>
          </a:xfrm>
          <a:prstGeom prst="rect">
            <a:avLst/>
          </a:prstGeom>
          <a:noFill/>
          <a:ln w="9525">
            <a:noFill/>
            <a:miter lim="800000"/>
            <a:headEnd/>
            <a:tailEnd/>
          </a:ln>
        </p:spPr>
      </p:pic>
      <p:sp>
        <p:nvSpPr>
          <p:cNvPr id="21507" name="Rectangle 4"/>
          <p:cNvSpPr>
            <a:spLocks noChangeArrowheads="1"/>
          </p:cNvSpPr>
          <p:nvPr/>
        </p:nvSpPr>
        <p:spPr bwMode="auto">
          <a:xfrm>
            <a:off x="0" y="4867275"/>
            <a:ext cx="5219700" cy="276225"/>
          </a:xfrm>
          <a:prstGeom prst="rect">
            <a:avLst/>
          </a:prstGeom>
          <a:noFill/>
          <a:ln w="9525">
            <a:noFill/>
            <a:miter lim="800000"/>
            <a:headEnd/>
            <a:tailEnd/>
          </a:ln>
        </p:spPr>
        <p:txBody>
          <a:bodyPr>
            <a:spAutoFit/>
          </a:bodyPr>
          <a:lstStyle/>
          <a:p>
            <a:r>
              <a:rPr lang="en-US" sz="1200">
                <a:solidFill>
                  <a:srgbClr val="FFF4DD"/>
                </a:solidFill>
              </a:rPr>
              <a:t>Esfahan Shah Mosque</a:t>
            </a:r>
          </a:p>
        </p:txBody>
      </p:sp>
    </p:spTree>
  </p:cSld>
  <p:clrMapOvr>
    <a:masterClrMapping/>
  </p:clrMapOvr>
  <p:transition spd="slow" advTm="7000">
    <p:pull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Isfahan_Imam_Mosque_Arcade.jpg"/>
          <p:cNvPicPr>
            <a:picLocks noChangeAspect="1"/>
          </p:cNvPicPr>
          <p:nvPr/>
        </p:nvPicPr>
        <p:blipFill>
          <a:blip r:embed="rId3" cstate="print"/>
          <a:srcRect/>
          <a:stretch>
            <a:fillRect/>
          </a:stretch>
        </p:blipFill>
        <p:spPr bwMode="auto">
          <a:xfrm>
            <a:off x="1588" y="-1588"/>
            <a:ext cx="9140825" cy="5145088"/>
          </a:xfrm>
          <a:prstGeom prst="rect">
            <a:avLst/>
          </a:prstGeom>
          <a:noFill/>
          <a:ln w="9525">
            <a:noFill/>
            <a:miter lim="800000"/>
            <a:headEnd/>
            <a:tailEnd/>
          </a:ln>
        </p:spPr>
      </p:pic>
      <p:sp>
        <p:nvSpPr>
          <p:cNvPr id="22531" name="Rectangle 4"/>
          <p:cNvSpPr>
            <a:spLocks noChangeArrowheads="1"/>
          </p:cNvSpPr>
          <p:nvPr/>
        </p:nvSpPr>
        <p:spPr bwMode="auto">
          <a:xfrm>
            <a:off x="0" y="4867275"/>
            <a:ext cx="4500563" cy="276225"/>
          </a:xfrm>
          <a:prstGeom prst="rect">
            <a:avLst/>
          </a:prstGeom>
          <a:noFill/>
          <a:ln w="9525">
            <a:noFill/>
            <a:miter lim="800000"/>
            <a:headEnd/>
            <a:tailEnd/>
          </a:ln>
        </p:spPr>
        <p:txBody>
          <a:bodyPr>
            <a:spAutoFit/>
          </a:bodyPr>
          <a:lstStyle/>
          <a:p>
            <a:r>
              <a:rPr lang="en-US" sz="1200">
                <a:solidFill>
                  <a:srgbClr val="FFF4DD"/>
                </a:solidFill>
              </a:rPr>
              <a:t>Esfahan Shah Mosque</a:t>
            </a:r>
          </a:p>
        </p:txBody>
      </p:sp>
    </p:spTree>
  </p:cSld>
  <p:clrMapOvr>
    <a:masterClrMapping/>
  </p:clrMapOvr>
  <p:transition spd="slow" advTm="7000">
    <p:pull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descr="imam square night1 esfahan.JPG"/>
          <p:cNvPicPr>
            <a:picLocks noChangeAspect="1"/>
          </p:cNvPicPr>
          <p:nvPr/>
        </p:nvPicPr>
        <p:blipFill>
          <a:blip r:embed="rId2" cstate="print"/>
          <a:srcRect t="6976" b="9303"/>
          <a:stretch>
            <a:fillRect/>
          </a:stretch>
        </p:blipFill>
        <p:spPr bwMode="auto">
          <a:xfrm>
            <a:off x="0" y="0"/>
            <a:ext cx="9218613" cy="5148263"/>
          </a:xfrm>
          <a:prstGeom prst="rect">
            <a:avLst/>
          </a:prstGeom>
          <a:noFill/>
          <a:ln w="9525">
            <a:noFill/>
            <a:miter lim="800000"/>
            <a:headEnd/>
            <a:tailEnd/>
          </a:ln>
        </p:spPr>
      </p:pic>
      <p:sp>
        <p:nvSpPr>
          <p:cNvPr id="23555" name="TextBox 4"/>
          <p:cNvSpPr txBox="1">
            <a:spLocks noChangeArrowheads="1"/>
          </p:cNvSpPr>
          <p:nvPr/>
        </p:nvSpPr>
        <p:spPr bwMode="auto">
          <a:xfrm>
            <a:off x="0" y="4867275"/>
            <a:ext cx="4929188" cy="276225"/>
          </a:xfrm>
          <a:prstGeom prst="rect">
            <a:avLst/>
          </a:prstGeom>
          <a:noFill/>
          <a:ln w="9525">
            <a:noFill/>
            <a:miter lim="800000"/>
            <a:headEnd/>
            <a:tailEnd/>
          </a:ln>
        </p:spPr>
        <p:txBody>
          <a:bodyPr>
            <a:spAutoFit/>
          </a:bodyPr>
          <a:lstStyle/>
          <a:p>
            <a:r>
              <a:rPr lang="en-US" sz="1200">
                <a:solidFill>
                  <a:srgbClr val="F6E6AC"/>
                </a:solidFill>
              </a:rPr>
              <a:t>  Naghsh-e-Jahan Square, Esfahan and Shah Mosque</a:t>
            </a:r>
          </a:p>
        </p:txBody>
      </p:sp>
    </p:spTree>
  </p:cSld>
  <p:clrMapOvr>
    <a:masterClrMapping/>
  </p:clrMapOvr>
  <p:transition spd="slow" advTm="7000">
    <p:pull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descr="12-imam square esfahan.JPG"/>
          <p:cNvPicPr>
            <a:picLocks noChangeAspect="1"/>
          </p:cNvPicPr>
          <p:nvPr/>
        </p:nvPicPr>
        <p:blipFill>
          <a:blip r:embed="rId3" cstate="print"/>
          <a:srcRect/>
          <a:stretch>
            <a:fillRect/>
          </a:stretch>
        </p:blipFill>
        <p:spPr bwMode="auto">
          <a:xfrm>
            <a:off x="0" y="0"/>
            <a:ext cx="9144000" cy="5148263"/>
          </a:xfrm>
          <a:prstGeom prst="rect">
            <a:avLst/>
          </a:prstGeom>
          <a:noFill/>
          <a:ln w="9525">
            <a:noFill/>
            <a:miter lim="800000"/>
            <a:headEnd/>
            <a:tailEnd/>
          </a:ln>
        </p:spPr>
      </p:pic>
      <p:sp>
        <p:nvSpPr>
          <p:cNvPr id="24579" name="Rectangle 4"/>
          <p:cNvSpPr>
            <a:spLocks noChangeArrowheads="1"/>
          </p:cNvSpPr>
          <p:nvPr/>
        </p:nvSpPr>
        <p:spPr bwMode="auto">
          <a:xfrm>
            <a:off x="0" y="4867275"/>
            <a:ext cx="5219700" cy="276225"/>
          </a:xfrm>
          <a:prstGeom prst="rect">
            <a:avLst/>
          </a:prstGeom>
          <a:noFill/>
          <a:ln w="9525">
            <a:noFill/>
            <a:miter lim="800000"/>
            <a:headEnd/>
            <a:tailEnd/>
          </a:ln>
        </p:spPr>
        <p:txBody>
          <a:bodyPr>
            <a:spAutoFit/>
          </a:bodyPr>
          <a:lstStyle/>
          <a:p>
            <a:r>
              <a:rPr lang="en-US" sz="1200">
                <a:solidFill>
                  <a:srgbClr val="FFF4DD"/>
                </a:solidFill>
              </a:rPr>
              <a:t>Sheikh Lotfollah mosque, Isfahan</a:t>
            </a:r>
          </a:p>
        </p:txBody>
      </p:sp>
    </p:spTree>
  </p:cSld>
  <p:clrMapOvr>
    <a:masterClrMapping/>
  </p:clrMapOvr>
  <p:transition spd="slow" advTm="7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heikh Lutf Allah Mosque,Isfahan6.jpg"/>
          <p:cNvPicPr>
            <a:picLocks noChangeAspect="1"/>
          </p:cNvPicPr>
          <p:nvPr/>
        </p:nvPicPr>
        <p:blipFill>
          <a:blip r:embed="rId2" cstate="print"/>
          <a:stretch>
            <a:fillRect/>
          </a:stretch>
        </p:blipFill>
        <p:spPr>
          <a:xfrm>
            <a:off x="0" y="0"/>
            <a:ext cx="7858125" cy="5143500"/>
          </a:xfrm>
          <a:prstGeom prst="rect">
            <a:avLst/>
          </a:prstGeom>
          <a:ln>
            <a:noFill/>
          </a:ln>
          <a:effectLst>
            <a:outerShdw blurRad="292100" dist="139700" dir="2700000" algn="tl" rotWithShape="0">
              <a:srgbClr val="333333">
                <a:alpha val="65000"/>
              </a:srgbClr>
            </a:outerShdw>
          </a:effectLst>
        </p:spPr>
      </p:pic>
      <p:sp>
        <p:nvSpPr>
          <p:cNvPr id="25603" name="Rectangle 4"/>
          <p:cNvSpPr>
            <a:spLocks noChangeArrowheads="1"/>
          </p:cNvSpPr>
          <p:nvPr/>
        </p:nvSpPr>
        <p:spPr bwMode="auto">
          <a:xfrm>
            <a:off x="7858125" y="4497388"/>
            <a:ext cx="1285875" cy="646112"/>
          </a:xfrm>
          <a:prstGeom prst="rect">
            <a:avLst/>
          </a:prstGeom>
          <a:noFill/>
          <a:ln w="9525">
            <a:noFill/>
            <a:miter lim="800000"/>
            <a:headEnd/>
            <a:tailEnd/>
          </a:ln>
        </p:spPr>
        <p:txBody>
          <a:bodyPr>
            <a:spAutoFit/>
          </a:bodyPr>
          <a:lstStyle/>
          <a:p>
            <a:r>
              <a:rPr lang="en-US" sz="1200">
                <a:solidFill>
                  <a:srgbClr val="742100"/>
                </a:solidFill>
              </a:rPr>
              <a:t>Sheikh Lotfollah mosque, Isfahan</a:t>
            </a:r>
          </a:p>
        </p:txBody>
      </p:sp>
      <p:pic>
        <p:nvPicPr>
          <p:cNvPr id="25604" name="Picture 3" descr="x.Djameh-mosque-Yazd1.jpg"/>
          <p:cNvPicPr>
            <a:picLocks noChangeAspect="1"/>
          </p:cNvPicPr>
          <p:nvPr/>
        </p:nvPicPr>
        <p:blipFill>
          <a:blip r:embed="rId3" cstate="print"/>
          <a:srcRect/>
          <a:stretch>
            <a:fillRect/>
          </a:stretch>
        </p:blipFill>
        <p:spPr bwMode="auto">
          <a:xfrm>
            <a:off x="7929563" y="142875"/>
            <a:ext cx="1165225" cy="1500188"/>
          </a:xfrm>
          <a:prstGeom prst="rect">
            <a:avLst/>
          </a:prstGeom>
          <a:noFill/>
          <a:ln w="9525">
            <a:noFill/>
            <a:miter lim="800000"/>
            <a:headEnd/>
            <a:tailEnd/>
          </a:ln>
        </p:spPr>
      </p:pic>
    </p:spTree>
  </p:cSld>
  <p:clrMapOvr>
    <a:masterClrMapping/>
  </p:clrMapOvr>
  <p:transition spd="slow" advTm="7000">
    <p:pull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heikh Lotfollah , Isfahan15_n.jpg"/>
          <p:cNvPicPr>
            <a:picLocks noChangeAspect="1"/>
          </p:cNvPicPr>
          <p:nvPr/>
        </p:nvPicPr>
        <p:blipFill>
          <a:blip r:embed="rId2" cstate="print"/>
          <a:stretch>
            <a:fillRect/>
          </a:stretch>
        </p:blipFill>
        <p:spPr>
          <a:xfrm>
            <a:off x="0" y="0"/>
            <a:ext cx="7715250" cy="5143500"/>
          </a:xfrm>
          <a:prstGeom prst="rect">
            <a:avLst/>
          </a:prstGeom>
          <a:ln>
            <a:noFill/>
          </a:ln>
          <a:effectLst>
            <a:outerShdw blurRad="292100" dist="139700" dir="2700000" algn="tl" rotWithShape="0">
              <a:srgbClr val="333333">
                <a:alpha val="65000"/>
              </a:srgbClr>
            </a:outerShdw>
          </a:effectLst>
        </p:spPr>
      </p:pic>
      <p:sp>
        <p:nvSpPr>
          <p:cNvPr id="26627" name="Rectangle 4"/>
          <p:cNvSpPr>
            <a:spLocks noChangeArrowheads="1"/>
          </p:cNvSpPr>
          <p:nvPr/>
        </p:nvSpPr>
        <p:spPr bwMode="auto">
          <a:xfrm>
            <a:off x="7715250" y="4681538"/>
            <a:ext cx="1428750" cy="461962"/>
          </a:xfrm>
          <a:prstGeom prst="rect">
            <a:avLst/>
          </a:prstGeom>
          <a:noFill/>
          <a:ln w="9525">
            <a:noFill/>
            <a:miter lim="800000"/>
            <a:headEnd/>
            <a:tailEnd/>
          </a:ln>
        </p:spPr>
        <p:txBody>
          <a:bodyPr>
            <a:spAutoFit/>
          </a:bodyPr>
          <a:lstStyle/>
          <a:p>
            <a:r>
              <a:rPr lang="en-US" sz="1200">
                <a:solidFill>
                  <a:srgbClr val="742100"/>
                </a:solidFill>
              </a:rPr>
              <a:t>Sheikh Lotfollah mosque, Isfahan</a:t>
            </a:r>
          </a:p>
        </p:txBody>
      </p:sp>
      <p:pic>
        <p:nvPicPr>
          <p:cNvPr id="26628" name="Picture 3" descr="Cultural Heritage - 1988 nf2289-92.4.jpg"/>
          <p:cNvPicPr>
            <a:picLocks noChangeAspect="1"/>
          </p:cNvPicPr>
          <p:nvPr/>
        </p:nvPicPr>
        <p:blipFill>
          <a:blip r:embed="rId3" cstate="print"/>
          <a:srcRect/>
          <a:stretch>
            <a:fillRect/>
          </a:stretch>
        </p:blipFill>
        <p:spPr bwMode="auto">
          <a:xfrm>
            <a:off x="7858125" y="214313"/>
            <a:ext cx="1152525" cy="1571625"/>
          </a:xfrm>
          <a:prstGeom prst="rect">
            <a:avLst/>
          </a:prstGeom>
          <a:noFill/>
          <a:ln w="9525">
            <a:noFill/>
            <a:miter lim="800000"/>
            <a:headEnd/>
            <a:tailEnd/>
          </a:ln>
        </p:spPr>
      </p:pic>
    </p:spTree>
  </p:cSld>
  <p:clrMapOvr>
    <a:masterClrMapping/>
  </p:clrMapOvr>
  <p:transition spd="slow" advTm="7000">
    <p:pull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heikh lotfollah mosque — in Isfahan, Esfahan, Iran..jpg"/>
          <p:cNvPicPr>
            <a:picLocks noChangeAspect="1"/>
          </p:cNvPicPr>
          <p:nvPr/>
        </p:nvPicPr>
        <p:blipFill>
          <a:blip r:embed="rId2" cstate="print"/>
          <a:stretch>
            <a:fillRect/>
          </a:stretch>
        </p:blipFill>
        <p:spPr>
          <a:xfrm>
            <a:off x="1588" y="0"/>
            <a:ext cx="3667125" cy="5143500"/>
          </a:xfrm>
          <a:prstGeom prst="rect">
            <a:avLst/>
          </a:prstGeom>
          <a:ln>
            <a:noFill/>
          </a:ln>
          <a:effectLst>
            <a:outerShdw blurRad="292100" dist="139700" dir="2700000" algn="tl" rotWithShape="0">
              <a:srgbClr val="333333">
                <a:alpha val="65000"/>
              </a:srgbClr>
            </a:outerShdw>
          </a:effectLst>
        </p:spPr>
      </p:pic>
      <p:pic>
        <p:nvPicPr>
          <p:cNvPr id="3" name="Picture 2" descr="Sheikh lotfollah mosque — in Isfahan Dome3.jpg"/>
          <p:cNvPicPr>
            <a:picLocks noChangeAspect="1"/>
          </p:cNvPicPr>
          <p:nvPr/>
        </p:nvPicPr>
        <p:blipFill>
          <a:blip r:embed="rId3" cstate="print"/>
          <a:stretch>
            <a:fillRect/>
          </a:stretch>
        </p:blipFill>
        <p:spPr>
          <a:xfrm>
            <a:off x="3746500" y="0"/>
            <a:ext cx="5395913" cy="3857625"/>
          </a:xfrm>
          <a:prstGeom prst="rect">
            <a:avLst/>
          </a:prstGeom>
          <a:ln>
            <a:noFill/>
          </a:ln>
          <a:effectLst>
            <a:outerShdw blurRad="292100" dist="139700" dir="2700000" algn="tl" rotWithShape="0">
              <a:srgbClr val="333333">
                <a:alpha val="65000"/>
              </a:srgbClr>
            </a:outerShdw>
          </a:effectLst>
        </p:spPr>
      </p:pic>
      <p:sp>
        <p:nvSpPr>
          <p:cNvPr id="27652" name="Rectangle 4"/>
          <p:cNvSpPr>
            <a:spLocks noChangeArrowheads="1"/>
          </p:cNvSpPr>
          <p:nvPr/>
        </p:nvSpPr>
        <p:spPr bwMode="auto">
          <a:xfrm>
            <a:off x="3714750" y="4143375"/>
            <a:ext cx="5214938" cy="276225"/>
          </a:xfrm>
          <a:prstGeom prst="rect">
            <a:avLst/>
          </a:prstGeom>
          <a:noFill/>
          <a:ln w="9525">
            <a:noFill/>
            <a:miter lim="800000"/>
            <a:headEnd/>
            <a:tailEnd/>
          </a:ln>
        </p:spPr>
        <p:txBody>
          <a:bodyPr>
            <a:spAutoFit/>
          </a:bodyPr>
          <a:lstStyle/>
          <a:p>
            <a:r>
              <a:rPr lang="en-US" sz="1200">
                <a:solidFill>
                  <a:srgbClr val="742100"/>
                </a:solidFill>
              </a:rPr>
              <a:t>Sheikh Lotfollah mosque, Isfahan</a:t>
            </a:r>
          </a:p>
        </p:txBody>
      </p:sp>
    </p:spTree>
  </p:cSld>
  <p:clrMapOvr>
    <a:masterClrMapping/>
  </p:clrMapOvr>
  <p:transition spd="slow" advTm="8000">
    <p:pull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Isfahan_Imam_Mosque_Arcade.jpg"/>
          <p:cNvPicPr>
            <a:picLocks noChangeAspect="1"/>
          </p:cNvPicPr>
          <p:nvPr/>
        </p:nvPicPr>
        <p:blipFill>
          <a:blip r:embed="rId3" cstate="print"/>
          <a:srcRect/>
          <a:stretch>
            <a:fillRect/>
          </a:stretch>
        </p:blipFill>
        <p:spPr bwMode="auto">
          <a:xfrm>
            <a:off x="0" y="-1588"/>
            <a:ext cx="9144000" cy="5145088"/>
          </a:xfrm>
          <a:prstGeom prst="rect">
            <a:avLst/>
          </a:prstGeom>
          <a:noFill/>
          <a:ln w="9525">
            <a:noFill/>
            <a:miter lim="800000"/>
            <a:headEnd/>
            <a:tailEnd/>
          </a:ln>
        </p:spPr>
      </p:pic>
      <p:sp>
        <p:nvSpPr>
          <p:cNvPr id="28675" name="Rectangle 4"/>
          <p:cNvSpPr>
            <a:spLocks noChangeArrowheads="1"/>
          </p:cNvSpPr>
          <p:nvPr/>
        </p:nvSpPr>
        <p:spPr bwMode="auto">
          <a:xfrm>
            <a:off x="0" y="4867275"/>
            <a:ext cx="3286125" cy="276225"/>
          </a:xfrm>
          <a:prstGeom prst="rect">
            <a:avLst/>
          </a:prstGeom>
          <a:noFill/>
          <a:ln w="9525">
            <a:noFill/>
            <a:miter lim="800000"/>
            <a:headEnd/>
            <a:tailEnd/>
          </a:ln>
        </p:spPr>
        <p:txBody>
          <a:bodyPr>
            <a:spAutoFit/>
          </a:bodyPr>
          <a:lstStyle/>
          <a:p>
            <a:r>
              <a:rPr lang="en-US" sz="1200">
                <a:solidFill>
                  <a:srgbClr val="FFF4DD"/>
                </a:solidFill>
              </a:rPr>
              <a:t>Sheikh Lotfollah Mosque</a:t>
            </a:r>
          </a:p>
        </p:txBody>
      </p:sp>
    </p:spTree>
  </p:cSld>
  <p:clrMapOvr>
    <a:masterClrMapping/>
  </p:clrMapOvr>
  <p:transition spd="slow" advTm="7000">
    <p:pull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descr="lo1az.jpg"/>
          <p:cNvPicPr>
            <a:picLocks noChangeAspect="1"/>
          </p:cNvPicPr>
          <p:nvPr/>
        </p:nvPicPr>
        <p:blipFill>
          <a:blip r:embed="rId2" cstate="print"/>
          <a:srcRect/>
          <a:stretch>
            <a:fillRect/>
          </a:stretch>
        </p:blipFill>
        <p:spPr bwMode="auto">
          <a:xfrm>
            <a:off x="0" y="-11113"/>
            <a:ext cx="9144000" cy="5154613"/>
          </a:xfrm>
          <a:prstGeom prst="rect">
            <a:avLst/>
          </a:prstGeom>
          <a:noFill/>
          <a:ln w="9525">
            <a:noFill/>
            <a:miter lim="800000"/>
            <a:headEnd/>
            <a:tailEnd/>
          </a:ln>
        </p:spPr>
      </p:pic>
      <p:sp>
        <p:nvSpPr>
          <p:cNvPr id="29699" name="Rectangle 4"/>
          <p:cNvSpPr>
            <a:spLocks noChangeArrowheads="1"/>
          </p:cNvSpPr>
          <p:nvPr/>
        </p:nvSpPr>
        <p:spPr bwMode="auto">
          <a:xfrm>
            <a:off x="0" y="4867275"/>
            <a:ext cx="5219700" cy="276225"/>
          </a:xfrm>
          <a:prstGeom prst="rect">
            <a:avLst/>
          </a:prstGeom>
          <a:noFill/>
          <a:ln w="9525">
            <a:noFill/>
            <a:miter lim="800000"/>
            <a:headEnd/>
            <a:tailEnd/>
          </a:ln>
        </p:spPr>
        <p:txBody>
          <a:bodyPr>
            <a:spAutoFit/>
          </a:bodyPr>
          <a:lstStyle/>
          <a:p>
            <a:r>
              <a:rPr lang="en-US" sz="1200">
                <a:solidFill>
                  <a:srgbClr val="FFF4DD"/>
                </a:solidFill>
              </a:rPr>
              <a:t>Sheikh Lotfollah mosque, Isfahan</a:t>
            </a:r>
          </a:p>
        </p:txBody>
      </p:sp>
    </p:spTree>
  </p:cSld>
  <p:clrMapOvr>
    <a:masterClrMapping/>
  </p:clrMapOvr>
  <p:transition spd="slow" advTm="7000">
    <p:pull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heikh lotfollah Mosque.jpg"/>
          <p:cNvPicPr>
            <a:picLocks noChangeAspect="1"/>
          </p:cNvPicPr>
          <p:nvPr/>
        </p:nvPicPr>
        <p:blipFill>
          <a:blip r:embed="rId2" cstate="print"/>
          <a:stretch>
            <a:fillRect/>
          </a:stretch>
        </p:blipFill>
        <p:spPr>
          <a:xfrm>
            <a:off x="0" y="0"/>
            <a:ext cx="9144000" cy="4905375"/>
          </a:xfrm>
          <a:prstGeom prst="rect">
            <a:avLst/>
          </a:prstGeom>
          <a:ln>
            <a:noFill/>
          </a:ln>
          <a:effectLst>
            <a:outerShdw blurRad="292100" dist="139700" dir="2700000" algn="tl" rotWithShape="0">
              <a:srgbClr val="333333">
                <a:alpha val="65000"/>
              </a:srgbClr>
            </a:outerShdw>
          </a:effectLst>
        </p:spPr>
      </p:pic>
      <p:sp>
        <p:nvSpPr>
          <p:cNvPr id="30723" name="Rectangle 4"/>
          <p:cNvSpPr>
            <a:spLocks noChangeArrowheads="1"/>
          </p:cNvSpPr>
          <p:nvPr/>
        </p:nvSpPr>
        <p:spPr bwMode="auto">
          <a:xfrm>
            <a:off x="0" y="4867275"/>
            <a:ext cx="5219700" cy="276225"/>
          </a:xfrm>
          <a:prstGeom prst="rect">
            <a:avLst/>
          </a:prstGeom>
          <a:noFill/>
          <a:ln w="9525">
            <a:noFill/>
            <a:miter lim="800000"/>
            <a:headEnd/>
            <a:tailEnd/>
          </a:ln>
        </p:spPr>
        <p:txBody>
          <a:bodyPr>
            <a:spAutoFit/>
          </a:bodyPr>
          <a:lstStyle/>
          <a:p>
            <a:r>
              <a:rPr lang="en-US" sz="1200">
                <a:solidFill>
                  <a:srgbClr val="742100"/>
                </a:solidFill>
              </a:rPr>
              <a:t>Sheikh Lotfollah mosque, Isfahan</a:t>
            </a:r>
          </a:p>
        </p:txBody>
      </p:sp>
    </p:spTree>
  </p:cSld>
  <p:clrMapOvr>
    <a:masterClrMapping/>
  </p:clrMapOvr>
  <p:transition spd="slow" advTm="7000">
    <p:pull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3" descr="Sheikh lotfollah Mosque, isfahan t4.jpg"/>
          <p:cNvPicPr>
            <a:picLocks noChangeAspect="1"/>
          </p:cNvPicPr>
          <p:nvPr/>
        </p:nvPicPr>
        <p:blipFill>
          <a:blip r:embed="rId2" cstate="print"/>
          <a:srcRect/>
          <a:stretch>
            <a:fillRect/>
          </a:stretch>
        </p:blipFill>
        <p:spPr bwMode="auto">
          <a:xfrm>
            <a:off x="0" y="-1588"/>
            <a:ext cx="9144000" cy="5145088"/>
          </a:xfrm>
          <a:prstGeom prst="rect">
            <a:avLst/>
          </a:prstGeom>
          <a:noFill/>
          <a:ln w="9525">
            <a:noFill/>
            <a:miter lim="800000"/>
            <a:headEnd/>
            <a:tailEnd/>
          </a:ln>
        </p:spPr>
      </p:pic>
      <p:sp>
        <p:nvSpPr>
          <p:cNvPr id="31747" name="Rectangle 4"/>
          <p:cNvSpPr>
            <a:spLocks noChangeArrowheads="1"/>
          </p:cNvSpPr>
          <p:nvPr/>
        </p:nvSpPr>
        <p:spPr bwMode="auto">
          <a:xfrm>
            <a:off x="0" y="4865688"/>
            <a:ext cx="5219700" cy="277812"/>
          </a:xfrm>
          <a:prstGeom prst="rect">
            <a:avLst/>
          </a:prstGeom>
          <a:noFill/>
          <a:ln w="9525">
            <a:noFill/>
            <a:miter lim="800000"/>
            <a:headEnd/>
            <a:tailEnd/>
          </a:ln>
        </p:spPr>
        <p:txBody>
          <a:bodyPr>
            <a:spAutoFit/>
          </a:bodyPr>
          <a:lstStyle/>
          <a:p>
            <a:r>
              <a:rPr lang="en-US" sz="1200">
                <a:solidFill>
                  <a:srgbClr val="FFF4DD"/>
                </a:solidFill>
              </a:rPr>
              <a:t>Sheikh Lotfollah mosque, Isfahan</a:t>
            </a:r>
          </a:p>
        </p:txBody>
      </p:sp>
    </p:spTree>
  </p:cSld>
  <p:clrMapOvr>
    <a:masterClrMapping/>
  </p:clrMapOvr>
  <p:transition spd="slow" advTm="7000">
    <p:pull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descr="Sheikh lotfollah Mosque, isfahan t5.jpg"/>
          <p:cNvPicPr>
            <a:picLocks noChangeAspect="1"/>
          </p:cNvPicPr>
          <p:nvPr/>
        </p:nvPicPr>
        <p:blipFill>
          <a:blip r:embed="rId2" cstate="print"/>
          <a:srcRect/>
          <a:stretch>
            <a:fillRect/>
          </a:stretch>
        </p:blipFill>
        <p:spPr bwMode="auto">
          <a:xfrm>
            <a:off x="0" y="0"/>
            <a:ext cx="9167813" cy="5148263"/>
          </a:xfrm>
          <a:prstGeom prst="rect">
            <a:avLst/>
          </a:prstGeom>
          <a:noFill/>
          <a:ln w="9525">
            <a:noFill/>
            <a:miter lim="800000"/>
            <a:headEnd/>
            <a:tailEnd/>
          </a:ln>
        </p:spPr>
      </p:pic>
      <p:sp>
        <p:nvSpPr>
          <p:cNvPr id="32771" name="Rectangle 4"/>
          <p:cNvSpPr>
            <a:spLocks noChangeArrowheads="1"/>
          </p:cNvSpPr>
          <p:nvPr/>
        </p:nvSpPr>
        <p:spPr bwMode="auto">
          <a:xfrm>
            <a:off x="0" y="4865688"/>
            <a:ext cx="5219700" cy="277812"/>
          </a:xfrm>
          <a:prstGeom prst="rect">
            <a:avLst/>
          </a:prstGeom>
          <a:noFill/>
          <a:ln w="9525">
            <a:noFill/>
            <a:miter lim="800000"/>
            <a:headEnd/>
            <a:tailEnd/>
          </a:ln>
        </p:spPr>
        <p:txBody>
          <a:bodyPr>
            <a:spAutoFit/>
          </a:bodyPr>
          <a:lstStyle/>
          <a:p>
            <a:r>
              <a:rPr lang="en-US" sz="1200">
                <a:solidFill>
                  <a:srgbClr val="FFF4DD"/>
                </a:solidFill>
              </a:rPr>
              <a:t>Sheikh Lotfollah mosque, Isfahan</a:t>
            </a:r>
          </a:p>
        </p:txBody>
      </p:sp>
    </p:spTree>
  </p:cSld>
  <p:clrMapOvr>
    <a:masterClrMapping/>
  </p:clrMapOvr>
  <p:transition spd="slow" advTm="7000">
    <p:pull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ChangeArrowheads="1"/>
          </p:cNvSpPr>
          <p:nvPr/>
        </p:nvSpPr>
        <p:spPr bwMode="auto">
          <a:xfrm>
            <a:off x="0" y="3929063"/>
            <a:ext cx="857250" cy="830262"/>
          </a:xfrm>
          <a:prstGeom prst="rect">
            <a:avLst/>
          </a:prstGeom>
          <a:noFill/>
          <a:ln w="9525">
            <a:noFill/>
            <a:miter lim="800000"/>
            <a:headEnd/>
            <a:tailEnd/>
          </a:ln>
        </p:spPr>
        <p:txBody>
          <a:bodyPr>
            <a:spAutoFit/>
          </a:bodyPr>
          <a:lstStyle/>
          <a:p>
            <a:pPr algn="r"/>
            <a:r>
              <a:rPr lang="en-US" sz="1200">
                <a:solidFill>
                  <a:srgbClr val="742100"/>
                </a:solidFill>
              </a:rPr>
              <a:t>Sheikh Lotfollah mosque, Isfahan</a:t>
            </a:r>
          </a:p>
        </p:txBody>
      </p:sp>
      <p:pic>
        <p:nvPicPr>
          <p:cNvPr id="5" name="Picture 4" descr="Sheikh lotfollah Mosque, isfahan wall_and_ceiling.jpg"/>
          <p:cNvPicPr>
            <a:picLocks noChangeAspect="1"/>
          </p:cNvPicPr>
          <p:nvPr/>
        </p:nvPicPr>
        <p:blipFill>
          <a:blip r:embed="rId2" cstate="print"/>
          <a:stretch>
            <a:fillRect/>
          </a:stretch>
        </p:blipFill>
        <p:spPr>
          <a:xfrm>
            <a:off x="857250" y="0"/>
            <a:ext cx="3440113" cy="5143500"/>
          </a:xfrm>
          <a:prstGeom prst="rect">
            <a:avLst/>
          </a:prstGeom>
          <a:ln>
            <a:noFill/>
          </a:ln>
          <a:effectLst>
            <a:outerShdw blurRad="292100" dist="139700" dir="2700000" algn="tl" rotWithShape="0">
              <a:srgbClr val="333333">
                <a:alpha val="65000"/>
              </a:srgbClr>
            </a:outerShdw>
          </a:effectLst>
        </p:spPr>
      </p:pic>
      <p:pic>
        <p:nvPicPr>
          <p:cNvPr id="6" name="Picture 5" descr="Sheikh lotfollah Mosque, isfahan5).jpg"/>
          <p:cNvPicPr>
            <a:picLocks noChangeAspect="1"/>
          </p:cNvPicPr>
          <p:nvPr/>
        </p:nvPicPr>
        <p:blipFill>
          <a:blip r:embed="rId3" cstate="print"/>
          <a:stretch>
            <a:fillRect/>
          </a:stretch>
        </p:blipFill>
        <p:spPr>
          <a:xfrm>
            <a:off x="4572000" y="0"/>
            <a:ext cx="3929063" cy="519588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9000">
    <p:pull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descr="Sheikh lotfollah Mosque, isfahan wall_and_ceiling23.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4819" name="Rectangle 4"/>
          <p:cNvSpPr>
            <a:spLocks noChangeArrowheads="1"/>
          </p:cNvSpPr>
          <p:nvPr/>
        </p:nvSpPr>
        <p:spPr bwMode="auto">
          <a:xfrm>
            <a:off x="0" y="4865688"/>
            <a:ext cx="5219700" cy="277812"/>
          </a:xfrm>
          <a:prstGeom prst="rect">
            <a:avLst/>
          </a:prstGeom>
          <a:noFill/>
          <a:ln w="9525">
            <a:noFill/>
            <a:miter lim="800000"/>
            <a:headEnd/>
            <a:tailEnd/>
          </a:ln>
        </p:spPr>
        <p:txBody>
          <a:bodyPr>
            <a:spAutoFit/>
          </a:bodyPr>
          <a:lstStyle/>
          <a:p>
            <a:r>
              <a:rPr lang="en-US" sz="1200">
                <a:solidFill>
                  <a:srgbClr val="FFF4DD"/>
                </a:solidFill>
              </a:rPr>
              <a:t>Sheikh Lotfollah mosque, Isfahan</a:t>
            </a:r>
          </a:p>
        </p:txBody>
      </p:sp>
    </p:spTree>
  </p:cSld>
  <p:clrMapOvr>
    <a:masterClrMapping/>
  </p:clrMapOvr>
  <p:transition spd="slow" advTm="7000">
    <p:pull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heikh lotfollah Mosque, isfahan7.jpg"/>
          <p:cNvPicPr>
            <a:picLocks noChangeAspect="1"/>
          </p:cNvPicPr>
          <p:nvPr/>
        </p:nvPicPr>
        <p:blipFill>
          <a:blip r:embed="rId3" cstate="print"/>
          <a:stretch>
            <a:fillRect/>
          </a:stretch>
        </p:blipFill>
        <p:spPr>
          <a:xfrm>
            <a:off x="2286000" y="0"/>
            <a:ext cx="6858000" cy="5143500"/>
          </a:xfrm>
          <a:prstGeom prst="rect">
            <a:avLst/>
          </a:prstGeom>
          <a:ln>
            <a:noFill/>
          </a:ln>
          <a:effectLst>
            <a:outerShdw blurRad="292100" dist="139700" dir="2700000" algn="tl" rotWithShape="0">
              <a:srgbClr val="333333">
                <a:alpha val="65000"/>
              </a:srgbClr>
            </a:outerShdw>
          </a:effectLst>
        </p:spPr>
      </p:pic>
      <p:sp>
        <p:nvSpPr>
          <p:cNvPr id="35843" name="Rectangle 4"/>
          <p:cNvSpPr>
            <a:spLocks noChangeArrowheads="1"/>
          </p:cNvSpPr>
          <p:nvPr/>
        </p:nvSpPr>
        <p:spPr bwMode="auto">
          <a:xfrm>
            <a:off x="0" y="4681538"/>
            <a:ext cx="2286000" cy="461962"/>
          </a:xfrm>
          <a:prstGeom prst="rect">
            <a:avLst/>
          </a:prstGeom>
          <a:noFill/>
          <a:ln w="9525">
            <a:noFill/>
            <a:miter lim="800000"/>
            <a:headEnd/>
            <a:tailEnd/>
          </a:ln>
        </p:spPr>
        <p:txBody>
          <a:bodyPr>
            <a:spAutoFit/>
          </a:bodyPr>
          <a:lstStyle/>
          <a:p>
            <a:pPr algn="r"/>
            <a:r>
              <a:rPr lang="en-US" sz="1200">
                <a:solidFill>
                  <a:srgbClr val="742100"/>
                </a:solidFill>
              </a:rPr>
              <a:t>Sheikh Lotfollah mosque, Isfahan</a:t>
            </a:r>
          </a:p>
        </p:txBody>
      </p:sp>
      <p:pic>
        <p:nvPicPr>
          <p:cNvPr id="35844" name="Picture 3" descr="cultural heritage nf2590-91.jpg"/>
          <p:cNvPicPr>
            <a:picLocks noChangeAspect="1"/>
          </p:cNvPicPr>
          <p:nvPr/>
        </p:nvPicPr>
        <p:blipFill>
          <a:blip r:embed="rId4" cstate="print"/>
          <a:srcRect l="1234" t="3580" r="49425" b="3342"/>
          <a:stretch>
            <a:fillRect/>
          </a:stretch>
        </p:blipFill>
        <p:spPr bwMode="auto">
          <a:xfrm>
            <a:off x="142875" y="285750"/>
            <a:ext cx="2033588" cy="2643188"/>
          </a:xfrm>
          <a:prstGeom prst="rect">
            <a:avLst/>
          </a:prstGeom>
          <a:noFill/>
          <a:ln w="9525">
            <a:noFill/>
            <a:miter lim="800000"/>
            <a:headEnd/>
            <a:tailEnd/>
          </a:ln>
        </p:spPr>
      </p:pic>
    </p:spTree>
  </p:cSld>
  <p:clrMapOvr>
    <a:masterClrMapping/>
  </p:clrMapOvr>
  <p:transition spd="slow" advTm="7000">
    <p:pull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ChangeArrowheads="1"/>
          </p:cNvSpPr>
          <p:nvPr/>
        </p:nvSpPr>
        <p:spPr bwMode="auto">
          <a:xfrm>
            <a:off x="0" y="4681538"/>
            <a:ext cx="2286000" cy="461962"/>
          </a:xfrm>
          <a:prstGeom prst="rect">
            <a:avLst/>
          </a:prstGeom>
          <a:noFill/>
          <a:ln w="9525">
            <a:noFill/>
            <a:miter lim="800000"/>
            <a:headEnd/>
            <a:tailEnd/>
          </a:ln>
        </p:spPr>
        <p:txBody>
          <a:bodyPr>
            <a:spAutoFit/>
          </a:bodyPr>
          <a:lstStyle/>
          <a:p>
            <a:pPr algn="r"/>
            <a:r>
              <a:rPr lang="en-US" sz="1200">
                <a:solidFill>
                  <a:srgbClr val="742100"/>
                </a:solidFill>
              </a:rPr>
              <a:t>Sheikh Lotfollah mosque, Isfahan</a:t>
            </a:r>
          </a:p>
        </p:txBody>
      </p:sp>
      <p:pic>
        <p:nvPicPr>
          <p:cNvPr id="36867" name="Picture 3" descr="Sheikh lotfollah Mosque, isfahan8.jpg"/>
          <p:cNvPicPr>
            <a:picLocks noChangeAspect="1"/>
          </p:cNvPicPr>
          <p:nvPr/>
        </p:nvPicPr>
        <p:blipFill>
          <a:blip r:embed="rId3" cstate="print"/>
          <a:srcRect/>
          <a:stretch>
            <a:fillRect/>
          </a:stretch>
        </p:blipFill>
        <p:spPr bwMode="auto">
          <a:xfrm>
            <a:off x="2286000" y="0"/>
            <a:ext cx="6858000" cy="5143500"/>
          </a:xfrm>
          <a:prstGeom prst="rect">
            <a:avLst/>
          </a:prstGeom>
          <a:noFill/>
          <a:ln w="9525">
            <a:noFill/>
            <a:miter lim="800000"/>
            <a:headEnd/>
            <a:tailEnd/>
          </a:ln>
        </p:spPr>
      </p:pic>
      <p:pic>
        <p:nvPicPr>
          <p:cNvPr id="36868" name="Picture 3" descr="cultural heritage nf2590-91.jpg"/>
          <p:cNvPicPr>
            <a:picLocks noChangeAspect="1"/>
          </p:cNvPicPr>
          <p:nvPr/>
        </p:nvPicPr>
        <p:blipFill>
          <a:blip r:embed="rId4" cstate="print"/>
          <a:srcRect l="50000" t="3461" r="1891" b="3461"/>
          <a:stretch>
            <a:fillRect/>
          </a:stretch>
        </p:blipFill>
        <p:spPr bwMode="auto">
          <a:xfrm>
            <a:off x="142875" y="285750"/>
            <a:ext cx="2035175" cy="2714625"/>
          </a:xfrm>
          <a:prstGeom prst="rect">
            <a:avLst/>
          </a:prstGeom>
          <a:noFill/>
          <a:ln w="9525">
            <a:noFill/>
            <a:miter lim="800000"/>
            <a:headEnd/>
            <a:tailEnd/>
          </a:ln>
        </p:spPr>
      </p:pic>
    </p:spTree>
  </p:cSld>
  <p:clrMapOvr>
    <a:masterClrMapping/>
  </p:clrMapOvr>
  <p:transition spd="slow" advTm="7000">
    <p:pull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3" descr="Sheikh lotfollah Mosque, isfahan8.jpg"/>
          <p:cNvPicPr>
            <a:picLocks noChangeAspect="1"/>
          </p:cNvPicPr>
          <p:nvPr/>
        </p:nvPicPr>
        <p:blipFill>
          <a:blip r:embed="rId3" cstate="print"/>
          <a:srcRect/>
          <a:stretch>
            <a:fillRect/>
          </a:stretch>
        </p:blipFill>
        <p:spPr bwMode="auto">
          <a:xfrm>
            <a:off x="0" y="0"/>
            <a:ext cx="9144000" cy="5143500"/>
          </a:xfrm>
          <a:prstGeom prst="rect">
            <a:avLst/>
          </a:prstGeom>
          <a:noFill/>
          <a:ln w="9525">
            <a:noFill/>
            <a:miter lim="800000"/>
            <a:headEnd/>
            <a:tailEnd/>
          </a:ln>
        </p:spPr>
      </p:pic>
      <p:sp>
        <p:nvSpPr>
          <p:cNvPr id="5" name="Rectangle 4"/>
          <p:cNvSpPr>
            <a:spLocks noChangeArrowheads="1"/>
          </p:cNvSpPr>
          <p:nvPr/>
        </p:nvSpPr>
        <p:spPr bwMode="auto">
          <a:xfrm>
            <a:off x="0" y="4867275"/>
            <a:ext cx="3429000" cy="276225"/>
          </a:xfrm>
          <a:prstGeom prst="rect">
            <a:avLst/>
          </a:prstGeom>
          <a:noFill/>
          <a:ln w="9525">
            <a:noFill/>
            <a:miter lim="800000"/>
            <a:headEnd/>
            <a:tailEnd/>
          </a:ln>
        </p:spPr>
        <p:txBody>
          <a:bodyPr>
            <a:spAutoFit/>
          </a:bodyPr>
          <a:lstStyle/>
          <a:p>
            <a:pPr>
              <a:defRPr/>
            </a:pPr>
            <a:r>
              <a:rPr lang="en-US" sz="1200" dirty="0">
                <a:solidFill>
                  <a:schemeClr val="bg1">
                    <a:lumMod val="95000"/>
                  </a:schemeClr>
                </a:solidFill>
              </a:rPr>
              <a:t>Sheikh </a:t>
            </a:r>
            <a:r>
              <a:rPr lang="en-US" sz="1200" dirty="0" err="1">
                <a:solidFill>
                  <a:schemeClr val="bg1">
                    <a:lumMod val="95000"/>
                  </a:schemeClr>
                </a:solidFill>
              </a:rPr>
              <a:t>Lotfollah</a:t>
            </a:r>
            <a:r>
              <a:rPr lang="en-US" sz="1200" dirty="0">
                <a:solidFill>
                  <a:schemeClr val="bg1">
                    <a:lumMod val="95000"/>
                  </a:schemeClr>
                </a:solidFill>
              </a:rPr>
              <a:t> mosque, Isfahan</a:t>
            </a:r>
          </a:p>
        </p:txBody>
      </p:sp>
    </p:spTree>
  </p:cSld>
  <p:clrMapOvr>
    <a:masterClrMapping/>
  </p:clrMapOvr>
  <p:transition spd="slow" advTm="7000">
    <p:pull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3" descr="Sheikh lotfollah Mosque, isfahan8.jpg"/>
          <p:cNvPicPr>
            <a:picLocks noChangeAspect="1"/>
          </p:cNvPicPr>
          <p:nvPr/>
        </p:nvPicPr>
        <p:blipFill>
          <a:blip r:embed="rId3" cstate="print"/>
          <a:srcRect/>
          <a:stretch>
            <a:fillRect/>
          </a:stretch>
        </p:blipFill>
        <p:spPr bwMode="auto">
          <a:xfrm>
            <a:off x="4763" y="0"/>
            <a:ext cx="9134475" cy="5143500"/>
          </a:xfrm>
          <a:prstGeom prst="rect">
            <a:avLst/>
          </a:prstGeom>
          <a:noFill/>
          <a:ln w="9525">
            <a:noFill/>
            <a:miter lim="800000"/>
            <a:headEnd/>
            <a:tailEnd/>
          </a:ln>
        </p:spPr>
      </p:pic>
      <p:sp>
        <p:nvSpPr>
          <p:cNvPr id="5" name="Rectangle 4"/>
          <p:cNvSpPr>
            <a:spLocks noChangeArrowheads="1"/>
          </p:cNvSpPr>
          <p:nvPr/>
        </p:nvSpPr>
        <p:spPr bwMode="auto">
          <a:xfrm>
            <a:off x="0" y="4867275"/>
            <a:ext cx="3429000" cy="276225"/>
          </a:xfrm>
          <a:prstGeom prst="rect">
            <a:avLst/>
          </a:prstGeom>
          <a:noFill/>
          <a:ln w="9525">
            <a:noFill/>
            <a:miter lim="800000"/>
            <a:headEnd/>
            <a:tailEnd/>
          </a:ln>
        </p:spPr>
        <p:txBody>
          <a:bodyPr>
            <a:spAutoFit/>
          </a:bodyPr>
          <a:lstStyle/>
          <a:p>
            <a:pPr>
              <a:defRPr/>
            </a:pPr>
            <a:r>
              <a:rPr lang="en-US" sz="1200" dirty="0">
                <a:solidFill>
                  <a:schemeClr val="bg1">
                    <a:lumMod val="95000"/>
                  </a:schemeClr>
                </a:solidFill>
              </a:rPr>
              <a:t>Sheikh </a:t>
            </a:r>
            <a:r>
              <a:rPr lang="en-US" sz="1200" dirty="0" err="1">
                <a:solidFill>
                  <a:schemeClr val="bg1">
                    <a:lumMod val="95000"/>
                  </a:schemeClr>
                </a:solidFill>
              </a:rPr>
              <a:t>Lotfollah</a:t>
            </a:r>
            <a:r>
              <a:rPr lang="en-US" sz="1200" dirty="0">
                <a:solidFill>
                  <a:schemeClr val="bg1">
                    <a:lumMod val="95000"/>
                  </a:schemeClr>
                </a:solidFill>
              </a:rPr>
              <a:t> mosque, Isfahan</a:t>
            </a:r>
          </a:p>
        </p:txBody>
      </p:sp>
    </p:spTree>
  </p:cSld>
  <p:clrMapOvr>
    <a:masterClrMapping/>
  </p:clrMapOvr>
  <p:transition spd="slow" advTm="7000">
    <p:pull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3" descr="Sheikh lotfollah Mosque, isfahan8.jpg"/>
          <p:cNvPicPr>
            <a:picLocks noChangeAspect="1"/>
          </p:cNvPicPr>
          <p:nvPr/>
        </p:nvPicPr>
        <p:blipFill>
          <a:blip r:embed="rId3" cstate="print"/>
          <a:srcRect/>
          <a:stretch>
            <a:fillRect/>
          </a:stretch>
        </p:blipFill>
        <p:spPr bwMode="auto">
          <a:xfrm>
            <a:off x="4763" y="0"/>
            <a:ext cx="9134475" cy="5143500"/>
          </a:xfrm>
          <a:prstGeom prst="rect">
            <a:avLst/>
          </a:prstGeom>
          <a:noFill/>
          <a:ln w="9525">
            <a:noFill/>
            <a:miter lim="800000"/>
            <a:headEnd/>
            <a:tailEnd/>
          </a:ln>
        </p:spPr>
      </p:pic>
      <p:sp>
        <p:nvSpPr>
          <p:cNvPr id="5" name="Rectangle 4"/>
          <p:cNvSpPr>
            <a:spLocks noChangeArrowheads="1"/>
          </p:cNvSpPr>
          <p:nvPr/>
        </p:nvSpPr>
        <p:spPr bwMode="auto">
          <a:xfrm>
            <a:off x="0" y="4867275"/>
            <a:ext cx="3429000" cy="276225"/>
          </a:xfrm>
          <a:prstGeom prst="rect">
            <a:avLst/>
          </a:prstGeom>
          <a:noFill/>
          <a:ln w="9525">
            <a:noFill/>
            <a:miter lim="800000"/>
            <a:headEnd/>
            <a:tailEnd/>
          </a:ln>
        </p:spPr>
        <p:txBody>
          <a:bodyPr>
            <a:spAutoFit/>
          </a:bodyPr>
          <a:lstStyle/>
          <a:p>
            <a:pPr>
              <a:defRPr/>
            </a:pPr>
            <a:r>
              <a:rPr lang="en-US" sz="1200" dirty="0">
                <a:solidFill>
                  <a:schemeClr val="bg1">
                    <a:lumMod val="95000"/>
                  </a:schemeClr>
                </a:solidFill>
              </a:rPr>
              <a:t>Sheikh </a:t>
            </a:r>
            <a:r>
              <a:rPr lang="en-US" sz="1200" dirty="0" err="1">
                <a:solidFill>
                  <a:schemeClr val="bg1">
                    <a:lumMod val="95000"/>
                  </a:schemeClr>
                </a:solidFill>
              </a:rPr>
              <a:t>Lotfollah</a:t>
            </a:r>
            <a:r>
              <a:rPr lang="en-US" sz="1200" dirty="0">
                <a:solidFill>
                  <a:schemeClr val="bg1">
                    <a:lumMod val="95000"/>
                  </a:schemeClr>
                </a:solidFill>
              </a:rPr>
              <a:t> mosque, Isfahan</a:t>
            </a:r>
          </a:p>
        </p:txBody>
      </p:sp>
    </p:spTree>
  </p:cSld>
  <p:clrMapOvr>
    <a:masterClrMapping/>
  </p:clrMapOvr>
  <p:transition spd="slow" advTm="7000">
    <p:pull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descr="Sheikh lotfollah Mosque, isfahan8.jpg"/>
          <p:cNvPicPr>
            <a:picLocks noChangeAspect="1"/>
          </p:cNvPicPr>
          <p:nvPr/>
        </p:nvPicPr>
        <p:blipFill>
          <a:blip r:embed="rId3" cstate="print"/>
          <a:srcRect/>
          <a:stretch>
            <a:fillRect/>
          </a:stretch>
        </p:blipFill>
        <p:spPr bwMode="auto">
          <a:xfrm>
            <a:off x="4763" y="0"/>
            <a:ext cx="9134475" cy="5143500"/>
          </a:xfrm>
          <a:prstGeom prst="rect">
            <a:avLst/>
          </a:prstGeom>
          <a:noFill/>
          <a:ln w="9525">
            <a:noFill/>
            <a:miter lim="800000"/>
            <a:headEnd/>
            <a:tailEnd/>
          </a:ln>
        </p:spPr>
      </p:pic>
      <p:sp>
        <p:nvSpPr>
          <p:cNvPr id="5" name="Rectangle 4"/>
          <p:cNvSpPr>
            <a:spLocks noChangeArrowheads="1"/>
          </p:cNvSpPr>
          <p:nvPr/>
        </p:nvSpPr>
        <p:spPr bwMode="auto">
          <a:xfrm>
            <a:off x="0" y="4867275"/>
            <a:ext cx="3429000" cy="276225"/>
          </a:xfrm>
          <a:prstGeom prst="rect">
            <a:avLst/>
          </a:prstGeom>
          <a:noFill/>
          <a:ln w="9525">
            <a:noFill/>
            <a:miter lim="800000"/>
            <a:headEnd/>
            <a:tailEnd/>
          </a:ln>
        </p:spPr>
        <p:txBody>
          <a:bodyPr>
            <a:spAutoFit/>
          </a:bodyPr>
          <a:lstStyle/>
          <a:p>
            <a:pPr>
              <a:defRPr/>
            </a:pPr>
            <a:r>
              <a:rPr lang="en-US" sz="1200" dirty="0">
                <a:solidFill>
                  <a:schemeClr val="bg1">
                    <a:lumMod val="95000"/>
                  </a:schemeClr>
                </a:solidFill>
              </a:rPr>
              <a:t>Sheikh </a:t>
            </a:r>
            <a:r>
              <a:rPr lang="en-US" sz="1200" dirty="0" err="1">
                <a:solidFill>
                  <a:schemeClr val="bg1">
                    <a:lumMod val="95000"/>
                  </a:schemeClr>
                </a:solidFill>
              </a:rPr>
              <a:t>Lotfollah</a:t>
            </a:r>
            <a:r>
              <a:rPr lang="en-US" sz="1200" dirty="0">
                <a:solidFill>
                  <a:schemeClr val="bg1">
                    <a:lumMod val="95000"/>
                  </a:schemeClr>
                </a:solidFill>
              </a:rPr>
              <a:t> mosque, Isfahan</a:t>
            </a:r>
          </a:p>
        </p:txBody>
      </p:sp>
    </p:spTree>
  </p:cSld>
  <p:clrMapOvr>
    <a:masterClrMapping/>
  </p:clrMapOvr>
  <p:transition spd="slow" advTm="7000">
    <p:pull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1" descr="imam-square-night2-esfahan.jpg"/>
          <p:cNvPicPr>
            <a:picLocks noChangeAspect="1"/>
          </p:cNvPicPr>
          <p:nvPr/>
        </p:nvPicPr>
        <p:blipFill>
          <a:blip r:embed="rId2" cstate="print"/>
          <a:srcRect t="8141" b="8141"/>
          <a:stretch>
            <a:fillRect/>
          </a:stretch>
        </p:blipFill>
        <p:spPr bwMode="auto">
          <a:xfrm>
            <a:off x="-33338" y="0"/>
            <a:ext cx="9210676" cy="5143500"/>
          </a:xfrm>
          <a:prstGeom prst="rect">
            <a:avLst/>
          </a:prstGeom>
          <a:noFill/>
          <a:ln w="9525">
            <a:noFill/>
            <a:miter lim="800000"/>
            <a:headEnd/>
            <a:tailEnd/>
          </a:ln>
        </p:spPr>
      </p:pic>
      <p:sp>
        <p:nvSpPr>
          <p:cNvPr id="23555" name="TextBox 4"/>
          <p:cNvSpPr txBox="1">
            <a:spLocks noChangeArrowheads="1"/>
          </p:cNvSpPr>
          <p:nvPr/>
        </p:nvSpPr>
        <p:spPr bwMode="auto">
          <a:xfrm>
            <a:off x="0" y="4867275"/>
            <a:ext cx="4929188" cy="276225"/>
          </a:xfrm>
          <a:prstGeom prst="rect">
            <a:avLst/>
          </a:prstGeom>
          <a:noFill/>
          <a:ln w="9525">
            <a:noFill/>
            <a:miter lim="800000"/>
            <a:headEnd/>
            <a:tailEnd/>
          </a:ln>
        </p:spPr>
        <p:txBody>
          <a:bodyPr>
            <a:spAutoFit/>
          </a:bodyPr>
          <a:lstStyle/>
          <a:p>
            <a:pPr>
              <a:defRPr/>
            </a:pPr>
            <a:r>
              <a:rPr lang="en-US" sz="1200" dirty="0">
                <a:solidFill>
                  <a:srgbClr val="F6E6AC"/>
                </a:solidFill>
              </a:rPr>
              <a:t>  </a:t>
            </a:r>
            <a:r>
              <a:rPr lang="en-US" sz="1200" dirty="0" err="1">
                <a:solidFill>
                  <a:srgbClr val="F6E6AC"/>
                </a:solidFill>
              </a:rPr>
              <a:t>Naghsh</a:t>
            </a:r>
            <a:r>
              <a:rPr lang="en-US" sz="1200" dirty="0">
                <a:solidFill>
                  <a:srgbClr val="F6E6AC"/>
                </a:solidFill>
              </a:rPr>
              <a:t>-e-</a:t>
            </a:r>
            <a:r>
              <a:rPr lang="en-US" sz="1200" dirty="0" err="1">
                <a:solidFill>
                  <a:srgbClr val="F6E6AC"/>
                </a:solidFill>
              </a:rPr>
              <a:t>Jahan</a:t>
            </a:r>
            <a:r>
              <a:rPr lang="en-US" sz="1200" dirty="0">
                <a:solidFill>
                  <a:srgbClr val="F6E6AC"/>
                </a:solidFill>
              </a:rPr>
              <a:t> Square, Esfahan and </a:t>
            </a:r>
            <a:r>
              <a:rPr lang="en-US" sz="1200" dirty="0">
                <a:solidFill>
                  <a:schemeClr val="bg1">
                    <a:lumMod val="95000"/>
                  </a:schemeClr>
                </a:solidFill>
              </a:rPr>
              <a:t>Sheikh </a:t>
            </a:r>
            <a:r>
              <a:rPr lang="en-US" sz="1200" dirty="0" err="1">
                <a:solidFill>
                  <a:schemeClr val="bg1">
                    <a:lumMod val="95000"/>
                  </a:schemeClr>
                </a:solidFill>
              </a:rPr>
              <a:t>Lotfollah</a:t>
            </a:r>
            <a:r>
              <a:rPr lang="en-US" sz="1200" dirty="0">
                <a:solidFill>
                  <a:schemeClr val="bg1">
                    <a:lumMod val="95000"/>
                  </a:schemeClr>
                </a:solidFill>
              </a:rPr>
              <a:t> mosque</a:t>
            </a:r>
            <a:endParaRPr lang="en-US" sz="1200" dirty="0">
              <a:solidFill>
                <a:srgbClr val="F6E6AC"/>
              </a:solidFill>
            </a:endParaRPr>
          </a:p>
        </p:txBody>
      </p:sp>
    </p:spTree>
  </p:cSld>
  <p:clrMapOvr>
    <a:masterClrMapping/>
  </p:clrMapOvr>
  <p:transition spd="slow" advTm="7000">
    <p:pull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3010" name="Picture 2" descr="persan lion.jpg"/>
          <p:cNvPicPr>
            <a:picLocks noChangeAspect="1"/>
          </p:cNvPicPr>
          <p:nvPr/>
        </p:nvPicPr>
        <p:blipFill>
          <a:blip r:embed="rId3" cstate="print"/>
          <a:srcRect/>
          <a:stretch>
            <a:fillRect/>
          </a:stretch>
        </p:blipFill>
        <p:spPr bwMode="auto">
          <a:xfrm>
            <a:off x="1643063" y="428625"/>
            <a:ext cx="4572000" cy="4572000"/>
          </a:xfrm>
          <a:prstGeom prst="rect">
            <a:avLst/>
          </a:prstGeom>
          <a:noFill/>
          <a:ln w="9525">
            <a:noFill/>
            <a:miter lim="800000"/>
            <a:headEnd/>
            <a:tailEnd/>
          </a:ln>
        </p:spPr>
      </p:pic>
      <p:sp>
        <p:nvSpPr>
          <p:cNvPr id="4" name="Text Box 3"/>
          <p:cNvSpPr txBox="1">
            <a:spLocks noChangeArrowheads="1"/>
          </p:cNvSpPr>
          <p:nvPr/>
        </p:nvSpPr>
        <p:spPr bwMode="auto">
          <a:xfrm>
            <a:off x="6143625" y="2357438"/>
            <a:ext cx="3429000" cy="1469633"/>
          </a:xfrm>
          <a:prstGeom prst="rect">
            <a:avLst/>
          </a:prstGeom>
          <a:noFill/>
          <a:ln w="9525">
            <a:noFill/>
            <a:miter lim="800000"/>
            <a:headEnd/>
            <a:tailEnd/>
          </a:ln>
        </p:spPr>
        <p:txBody>
          <a:bodyPr>
            <a:spAutoFit/>
          </a:bodyPr>
          <a:lstStyle/>
          <a:p>
            <a:pPr>
              <a:spcBef>
                <a:spcPct val="50000"/>
              </a:spcBef>
              <a:defRPr/>
            </a:pPr>
            <a:r>
              <a:rPr lang="en-US" sz="1050" dirty="0">
                <a:solidFill>
                  <a:srgbClr val="742100"/>
                </a:solidFill>
                <a:latin typeface="Lucida Handwriting" pitchFamily="66" charset="0"/>
                <a:cs typeface="+mn-cs"/>
              </a:rPr>
              <a:t>Pictures:  Internet  &amp;</a:t>
            </a:r>
          </a:p>
          <a:p>
            <a:pPr>
              <a:spcBef>
                <a:spcPct val="50000"/>
              </a:spcBef>
              <a:defRPr/>
            </a:pPr>
            <a:r>
              <a:rPr lang="en-US" sz="1050" dirty="0">
                <a:solidFill>
                  <a:srgbClr val="742100"/>
                </a:solidFill>
                <a:latin typeface="Lucida Handwriting" pitchFamily="66" charset="0"/>
                <a:cs typeface="+mn-cs"/>
              </a:rPr>
              <a:t> Mohammad Reza </a:t>
            </a:r>
            <a:r>
              <a:rPr lang="en-US" sz="1050" dirty="0" err="1">
                <a:solidFill>
                  <a:srgbClr val="742100"/>
                </a:solidFill>
                <a:latin typeface="Lucida Handwriting" pitchFamily="66" charset="0"/>
                <a:cs typeface="+mn-cs"/>
              </a:rPr>
              <a:t>Domiri</a:t>
            </a:r>
            <a:r>
              <a:rPr lang="en-US" sz="1050" dirty="0">
                <a:solidFill>
                  <a:srgbClr val="742100"/>
                </a:solidFill>
                <a:latin typeface="Lucida Handwriting" pitchFamily="66" charset="0"/>
                <a:cs typeface="+mn-cs"/>
              </a:rPr>
              <a:t> </a:t>
            </a:r>
            <a:r>
              <a:rPr lang="en-US" sz="1050" dirty="0" err="1">
                <a:solidFill>
                  <a:srgbClr val="742100"/>
                </a:solidFill>
                <a:latin typeface="Lucida Handwriting" pitchFamily="66" charset="0"/>
                <a:cs typeface="+mn-cs"/>
              </a:rPr>
              <a:t>Ganji</a:t>
            </a:r>
            <a:endParaRPr lang="en-US" sz="1050" dirty="0">
              <a:solidFill>
                <a:srgbClr val="742100"/>
              </a:solidFill>
              <a:latin typeface="Lucida Handwriting" pitchFamily="66" charset="0"/>
              <a:cs typeface="+mn-cs"/>
            </a:endParaRPr>
          </a:p>
          <a:p>
            <a:pPr>
              <a:spcBef>
                <a:spcPct val="50000"/>
              </a:spcBef>
              <a:defRPr/>
            </a:pPr>
            <a:r>
              <a:rPr lang="en-US" sz="800" dirty="0" smtClean="0">
                <a:solidFill>
                  <a:srgbClr val="742100"/>
                </a:solidFill>
                <a:latin typeface="Lucida Handwriting" pitchFamily="66" charset="0"/>
              </a:rPr>
              <a:t>All  copyrights  belong  to  their  respective  owners </a:t>
            </a:r>
          </a:p>
          <a:p>
            <a:pPr>
              <a:spcBef>
                <a:spcPct val="50000"/>
              </a:spcBef>
              <a:defRPr/>
            </a:pPr>
            <a:r>
              <a:rPr lang="en-US" sz="1050" dirty="0" smtClean="0">
                <a:solidFill>
                  <a:srgbClr val="742100"/>
                </a:solidFill>
                <a:latin typeface="Lucida Handwriting" pitchFamily="66" charset="0"/>
                <a:cs typeface="+mn-cs"/>
              </a:rPr>
              <a:t>Presentation</a:t>
            </a:r>
            <a:r>
              <a:rPr lang="en-US" sz="1050" dirty="0">
                <a:solidFill>
                  <a:srgbClr val="742100"/>
                </a:solidFill>
                <a:latin typeface="Lucida Handwriting" pitchFamily="66" charset="0"/>
                <a:cs typeface="+mn-cs"/>
              </a:rPr>
              <a:t>: </a:t>
            </a:r>
            <a:r>
              <a:rPr lang="ro-RO" sz="1050" dirty="0">
                <a:solidFill>
                  <a:srgbClr val="742100"/>
                </a:solidFill>
                <a:latin typeface="Lucida Handwriting" pitchFamily="66" charset="0"/>
                <a:cs typeface="+mn-cs"/>
              </a:rPr>
              <a:t>Sanda Foi</a:t>
            </a:r>
            <a:r>
              <a:rPr lang="ro-RO" sz="1050" dirty="0">
                <a:solidFill>
                  <a:srgbClr val="742100"/>
                </a:solidFill>
                <a:latin typeface="Segoe Print" pitchFamily="2" charset="0"/>
                <a:cs typeface="+mn-cs"/>
              </a:rPr>
              <a:t>ş</a:t>
            </a:r>
            <a:r>
              <a:rPr lang="ro-RO" sz="1050" dirty="0">
                <a:solidFill>
                  <a:srgbClr val="742100"/>
                </a:solidFill>
                <a:latin typeface="Lucida Handwriting" pitchFamily="66" charset="0"/>
                <a:cs typeface="+mn-cs"/>
              </a:rPr>
              <a:t>oreanu</a:t>
            </a:r>
          </a:p>
          <a:p>
            <a:pPr>
              <a:spcBef>
                <a:spcPct val="50000"/>
              </a:spcBef>
              <a:defRPr/>
            </a:pPr>
            <a:r>
              <a:rPr lang="en-US" sz="800" dirty="0" smtClean="0">
                <a:solidFill>
                  <a:srgbClr val="742100"/>
                </a:solidFill>
                <a:latin typeface="Lucida Handwriting" pitchFamily="66" charset="0"/>
                <a:cs typeface="+mn-cs"/>
                <a:hlinkClick r:id="rId4"/>
              </a:rPr>
              <a:t>www.slideshare.net/michaelasanda</a:t>
            </a:r>
            <a:endParaRPr lang="en-US" sz="800" dirty="0" smtClean="0">
              <a:solidFill>
                <a:srgbClr val="742100"/>
              </a:solidFill>
              <a:latin typeface="Lucida Handwriting" pitchFamily="66" charset="0"/>
              <a:cs typeface="+mn-cs"/>
            </a:endParaRPr>
          </a:p>
          <a:p>
            <a:pPr>
              <a:lnSpc>
                <a:spcPct val="115000"/>
              </a:lnSpc>
              <a:spcAft>
                <a:spcPts val="0"/>
              </a:spcAft>
            </a:pPr>
            <a:r>
              <a:rPr lang="en-US" sz="800" u="sng" dirty="0" smtClean="0">
                <a:solidFill>
                  <a:srgbClr val="0000FF"/>
                </a:solidFill>
                <a:latin typeface="Lucida Handwriting"/>
                <a:ea typeface="Calibri"/>
                <a:cs typeface="Times New Roman"/>
                <a:hlinkClick r:id="rId5"/>
              </a:rPr>
              <a:t>https://plus.google.com/+SandaMichaela</a:t>
            </a:r>
            <a:endParaRPr lang="en-US" sz="1000" dirty="0" smtClean="0">
              <a:latin typeface="Calibri"/>
              <a:ea typeface="Calibri"/>
              <a:cs typeface="Times New Roman"/>
            </a:endParaRPr>
          </a:p>
          <a:p>
            <a:pPr>
              <a:spcBef>
                <a:spcPct val="50000"/>
              </a:spcBef>
              <a:defRPr/>
            </a:pPr>
            <a:endParaRPr lang="en-US" sz="800" dirty="0">
              <a:solidFill>
                <a:srgbClr val="742100"/>
              </a:solidFill>
              <a:latin typeface="Lucida Handwriting" pitchFamily="66" charset="0"/>
              <a:cs typeface="+mn-cs"/>
            </a:endParaRPr>
          </a:p>
        </p:txBody>
      </p:sp>
      <p:pic>
        <p:nvPicPr>
          <p:cNvPr id="5" name="Picture 4" descr="cd_gold12"/>
          <p:cNvPicPr>
            <a:picLocks noChangeAspect="1" noChangeArrowheads="1" noCrop="1"/>
          </p:cNvPicPr>
          <p:nvPr/>
        </p:nvPicPr>
        <p:blipFill>
          <a:blip r:embed="rId6" cstate="print"/>
          <a:srcRect/>
          <a:stretch>
            <a:fillRect/>
          </a:stretch>
        </p:blipFill>
        <p:spPr bwMode="auto">
          <a:xfrm>
            <a:off x="539750" y="4803775"/>
            <a:ext cx="323850" cy="323850"/>
          </a:xfrm>
          <a:prstGeom prst="rect">
            <a:avLst/>
          </a:prstGeom>
          <a:noFill/>
          <a:ln w="9525">
            <a:noFill/>
            <a:miter lim="800000"/>
            <a:headEnd/>
            <a:tailEnd/>
          </a:ln>
        </p:spPr>
      </p:pic>
      <p:sp>
        <p:nvSpPr>
          <p:cNvPr id="6" name="Text Box 4"/>
          <p:cNvSpPr txBox="1">
            <a:spLocks noChangeArrowheads="1"/>
          </p:cNvSpPr>
          <p:nvPr/>
        </p:nvSpPr>
        <p:spPr bwMode="auto">
          <a:xfrm>
            <a:off x="0" y="4927600"/>
            <a:ext cx="5435600" cy="215900"/>
          </a:xfrm>
          <a:prstGeom prst="rect">
            <a:avLst/>
          </a:prstGeom>
          <a:noFill/>
          <a:ln w="9525">
            <a:noFill/>
            <a:miter lim="800000"/>
            <a:headEnd/>
            <a:tailEnd/>
          </a:ln>
        </p:spPr>
        <p:txBody>
          <a:bodyPr>
            <a:spAutoFit/>
          </a:bodyPr>
          <a:lstStyle/>
          <a:p>
            <a:pPr>
              <a:spcBef>
                <a:spcPct val="50000"/>
              </a:spcBef>
            </a:pPr>
            <a:r>
              <a:rPr lang="en-US" sz="800">
                <a:solidFill>
                  <a:srgbClr val="742100"/>
                </a:solidFill>
                <a:latin typeface="Lucida Handwriting" pitchFamily="66" charset="0"/>
              </a:rPr>
              <a:t>Sound</a:t>
            </a:r>
            <a:r>
              <a:rPr lang="ro-RO" sz="800">
                <a:solidFill>
                  <a:srgbClr val="742100"/>
                </a:solidFill>
                <a:latin typeface="Lucida Handwriting" pitchFamily="66" charset="0"/>
              </a:rPr>
              <a:t>: </a:t>
            </a:r>
            <a:r>
              <a:rPr lang="en-US" sz="800">
                <a:solidFill>
                  <a:srgbClr val="742100"/>
                </a:solidFill>
                <a:latin typeface="Lucida Handwriting" pitchFamily="66" charset="0"/>
              </a:rPr>
              <a:t>           </a:t>
            </a:r>
            <a:r>
              <a:rPr lang="it-IT" sz="800">
                <a:solidFill>
                  <a:srgbClr val="742100"/>
                </a:solidFill>
                <a:latin typeface="Lucida Handwriting" pitchFamily="66" charset="0"/>
              </a:rPr>
              <a:t>Alireza Eftekhari - Avaze Afshari</a:t>
            </a:r>
            <a:endParaRPr lang="en-US" sz="800">
              <a:solidFill>
                <a:srgbClr val="742100"/>
              </a:solidFill>
              <a:latin typeface="Lucida Handwriting" pitchFamily="66" charset="0"/>
            </a:endParaRPr>
          </a:p>
        </p:txBody>
      </p:sp>
      <p:pic>
        <p:nvPicPr>
          <p:cNvPr id="7" name="Picture 2" descr="clip-monde-continents"/>
          <p:cNvPicPr>
            <a:picLocks noChangeAspect="1" noChangeArrowheads="1" noCrop="1"/>
          </p:cNvPicPr>
          <p:nvPr/>
        </p:nvPicPr>
        <p:blipFill>
          <a:blip r:embed="rId7" cstate="print">
            <a:duotone>
              <a:prstClr val="black"/>
              <a:srgbClr val="00B050">
                <a:tint val="45000"/>
                <a:satMod val="400000"/>
              </a:srgbClr>
            </a:duotone>
          </a:blip>
          <a:srcRect/>
          <a:stretch>
            <a:fillRect/>
          </a:stretch>
        </p:blipFill>
        <p:spPr bwMode="auto">
          <a:xfrm>
            <a:off x="35496" y="137493"/>
            <a:ext cx="2468562" cy="1354137"/>
          </a:xfrm>
          <a:prstGeom prst="rect">
            <a:avLst/>
          </a:prstGeom>
          <a:ln>
            <a:noFill/>
          </a:ln>
          <a:effectLst>
            <a:outerShdw blurRad="292100" dist="139700" dir="2700000" algn="tl" rotWithShape="0">
              <a:srgbClr val="333333">
                <a:alpha val="65000"/>
              </a:srgbClr>
            </a:outerShdw>
          </a:effectLst>
          <a:scene3d>
            <a:camera prst="orthographicFront"/>
            <a:lightRig rig="sunset" dir="t"/>
          </a:scene3d>
        </p:spPr>
      </p:pic>
      <p:pic>
        <p:nvPicPr>
          <p:cNvPr id="8" name="Picture 23" descr="ESTRELLITA AZZUL"/>
          <p:cNvPicPr>
            <a:picLocks noChangeAspect="1" noChangeArrowheads="1" noCrop="1"/>
          </p:cNvPicPr>
          <p:nvPr/>
        </p:nvPicPr>
        <p:blipFill>
          <a:blip r:embed="rId8" cstate="print"/>
          <a:srcRect/>
          <a:stretch>
            <a:fillRect/>
          </a:stretch>
        </p:blipFill>
        <p:spPr bwMode="auto">
          <a:xfrm>
            <a:off x="1438275" y="477838"/>
            <a:ext cx="142875" cy="150812"/>
          </a:xfrm>
          <a:prstGeom prst="rect">
            <a:avLst/>
          </a:prstGeom>
          <a:noFill/>
          <a:ln w="9525">
            <a:noFill/>
            <a:miter lim="800000"/>
            <a:headEnd/>
            <a:tailEnd/>
          </a:ln>
        </p:spPr>
      </p:pic>
      <p:sp>
        <p:nvSpPr>
          <p:cNvPr id="9" name="TextBox 8"/>
          <p:cNvSpPr txBox="1"/>
          <p:nvPr/>
        </p:nvSpPr>
        <p:spPr>
          <a:xfrm rot="16200000">
            <a:off x="8296962" y="4296462"/>
            <a:ext cx="1440160" cy="253916"/>
          </a:xfrm>
          <a:prstGeom prst="rect">
            <a:avLst/>
          </a:prstGeom>
          <a:noFill/>
        </p:spPr>
        <p:txBody>
          <a:bodyPr wrap="square" rtlCol="0">
            <a:spAutoFit/>
          </a:bodyPr>
          <a:lstStyle/>
          <a:p>
            <a:r>
              <a:rPr lang="en-US" sz="1050" dirty="0" smtClean="0">
                <a:solidFill>
                  <a:schemeClr val="bg2">
                    <a:lumMod val="50000"/>
                  </a:schemeClr>
                </a:solidFill>
              </a:rPr>
              <a:t>2015</a:t>
            </a:r>
            <a:endParaRPr lang="en-US" sz="1050" dirty="0">
              <a:solidFill>
                <a:schemeClr val="bg2">
                  <a:lumMod val="50000"/>
                </a:schemeClr>
              </a:solidFill>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3000"/>
                                        <p:tgtEl>
                                          <p:spTgt spid="5"/>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lide(fromLeft)">
                                      <p:cBhvr>
                                        <p:cTn id="15" dur="2000"/>
                                        <p:tgtEl>
                                          <p:spTgt spid="6"/>
                                        </p:tgtEl>
                                      </p:cBhvr>
                                    </p:animEffect>
                                  </p:childTnLst>
                                </p:cTn>
                              </p:par>
                            </p:childTnLst>
                          </p:cTn>
                        </p:par>
                        <p:par>
                          <p:cTn id="16" fill="hold">
                            <p:stCondLst>
                              <p:cond delay="8000"/>
                            </p:stCondLst>
                            <p:childTnLst>
                              <p:par>
                                <p:cTn id="17" presetID="1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000"/>
                                        <p:tgtEl>
                                          <p:spTgt spid="7"/>
                                        </p:tgtEl>
                                      </p:cBhvr>
                                    </p:animEffect>
                                  </p:childTnLst>
                                </p:cTn>
                              </p:par>
                            </p:childTnLst>
                          </p:cTn>
                        </p:par>
                        <p:par>
                          <p:cTn id="20" fill="hold">
                            <p:stCondLst>
                              <p:cond delay="10000"/>
                            </p:stCondLst>
                            <p:childTnLst>
                              <p:par>
                                <p:cTn id="21" presetID="10"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theme/theme1.xml><?xml version="1.0" encoding="utf-8"?>
<a:theme xmlns:a="http://schemas.openxmlformats.org/drawingml/2006/main" name="beautiful iran 1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beautiful iran 13</Template>
  <TotalTime>5</TotalTime>
  <Words>408</Words>
  <Application>Microsoft Office PowerPoint</Application>
  <PresentationFormat>On-screen Show (16:9)</PresentationFormat>
  <Paragraphs>96</Paragraphs>
  <Slides>41</Slides>
  <Notes>24</Notes>
  <HiddenSlides>0</HiddenSlides>
  <MMClips>1</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beautiful iran 13</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Beautiful Iran13</dc:title>
  <dc:subject>iran,</dc:subject>
  <dc:creator>sanda foișoreanu</dc:creator>
  <dc:description>sound: Alireza Eftekhari - Avaze Afshari</dc:description>
  <cp:lastModifiedBy>sanda foișoreanu</cp:lastModifiedBy>
  <cp:revision>48</cp:revision>
  <dcterms:created xsi:type="dcterms:W3CDTF">2018-10-16T12:05:45Z</dcterms:created>
  <dcterms:modified xsi:type="dcterms:W3CDTF">2018-10-16T12:11:17Z</dcterms:modified>
  <cp:category>26.06.2015</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9158331</vt:lpwstr>
  </property>
  <property fmtid="{D5CDD505-2E9C-101B-9397-08002B2CF9AE}" pid="3" name="NXPowerLiteSettings">
    <vt:lpwstr>B74006B004C800</vt:lpwstr>
  </property>
  <property fmtid="{D5CDD505-2E9C-101B-9397-08002B2CF9AE}" pid="4" name="NXPowerLiteVersion">
    <vt:lpwstr>D5.0.6</vt:lpwstr>
  </property>
  <property fmtid="{D5CDD505-2E9C-101B-9397-08002B2CF9AE}" pid="5" name="NXTAG2">
    <vt:lpwstr>0008002e6e0000000000010250600207f7000400038000</vt:lpwstr>
  </property>
</Properties>
</file>