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Default Extension="fntdata" ContentType="application/x-fontdata"/>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Default Extension="wav" ContentType="audio/x-wav"/>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60" r:id="rId1"/>
  </p:sldMasterIdLst>
  <p:sldIdLst>
    <p:sldId id="257" r:id="rId2"/>
    <p:sldId id="258" r:id="rId3"/>
    <p:sldId id="259" r:id="rId4"/>
    <p:sldId id="287" r:id="rId5"/>
    <p:sldId id="289" r:id="rId6"/>
    <p:sldId id="302" r:id="rId7"/>
    <p:sldId id="286" r:id="rId8"/>
    <p:sldId id="284" r:id="rId9"/>
    <p:sldId id="288" r:id="rId10"/>
    <p:sldId id="285" r:id="rId11"/>
    <p:sldId id="291" r:id="rId12"/>
    <p:sldId id="295" r:id="rId13"/>
    <p:sldId id="296" r:id="rId14"/>
    <p:sldId id="294" r:id="rId15"/>
    <p:sldId id="297" r:id="rId16"/>
    <p:sldId id="298" r:id="rId17"/>
    <p:sldId id="299" r:id="rId18"/>
    <p:sldId id="292" r:id="rId19"/>
    <p:sldId id="293" r:id="rId20"/>
    <p:sldId id="300" r:id="rId21"/>
    <p:sldId id="260" r:id="rId22"/>
    <p:sldId id="261" r:id="rId23"/>
    <p:sldId id="301" r:id="rId24"/>
    <p:sldId id="262" r:id="rId25"/>
    <p:sldId id="263" r:id="rId26"/>
    <p:sldId id="273" r:id="rId27"/>
    <p:sldId id="276" r:id="rId28"/>
    <p:sldId id="264" r:id="rId29"/>
    <p:sldId id="266" r:id="rId30"/>
    <p:sldId id="265" r:id="rId31"/>
    <p:sldId id="267" r:id="rId32"/>
    <p:sldId id="269" r:id="rId33"/>
    <p:sldId id="268" r:id="rId34"/>
    <p:sldId id="270" r:id="rId35"/>
    <p:sldId id="290" r:id="rId36"/>
    <p:sldId id="272" r:id="rId37"/>
    <p:sldId id="274" r:id="rId38"/>
    <p:sldId id="277" r:id="rId39"/>
    <p:sldId id="280" r:id="rId40"/>
    <p:sldId id="281" r:id="rId41"/>
    <p:sldId id="282" r:id="rId42"/>
    <p:sldId id="283" r:id="rId43"/>
    <p:sldId id="278" r:id="rId44"/>
    <p:sldId id="275" r:id="rId45"/>
    <p:sldId id="279" r:id="rId46"/>
  </p:sldIdLst>
  <p:sldSz cx="9144000" cy="6858000" type="screen4x3"/>
  <p:notesSz cx="6858000" cy="9144000"/>
  <p:embeddedFontLst>
    <p:embeddedFont>
      <p:font typeface="Garamond" pitchFamily="18" charset="0"/>
      <p:regular r:id="rId47"/>
      <p:bold r:id="rId48"/>
      <p:italic r:id="rId49"/>
    </p:embeddedFont>
    <p:embeddedFont>
      <p:font typeface="French Script MT" pitchFamily="66" charset="0"/>
      <p:regular r:id="rId50"/>
    </p:embeddedFont>
  </p:embeddedFontLst>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4" autoAdjust="0"/>
    <p:restoredTop sz="94660"/>
  </p:normalViewPr>
  <p:slideViewPr>
    <p:cSldViewPr snapToGrid="0">
      <p:cViewPr varScale="1">
        <p:scale>
          <a:sx n="73" d="100"/>
          <a:sy n="73" d="100"/>
        </p:scale>
        <p:origin x="-1320" y="-102"/>
      </p:cViewPr>
      <p:guideLst>
        <p:guide orient="horz" pos="2160"/>
        <p:guide pos="2880"/>
      </p:guideLst>
    </p:cSldViewPr>
  </p:slideViewPr>
  <p:notesTextViewPr>
    <p:cViewPr>
      <p:scale>
        <a:sx n="1" d="1"/>
        <a:sy n="1" d="1"/>
      </p:scale>
      <p:origin x="0" y="0"/>
    </p:cViewPr>
  </p:notesTextViewPr>
  <p:sorterViewPr>
    <p:cViewPr>
      <p:scale>
        <a:sx n="70" d="100"/>
        <a:sy n="70" d="100"/>
      </p:scale>
      <p:origin x="0" y="0"/>
    </p:cViewPr>
  </p:sorter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1.fntdata"/><Relationship Id="rId50" Type="http://schemas.openxmlformats.org/officeDocument/2006/relationships/font" Target="fonts/font4.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3.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2.fntdata"/><Relationship Id="rId8" Type="http://schemas.openxmlformats.org/officeDocument/2006/relationships/slide" Target="slides/slide7.xml"/><Relationship Id="rId51"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smtClean="0"/>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en-US" dirty="0"/>
          </a:p>
        </p:txBody>
      </p:sp>
      <p:sp>
        <p:nvSpPr>
          <p:cNvPr id="4" name="Date Placeholder 3"/>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1837883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12597969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smtClean="0"/>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Date Placeholder 3"/>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3735468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Date Placeholder 4"/>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13431924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smtClean="0"/>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7" name="Date Placeholder 6"/>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8" name="Footer Placeholder 7"/>
          <p:cNvSpPr>
            <a:spLocks noGrp="1"/>
          </p:cNvSpPr>
          <p:nvPr>
            <p:ph type="ftr" sz="quarter" idx="11"/>
          </p:nvPr>
        </p:nvSpPr>
        <p:spPr/>
        <p:txBody>
          <a:bodyPr/>
          <a:lstStyle/>
          <a:p>
            <a:endParaRPr lang="fr-CA"/>
          </a:p>
        </p:txBody>
      </p:sp>
      <p:sp>
        <p:nvSpPr>
          <p:cNvPr id="9" name="Slide Number Placeholder 8"/>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423629122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Date Placeholder 2"/>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4" name="Footer Placeholder 3"/>
          <p:cNvSpPr>
            <a:spLocks noGrp="1"/>
          </p:cNvSpPr>
          <p:nvPr>
            <p:ph type="ftr" sz="quarter" idx="11"/>
          </p:nvPr>
        </p:nvSpPr>
        <p:spPr/>
        <p:txBody>
          <a:bodyPr/>
          <a:lstStyle/>
          <a:p>
            <a:endParaRPr lang="fr-CA"/>
          </a:p>
        </p:txBody>
      </p:sp>
      <p:sp>
        <p:nvSpPr>
          <p:cNvPr id="5" name="Slide Number Placeholder 4"/>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4279688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3" name="Footer Placeholder 2"/>
          <p:cNvSpPr>
            <a:spLocks noGrp="1"/>
          </p:cNvSpPr>
          <p:nvPr>
            <p:ph type="ftr" sz="quarter" idx="11"/>
          </p:nvPr>
        </p:nvSpPr>
        <p:spPr/>
        <p:txBody>
          <a:bodyPr/>
          <a:lstStyle/>
          <a:p>
            <a:endParaRPr lang="fr-CA"/>
          </a:p>
        </p:txBody>
      </p:sp>
      <p:sp>
        <p:nvSpPr>
          <p:cNvPr id="4" name="Slide Number Placeholder 3"/>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3983006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23448007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smtClean="0"/>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smtClean="0"/>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Date Placeholder 4"/>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6" name="Footer Placeholder 5"/>
          <p:cNvSpPr>
            <a:spLocks noGrp="1"/>
          </p:cNvSpPr>
          <p:nvPr>
            <p:ph type="ftr" sz="quarter" idx="11"/>
          </p:nvPr>
        </p:nvSpPr>
        <p:spPr/>
        <p:txBody>
          <a:bodyPr/>
          <a:lstStyle/>
          <a:p>
            <a:endParaRPr lang="fr-CA"/>
          </a:p>
        </p:txBody>
      </p:sp>
      <p:sp>
        <p:nvSpPr>
          <p:cNvPr id="7" name="Slide Number Placeholder 6"/>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3618019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smtClean="0"/>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25612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smtClean="0"/>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10"/>
          </p:nvPr>
        </p:nvSpPr>
        <p:spPr/>
        <p:txBody>
          <a:bodyPr/>
          <a:lstStyle/>
          <a:p>
            <a:fld id="{A92B4505-BCCA-407F-9B19-043203E8BDB3}" type="datetimeFigureOut">
              <a:rPr lang="fr-CA" smtClean="0"/>
              <a:pPr/>
              <a:t>2019-01-19</a:t>
            </a:fld>
            <a:endParaRPr lang="fr-CA"/>
          </a:p>
        </p:txBody>
      </p:sp>
      <p:sp>
        <p:nvSpPr>
          <p:cNvPr id="5" name="Footer Placeholder 4"/>
          <p:cNvSpPr>
            <a:spLocks noGrp="1"/>
          </p:cNvSpPr>
          <p:nvPr>
            <p:ph type="ftr" sz="quarter" idx="11"/>
          </p:nvPr>
        </p:nvSpPr>
        <p:spPr/>
        <p:txBody>
          <a:bodyPr/>
          <a:lstStyle/>
          <a:p>
            <a:endParaRPr lang="fr-CA"/>
          </a:p>
        </p:txBody>
      </p:sp>
      <p:sp>
        <p:nvSpPr>
          <p:cNvPr id="6" name="Slide Number Placeholder 5"/>
          <p:cNvSpPr>
            <a:spLocks noGrp="1"/>
          </p:cNvSpPr>
          <p:nvPr>
            <p:ph type="sldNum" sz="quarter" idx="12"/>
          </p:nvPr>
        </p:nvSpPr>
        <p:spPr/>
        <p:txBody>
          <a:body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3259559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40000"/>
            <a:lumOff val="60000"/>
            <a:alpha val="63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smtClean="0"/>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92B4505-BCCA-407F-9B19-043203E8BDB3}" type="datetimeFigureOut">
              <a:rPr lang="fr-CA" smtClean="0"/>
              <a:pPr/>
              <a:t>2019-01-19</a:t>
            </a:fld>
            <a:endParaRPr lang="fr-CA"/>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CA"/>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71C63C6-7688-42B5-AF06-34B7F36FDF05}" type="slidenum">
              <a:rPr lang="fr-CA" smtClean="0"/>
              <a:pPr/>
              <a:t>‹nº›</a:t>
            </a:fld>
            <a:endParaRPr lang="fr-CA"/>
          </a:p>
        </p:txBody>
      </p:sp>
    </p:spTree>
    <p:extLst>
      <p:ext uri="{BB962C8B-B14F-4D97-AF65-F5344CB8AC3E}">
        <p14:creationId xmlns:p14="http://schemas.microsoft.com/office/powerpoint/2010/main" xmlns="" val="23256986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Layout" Target="../slideLayouts/slideLayout7.xml"/><Relationship Id="rId1" Type="http://schemas.openxmlformats.org/officeDocument/2006/relationships/audio" Target="../media/media1.wav"/><Relationship Id="rId5" Type="http://schemas.openxmlformats.org/officeDocument/2006/relationships/image" Target="../media/image3.png"/><Relationship Id="rId4" Type="http://schemas.microsoft.com/office/2007/relationships/media" Target="../media/media1.wav"/></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2" name="Rectangle 1"/>
          <p:cNvSpPr/>
          <p:nvPr/>
        </p:nvSpPr>
        <p:spPr>
          <a:xfrm>
            <a:off x="485459" y="459432"/>
            <a:ext cx="5486400" cy="2834640"/>
          </a:xfrm>
          <a:prstGeom prst="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fr-CA" dirty="0">
              <a:solidFill>
                <a:prstClr val="white"/>
              </a:solidFill>
            </a:endParaRPr>
          </a:p>
        </p:txBody>
      </p:sp>
      <p:sp>
        <p:nvSpPr>
          <p:cNvPr id="4" name="ZoneTexte 3"/>
          <p:cNvSpPr txBox="1"/>
          <p:nvPr/>
        </p:nvSpPr>
        <p:spPr>
          <a:xfrm>
            <a:off x="1048596" y="1584364"/>
            <a:ext cx="4114800" cy="584775"/>
          </a:xfrm>
          <a:prstGeom prst="rect">
            <a:avLst/>
          </a:prstGeom>
          <a:noFill/>
        </p:spPr>
        <p:txBody>
          <a:bodyPr wrap="square">
            <a:spAutoFit/>
          </a:bodyPr>
          <a:lstStyle/>
          <a:p>
            <a:pPr algn="ctr">
              <a:defRPr/>
            </a:pPr>
            <a:r>
              <a:rPr lang="fr-CA" sz="3200" i="1" dirty="0">
                <a:solidFill>
                  <a:schemeClr val="accent1">
                    <a:lumMod val="75000"/>
                  </a:schemeClr>
                </a:solidFill>
                <a:latin typeface="French Script MT" pitchFamily="66" charset="0"/>
              </a:rPr>
              <a:t>Day Créations réflexives</a:t>
            </a:r>
          </a:p>
        </p:txBody>
      </p:sp>
      <p:sp>
        <p:nvSpPr>
          <p:cNvPr id="6" name="ZoneTexte 5"/>
          <p:cNvSpPr txBox="1"/>
          <p:nvPr/>
        </p:nvSpPr>
        <p:spPr>
          <a:xfrm>
            <a:off x="5027722" y="2728256"/>
            <a:ext cx="762000" cy="400110"/>
          </a:xfrm>
          <a:prstGeom prst="rect">
            <a:avLst/>
          </a:prstGeom>
          <a:noFill/>
        </p:spPr>
        <p:txBody>
          <a:bodyPr wrap="square" rtlCol="0">
            <a:spAutoFit/>
          </a:bodyPr>
          <a:lstStyle/>
          <a:p>
            <a:r>
              <a:rPr lang="fr-CA" sz="2000" b="1" i="1" dirty="0" smtClean="0">
                <a:solidFill>
                  <a:schemeClr val="accent1">
                    <a:lumMod val="75000"/>
                  </a:schemeClr>
                </a:solidFill>
                <a:latin typeface="French Script MT" pitchFamily="66" charset="0"/>
              </a:rPr>
              <a:t>2017</a:t>
            </a:r>
            <a:endParaRPr lang="fr-CA" sz="2000" b="1" i="1" dirty="0">
              <a:solidFill>
                <a:schemeClr val="accent1">
                  <a:lumMod val="75000"/>
                </a:schemeClr>
              </a:solidFill>
              <a:latin typeface="French Script MT" pitchFamily="66" charset="0"/>
            </a:endParaRPr>
          </a:p>
        </p:txBody>
      </p:sp>
      <p:sp>
        <p:nvSpPr>
          <p:cNvPr id="7" name="Ellipse 6"/>
          <p:cNvSpPr/>
          <p:nvPr/>
        </p:nvSpPr>
        <p:spPr>
          <a:xfrm>
            <a:off x="80679" y="825192"/>
            <a:ext cx="5029200" cy="2011680"/>
          </a:xfrm>
          <a:prstGeom prst="ellipse">
            <a:avLst/>
          </a:prstGeom>
          <a:noFill/>
          <a:ln w="127000" cmpd="sng">
            <a:solidFill>
              <a:schemeClr val="accent1"/>
            </a:solidFill>
          </a:ln>
          <a:effectLst>
            <a:outerShdw blurRad="184150" dist="241300" dir="11520000" sx="110000" sy="110000" algn="ctr">
              <a:srgbClr val="000000">
                <a:alpha val="18000"/>
              </a:srgbClr>
            </a:outerShdw>
          </a:effectLst>
          <a:scene3d>
            <a:camera prst="perspectiveHeroicExtremeLeftFacing"/>
            <a:lightRig rig="flood" dir="t">
              <a:rot lat="0" lon="0" rev="13800000"/>
            </a:lightRig>
          </a:scene3d>
          <a:sp3d extrusionH="107950" prstMaterial="plastic">
            <a:bevelT w="82550" h="63500" prst="divot"/>
            <a:bevelB/>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914377">
              <a:defRPr/>
            </a:pPr>
            <a:endParaRPr lang="fr-CA" dirty="0">
              <a:solidFill>
                <a:prstClr val="white"/>
              </a:solidFill>
            </a:endParaRPr>
          </a:p>
        </p:txBody>
      </p:sp>
      <p:pic>
        <p:nvPicPr>
          <p:cNvPr id="3" name="Image 2"/>
          <p:cNvPicPr>
            <a:picLocks noChangeAspect="1"/>
          </p:cNvPicPr>
          <p:nvPr/>
        </p:nvPicPr>
        <p:blipFill>
          <a:blip r:embed="rId2" cstate="email">
            <a:duotone>
              <a:schemeClr val="accent5">
                <a:shade val="45000"/>
                <a:satMod val="135000"/>
              </a:schemeClr>
              <a:prstClr val="white"/>
            </a:duotone>
            <a:extLst>
              <a:ext uri="{28A0092B-C50C-407E-A947-70E740481C1C}">
                <a14:useLocalDpi xmlns:a14="http://schemas.microsoft.com/office/drawing/2010/main" xmlns=""/>
              </a:ext>
            </a:extLst>
          </a:blip>
          <a:stretch>
            <a:fillRect/>
          </a:stretch>
        </p:blipFill>
        <p:spPr>
          <a:xfrm>
            <a:off x="8006575" y="6055040"/>
            <a:ext cx="524340" cy="446702"/>
          </a:xfrm>
          <a:prstGeom prst="rect">
            <a:avLst/>
          </a:prstGeom>
        </p:spPr>
      </p:pic>
    </p:spTree>
  </p:cSld>
  <p:clrMapOvr>
    <a:masterClrMapping/>
  </p:clrMapOvr>
  <mc:AlternateContent xmlns:mc="http://schemas.openxmlformats.org/markup-compatibility/2006">
    <mc:Choice xmlns:p14="http://schemas.microsoft.com/office/powerpoint/2010/main" xmlns="" Requires="p14">
      <p:transition spd="slow" p14:dur="2000">
        <p:fad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withEffect">
                                  <p:stCondLst>
                                    <p:cond delay="100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p:cTn id="7" dur="3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8" dur="3000" fill="hold"/>
                                        <p:tgtEl>
                                          <p:spTgt spid="4">
                                            <p:txEl>
                                              <p:pRg st="0" end="0"/>
                                            </p:txEl>
                                          </p:spTgt>
                                        </p:tgtEl>
                                        <p:attrNameLst>
                                          <p:attrName>ppt_h</p:attrName>
                                        </p:attrNameLst>
                                      </p:cBhvr>
                                      <p:tavLst>
                                        <p:tav tm="0">
                                          <p:val>
                                            <p:fltVal val="0"/>
                                          </p:val>
                                        </p:tav>
                                        <p:tav tm="100000">
                                          <p:val>
                                            <p:strVal val="#ppt_h"/>
                                          </p:val>
                                        </p:tav>
                                      </p:tavLst>
                                    </p:anim>
                                  </p:childTnLst>
                                </p:cTn>
                              </p:par>
                              <p:par>
                                <p:cTn id="9" presetID="20" presetClass="entr" presetSubtype="0" fill="hold" grpId="0" nodeType="withEffect">
                                  <p:stCondLst>
                                    <p:cond delay="750"/>
                                  </p:stCondLst>
                                  <p:childTnLst>
                                    <p:set>
                                      <p:cBhvr>
                                        <p:cTn id="10" dur="1" fill="hold">
                                          <p:stCondLst>
                                            <p:cond delay="0"/>
                                          </p:stCondLst>
                                        </p:cTn>
                                        <p:tgtEl>
                                          <p:spTgt spid="7"/>
                                        </p:tgtEl>
                                        <p:attrNameLst>
                                          <p:attrName>style.visibility</p:attrName>
                                        </p:attrNameLst>
                                      </p:cBhvr>
                                      <p:to>
                                        <p:strVal val="visible"/>
                                      </p:to>
                                    </p:set>
                                    <p:animEffect transition="in" filter="wedge">
                                      <p:cBhvr>
                                        <p:cTn id="11" dur="325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ZoneTexte 2"/>
          <p:cNvSpPr txBox="1"/>
          <p:nvPr/>
        </p:nvSpPr>
        <p:spPr>
          <a:xfrm>
            <a:off x="295507" y="1289953"/>
            <a:ext cx="8552986" cy="4278094"/>
          </a:xfrm>
          <a:prstGeom prst="rect">
            <a:avLst/>
          </a:prstGeom>
          <a:noFill/>
        </p:spPr>
        <p:txBody>
          <a:bodyPr wrap="square" rtlCol="0">
            <a:spAutoFit/>
          </a:bodyPr>
          <a:lstStyle/>
          <a:p>
            <a:pPr algn="just"/>
            <a:r>
              <a:rPr lang="fr-CA" sz="1700" dirty="0" smtClean="0"/>
              <a:t>Avec ce diaporama sur Varadero s’achèvera notre périple cubain et cette série de diaporamas.</a:t>
            </a:r>
          </a:p>
          <a:p>
            <a:pPr algn="just"/>
            <a:endParaRPr lang="fr-CA" sz="1700" dirty="0"/>
          </a:p>
          <a:p>
            <a:pPr algn="just"/>
            <a:r>
              <a:rPr lang="fr-CA" sz="1700" dirty="0" smtClean="0"/>
              <a:t>Pour la majorité des Québécois, l’attrait de Cuba réside surtout dans son climat qui leur permet de prendre congé du froid et de la neige pendant une semaine ou deux et de profiter de plages au sable fin et de la chaleur bienfaisante du soleil.</a:t>
            </a:r>
          </a:p>
          <a:p>
            <a:pPr algn="just"/>
            <a:endParaRPr lang="fr-CA" sz="1700" dirty="0"/>
          </a:p>
          <a:p>
            <a:pPr algn="just"/>
            <a:r>
              <a:rPr lang="fr-CA" sz="1700" dirty="0" smtClean="0"/>
              <a:t>Varadero, c’est vingt kilomètres de sable blanc jalonnés de dizaines et de dizaines de complexes touristiques, dont plusieurs fort luxueux (comme le </a:t>
            </a:r>
            <a:r>
              <a:rPr lang="fr-CA" sz="1700" dirty="0" err="1" smtClean="0"/>
              <a:t>Royalton</a:t>
            </a:r>
            <a:r>
              <a:rPr lang="fr-CA" sz="1700" dirty="0" smtClean="0"/>
              <a:t>, brièvement présenté dans ce diaporama), qui accueillent touristes nord et sud américains, ainsi probablement qu’un certain nombre de Cubains privilégiées.</a:t>
            </a:r>
          </a:p>
          <a:p>
            <a:pPr algn="just"/>
            <a:endParaRPr lang="fr-CA" sz="1700" dirty="0" smtClean="0"/>
          </a:p>
          <a:p>
            <a:pPr algn="just"/>
            <a:r>
              <a:rPr lang="fr-CA" sz="1700" dirty="0" smtClean="0"/>
              <a:t>Quant au modeste petit village de Varadero lui-même, il n’a vraiment rien pour passer à l’histoire. Mais puisque nous l’avons visité, tantôt à pied, tantôt en calèche (quoique je ne suis pas certain que ce terme convienne), ce court diaporama vous présentera ce que j’ai retenu de cet endroit.</a:t>
            </a:r>
          </a:p>
          <a:p>
            <a:pPr algn="just"/>
            <a:endParaRPr lang="fr-CA" sz="1700" dirty="0"/>
          </a:p>
          <a:p>
            <a:pPr algn="just"/>
            <a:r>
              <a:rPr lang="fr-CA" sz="1700" dirty="0" smtClean="0"/>
              <a:t>R. Day</a:t>
            </a:r>
            <a:endParaRPr lang="fr-CA" sz="1700" dirty="0"/>
          </a:p>
        </p:txBody>
      </p:sp>
    </p:spTree>
    <p:extLst>
      <p:ext uri="{BB962C8B-B14F-4D97-AF65-F5344CB8AC3E}">
        <p14:creationId xmlns:p14="http://schemas.microsoft.com/office/powerpoint/2010/main" xmlns="" val="3723309019"/>
      </p:ext>
    </p:extLst>
  </p:cSld>
  <p:clrMapOvr>
    <a:masterClrMapping/>
  </p:clrMapOvr>
  <mc:AlternateContent xmlns:mc="http://schemas.openxmlformats.org/markup-compatibility/2006">
    <mc:Choice xmlns:p14="http://schemas.microsoft.com/office/powerpoint/2010/main" xmlns="" Requires="p14">
      <p:transition spd="slow" p14:dur="2000">
        <p:fade/>
      </p:transition>
    </mc:Choice>
    <mc:Fallback>
      <p:transition spd="slow">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3"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p:spPr>
      </p:pic>
      <p:sp>
        <p:nvSpPr>
          <p:cNvPr id="6" name="ZoneTexte 5"/>
          <p:cNvSpPr txBox="1"/>
          <p:nvPr/>
        </p:nvSpPr>
        <p:spPr>
          <a:xfrm>
            <a:off x="501805" y="980193"/>
            <a:ext cx="2464420" cy="584775"/>
          </a:xfrm>
          <a:prstGeom prst="rect">
            <a:avLst/>
          </a:prstGeom>
          <a:noFill/>
        </p:spPr>
        <p:txBody>
          <a:bodyPr wrap="square" rtlCol="0">
            <a:spAutoFit/>
            <a:scene3d>
              <a:camera prst="orthographicFront"/>
              <a:lightRig rig="soft" dir="t">
                <a:rot lat="0" lon="0" rev="15600000"/>
              </a:lightRig>
            </a:scene3d>
            <a:sp3d extrusionH="57150" prstMaterial="softEdge">
              <a:bevelT w="25400" h="38100"/>
            </a:sp3d>
          </a:bodyPr>
          <a:lstStyle/>
          <a:p>
            <a:r>
              <a:rPr lang="fr-CA" sz="3200" b="1" dirty="0" smtClean="0">
                <a:ln/>
                <a:solidFill>
                  <a:schemeClr val="accent1">
                    <a:lumMod val="40000"/>
                    <a:lumOff val="60000"/>
                  </a:schemeClr>
                </a:solidFill>
              </a:rPr>
              <a:t>Cuba</a:t>
            </a:r>
            <a:endParaRPr lang="fr-CA" sz="3200" b="1" dirty="0">
              <a:ln/>
              <a:solidFill>
                <a:schemeClr val="accent1">
                  <a:lumMod val="40000"/>
                  <a:lumOff val="60000"/>
                </a:schemeClr>
              </a:solidFill>
            </a:endParaRPr>
          </a:p>
        </p:txBody>
      </p:sp>
      <p:sp>
        <p:nvSpPr>
          <p:cNvPr id="7" name="ZoneTexte 6"/>
          <p:cNvSpPr txBox="1"/>
          <p:nvPr/>
        </p:nvSpPr>
        <p:spPr>
          <a:xfrm>
            <a:off x="613316" y="3575967"/>
            <a:ext cx="3836020" cy="923330"/>
          </a:xfrm>
          <a:prstGeom prst="rect">
            <a:avLst/>
          </a:prstGeom>
          <a:noFill/>
        </p:spPr>
        <p:txBody>
          <a:bodyPr wrap="square" rtlCol="0">
            <a:prstTxWarp prst="textSlantUp">
              <a:avLst/>
            </a:prstTxWarp>
            <a:spAutoFit/>
            <a:scene3d>
              <a:camera prst="orthographicFront"/>
              <a:lightRig rig="soft" dir="t">
                <a:rot lat="0" lon="0" rev="15600000"/>
              </a:lightRig>
            </a:scene3d>
            <a:sp3d extrusionH="57150" prstMaterial="softEdge">
              <a:bevelT w="25400" h="38100"/>
            </a:sp3d>
          </a:bodyPr>
          <a:lstStyle/>
          <a:p>
            <a:r>
              <a:rPr lang="fr-CA" sz="5400" b="1" dirty="0" smtClean="0">
                <a:ln/>
                <a:solidFill>
                  <a:schemeClr val="accent1">
                    <a:lumMod val="40000"/>
                    <a:lumOff val="60000"/>
                  </a:schemeClr>
                </a:solidFill>
              </a:rPr>
              <a:t>Varadero</a:t>
            </a:r>
            <a:endParaRPr lang="fr-CA" sz="5400" b="1" dirty="0">
              <a:ln/>
              <a:solidFill>
                <a:schemeClr val="accent1">
                  <a:lumMod val="40000"/>
                  <a:lumOff val="60000"/>
                </a:schemeClr>
              </a:solidFill>
            </a:endParaRPr>
          </a:p>
        </p:txBody>
      </p:sp>
      <p:pic>
        <p:nvPicPr>
          <p:cNvPr id="2" name="03 Si Se Enamora De Mi">
            <a:hlinkClick r:id="" action="ppaction://media"/>
          </p:cNvPr>
          <p:cNvPicPr>
            <a:picLocks noChangeAspect="1"/>
          </p:cNvPicPr>
          <p:nvPr>
            <a:audioFile r:link="rId1"/>
            <p:extLst>
              <p:ext uri="{DAA4B4D4-6D71-4841-9C94-3DE7FCFB9230}">
                <p14:media xmlns:p14="http://schemas.microsoft.com/office/powerpoint/2010/main" xmlns="" r:embed="rId4"/>
              </p:ext>
            </p:extLst>
          </p:nvPr>
        </p:nvPicPr>
        <p:blipFill>
          <a:blip r:embed="rId5" cstate="print"/>
          <a:stretch>
            <a:fillRect/>
          </a:stretch>
        </p:blipFill>
        <p:spPr>
          <a:xfrm>
            <a:off x="8519532" y="6194502"/>
            <a:ext cx="354400" cy="354400"/>
          </a:xfrm>
          <a:prstGeom prst="rect">
            <a:avLst/>
          </a:prstGeom>
        </p:spPr>
      </p:pic>
    </p:spTree>
    <p:extLst>
      <p:ext uri="{BB962C8B-B14F-4D97-AF65-F5344CB8AC3E}">
        <p14:creationId xmlns:p14="http://schemas.microsoft.com/office/powerpoint/2010/main" xmlns="" val="4089841285"/>
      </p:ext>
    </p:extLst>
  </p:cSld>
  <p:clrMapOvr>
    <a:masterClrMapping/>
  </p:clrMapOvr>
  <mc:AlternateContent xmlns:mc="http://schemas.openxmlformats.org/markup-compatibility/2006">
    <mc:Choice xmlns:p14="http://schemas.microsoft.com/office/powerpoint/2010/main" xmlns="" Requires="p14">
      <p:transition spd="slow" p14:dur="4000">
        <p14:revea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par>
                                <p:cTn id="7" presetID="17" presetClass="entr" presetSubtype="10" fill="hold" nodeType="withEffect">
                                  <p:stCondLst>
                                    <p:cond delay="1000"/>
                                  </p:stCondLst>
                                  <p:childTnLst>
                                    <p:set>
                                      <p:cBhvr>
                                        <p:cTn id="8" dur="1" fill="hold">
                                          <p:stCondLst>
                                            <p:cond delay="0"/>
                                          </p:stCondLst>
                                        </p:cTn>
                                        <p:tgtEl>
                                          <p:spTgt spid="7">
                                            <p:txEl>
                                              <p:pRg st="0" end="0"/>
                                            </p:txEl>
                                          </p:spTgt>
                                        </p:tgtEl>
                                        <p:attrNameLst>
                                          <p:attrName>style.visibility</p:attrName>
                                        </p:attrNameLst>
                                      </p:cBhvr>
                                      <p:to>
                                        <p:strVal val="visible"/>
                                      </p:to>
                                    </p:set>
                                    <p:anim calcmode="lin" valueType="num">
                                      <p:cBhvr>
                                        <p:cTn id="9"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10"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11" repeatCount="indefinite" fill="hold" display="0">
                  <p:stCondLst>
                    <p:cond delay="indefinite"/>
                  </p:stCondLst>
                  <p:endCondLst>
                    <p:cond evt="onStopAudio" delay="0">
                      <p:tgtEl>
                        <p:sldTgt/>
                      </p:tgtEl>
                    </p:cond>
                  </p:endCondLst>
                </p:cTn>
                <p:tgtEl>
                  <p:spTgt spid="2"/>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859" y="0"/>
            <a:ext cx="9142282"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11784587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661488348"/>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585339839"/>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13315" y="45720"/>
            <a:ext cx="9117370" cy="676656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13417639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1" y="0"/>
            <a:ext cx="9143999"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37173780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38020" y="0"/>
            <a:ext cx="9220041"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562632796"/>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31945" y="0"/>
            <a:ext cx="920789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444879675"/>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569275906"/>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67285595"/>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201806888"/>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301249556"/>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076157905"/>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89976810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45101089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769405485"/>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79930235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185485040"/>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0"/>
            <a:ext cx="9144000" cy="6501161"/>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653990" y="6501161"/>
            <a:ext cx="3836020" cy="353943"/>
          </a:xfrm>
          <a:prstGeom prst="rect">
            <a:avLst/>
          </a:prstGeom>
          <a:noFill/>
        </p:spPr>
        <p:txBody>
          <a:bodyPr wrap="square" rtlCol="0">
            <a:spAutoFit/>
          </a:bodyPr>
          <a:lstStyle/>
          <a:p>
            <a:pPr algn="ctr"/>
            <a:r>
              <a:rPr lang="fr-CA" sz="1700" dirty="0" smtClean="0"/>
              <a:t>La marina</a:t>
            </a:r>
            <a:endParaRPr lang="fr-CA" sz="1700" dirty="0"/>
          </a:p>
        </p:txBody>
      </p:sp>
    </p:spTree>
    <p:extLst>
      <p:ext uri="{BB962C8B-B14F-4D97-AF65-F5344CB8AC3E}">
        <p14:creationId xmlns:p14="http://schemas.microsoft.com/office/powerpoint/2010/main" xmlns="" val="4153228107"/>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22303"/>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0419925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888063807"/>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590397506"/>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39915624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34639305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386386951"/>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575881722"/>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0"/>
            <a:ext cx="9144000" cy="5854390"/>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274320" y="5876692"/>
            <a:ext cx="8595360" cy="877163"/>
          </a:xfrm>
          <a:prstGeom prst="rect">
            <a:avLst/>
          </a:prstGeom>
          <a:noFill/>
        </p:spPr>
        <p:txBody>
          <a:bodyPr wrap="square" rtlCol="0">
            <a:spAutoFit/>
          </a:bodyPr>
          <a:lstStyle/>
          <a:p>
            <a:pPr algn="just"/>
            <a:r>
              <a:rPr lang="fr-CA" sz="1700" dirty="0" smtClean="0"/>
              <a:t>Ce charmant petit Parque </a:t>
            </a:r>
            <a:r>
              <a:rPr lang="fr-CA" sz="1700" dirty="0" err="1" smtClean="0"/>
              <a:t>Josone</a:t>
            </a:r>
            <a:r>
              <a:rPr lang="fr-CA" sz="1700" dirty="0" smtClean="0"/>
              <a:t>, situé un peu en retrait de la rue principale, est le seul endroit du village de Varadero qui présente un certain intérêt d’un point de vue historique. En effet, selon notre guide-chauffeur de calèche, à une certaine époque Fidel Castro y séjournait durant ses vacances.</a:t>
            </a:r>
            <a:endParaRPr lang="fr-CA" sz="1700" dirty="0"/>
          </a:p>
        </p:txBody>
      </p:sp>
    </p:spTree>
    <p:extLst>
      <p:ext uri="{BB962C8B-B14F-4D97-AF65-F5344CB8AC3E}">
        <p14:creationId xmlns:p14="http://schemas.microsoft.com/office/powerpoint/2010/main" xmlns="" val="2321604328"/>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60073799"/>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3507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86497463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27887959"/>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059741706"/>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95513815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1" y="0"/>
            <a:ext cx="9143999"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2560129224"/>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640939289"/>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613671913"/>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0"/>
            <a:ext cx="9144000" cy="5441795"/>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78420" y="5597913"/>
            <a:ext cx="8831765" cy="1138773"/>
          </a:xfrm>
          <a:prstGeom prst="rect">
            <a:avLst/>
          </a:prstGeom>
          <a:noFill/>
        </p:spPr>
        <p:txBody>
          <a:bodyPr wrap="square" rtlCol="0">
            <a:spAutoFit/>
          </a:bodyPr>
          <a:lstStyle/>
          <a:p>
            <a:pPr algn="just"/>
            <a:r>
              <a:rPr lang="fr-CA" sz="1700" dirty="0" smtClean="0"/>
              <a:t>L’église catholique Santa Elvira. Le sanctuaire actuel date de 1933. Une première chapelle avait été construite en 1880, mais elle fut détruite par un cyclone huit ans plus tard. Une seconde fut détruite par le feu en 1916 : un  ivrogne s’y était endormi cigarette au bec. Un cyclone détruisit le troisième édifice en 1933. Comme on voit, ce n’est pas d’aujourd’hui que Cuba </a:t>
            </a:r>
            <a:r>
              <a:rPr lang="fr-CA" sz="1700" smtClean="0"/>
              <a:t>est affectée </a:t>
            </a:r>
            <a:r>
              <a:rPr lang="fr-CA" sz="1700" dirty="0" smtClean="0"/>
              <a:t>par des cataclysmes </a:t>
            </a:r>
            <a:r>
              <a:rPr lang="fr-CA" sz="1700" smtClean="0"/>
              <a:t>naturels.</a:t>
            </a:r>
            <a:endParaRPr lang="fr-CA" sz="1700" dirty="0"/>
          </a:p>
        </p:txBody>
      </p:sp>
    </p:spTree>
    <p:extLst>
      <p:ext uri="{BB962C8B-B14F-4D97-AF65-F5344CB8AC3E}">
        <p14:creationId xmlns:p14="http://schemas.microsoft.com/office/powerpoint/2010/main" xmlns="" val="1343348451"/>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3276842690"/>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0"/>
            <a:ext cx="9144000" cy="6322741"/>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103971" y="6322741"/>
            <a:ext cx="7214839" cy="353943"/>
          </a:xfrm>
          <a:prstGeom prst="rect">
            <a:avLst/>
          </a:prstGeom>
          <a:noFill/>
        </p:spPr>
        <p:txBody>
          <a:bodyPr wrap="square" rtlCol="0">
            <a:spAutoFit/>
          </a:bodyPr>
          <a:lstStyle/>
          <a:p>
            <a:pPr algn="ctr"/>
            <a:r>
              <a:rPr lang="fr-CA" sz="1700" dirty="0" smtClean="0"/>
              <a:t>Un magasin de souvenirs, comme on en voit plusieurs sur la rue principale.</a:t>
            </a:r>
            <a:endParaRPr lang="fr-CA" sz="1700" dirty="0"/>
          </a:p>
        </p:txBody>
      </p:sp>
    </p:spTree>
    <p:extLst>
      <p:ext uri="{BB962C8B-B14F-4D97-AF65-F5344CB8AC3E}">
        <p14:creationId xmlns:p14="http://schemas.microsoft.com/office/powerpoint/2010/main" xmlns="" val="1579300079"/>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0"/>
            <a:ext cx="9144000" cy="6411951"/>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527717" y="6411951"/>
            <a:ext cx="5921298" cy="353943"/>
          </a:xfrm>
          <a:prstGeom prst="rect">
            <a:avLst/>
          </a:prstGeom>
          <a:noFill/>
        </p:spPr>
        <p:txBody>
          <a:bodyPr wrap="square" rtlCol="0">
            <a:spAutoFit/>
          </a:bodyPr>
          <a:lstStyle/>
          <a:p>
            <a:pPr algn="ctr"/>
            <a:r>
              <a:rPr lang="fr-CA" sz="1700" dirty="0" smtClean="0"/>
              <a:t>Impossible de savoir si les Beatles y sont vraiment venus.</a:t>
            </a:r>
            <a:endParaRPr lang="fr-CA" sz="1700" dirty="0"/>
          </a:p>
        </p:txBody>
      </p:sp>
    </p:spTree>
    <p:extLst>
      <p:ext uri="{BB962C8B-B14F-4D97-AF65-F5344CB8AC3E}">
        <p14:creationId xmlns:p14="http://schemas.microsoft.com/office/powerpoint/2010/main" xmlns="" val="1779170858"/>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1230117308"/>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xmlns=""/>
              </a:ext>
            </a:extLst>
          </a:blip>
          <a:stretch>
            <a:fillRect/>
          </a:stretch>
        </p:blipFill>
        <p:spPr>
          <a:xfrm>
            <a:off x="0" y="0"/>
            <a:ext cx="9144000" cy="6858000"/>
          </a:xfrm>
          <a:prstGeom prst="rect">
            <a:avLst/>
          </a:prstGeom>
          <a:ln>
            <a:noFill/>
          </a:ln>
          <a:effectLst>
            <a:outerShdw blurRad="292100" dist="139700" dir="2700000" algn="tl" rotWithShape="0">
              <a:srgbClr val="333333">
                <a:alpha val="65000"/>
              </a:srgbClr>
            </a:outerShdw>
            <a:softEdge rad="127000"/>
          </a:effectLst>
        </p:spPr>
      </p:pic>
    </p:spTree>
    <p:extLst>
      <p:ext uri="{BB962C8B-B14F-4D97-AF65-F5344CB8AC3E}">
        <p14:creationId xmlns:p14="http://schemas.microsoft.com/office/powerpoint/2010/main" xmlns="" val="866104231"/>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rotWithShape="1">
          <a:blip r:embed="rId2" cstate="email">
            <a:extLst>
              <a:ext uri="{28A0092B-C50C-407E-A947-70E740481C1C}">
                <a14:useLocalDpi xmlns:a14="http://schemas.microsoft.com/office/drawing/2010/main" xmlns=""/>
              </a:ext>
            </a:extLst>
          </a:blip>
          <a:srcRect/>
          <a:stretch/>
        </p:blipFill>
        <p:spPr>
          <a:xfrm>
            <a:off x="0" y="89210"/>
            <a:ext cx="9144000" cy="6188927"/>
          </a:xfrm>
          <a:prstGeom prst="rect">
            <a:avLst/>
          </a:prstGeom>
          <a:ln>
            <a:noFill/>
          </a:ln>
          <a:effectLst>
            <a:outerShdw blurRad="292100" dist="139700" dir="2700000" algn="tl" rotWithShape="0">
              <a:srgbClr val="333333">
                <a:alpha val="65000"/>
              </a:srgbClr>
            </a:outerShdw>
            <a:softEdge rad="127000"/>
          </a:effectLst>
        </p:spPr>
      </p:pic>
      <p:sp>
        <p:nvSpPr>
          <p:cNvPr id="3" name="ZoneTexte 2"/>
          <p:cNvSpPr txBox="1"/>
          <p:nvPr/>
        </p:nvSpPr>
        <p:spPr>
          <a:xfrm>
            <a:off x="1276815" y="6278137"/>
            <a:ext cx="6590371" cy="353943"/>
          </a:xfrm>
          <a:prstGeom prst="rect">
            <a:avLst/>
          </a:prstGeom>
          <a:noFill/>
        </p:spPr>
        <p:txBody>
          <a:bodyPr wrap="square" rtlCol="0">
            <a:spAutoFit/>
          </a:bodyPr>
          <a:lstStyle/>
          <a:p>
            <a:pPr algn="ctr"/>
            <a:r>
              <a:rPr lang="fr-CA" sz="1700" dirty="0" smtClean="0"/>
              <a:t>Notre gentil guide-conducteur de calèche.  </a:t>
            </a:r>
            <a:endParaRPr lang="fr-CA" sz="1700" dirty="0"/>
          </a:p>
        </p:txBody>
      </p:sp>
    </p:spTree>
    <p:extLst>
      <p:ext uri="{BB962C8B-B14F-4D97-AF65-F5344CB8AC3E}">
        <p14:creationId xmlns:p14="http://schemas.microsoft.com/office/powerpoint/2010/main" xmlns="" val="556271737"/>
      </p:ext>
    </p:extLst>
  </p:cSld>
  <p:clrMapOvr>
    <a:masterClrMapping/>
  </p:clrMapOvr>
  <mc:AlternateContent xmlns:mc="http://schemas.openxmlformats.org/markup-compatibility/2006">
    <mc:Choice xmlns:p14="http://schemas.microsoft.com/office/powerpoint/2010/main" xmlns="" Requires="p14">
      <p:transition spd="slow" p14:dur="1500">
        <p:blinds/>
      </p:transition>
    </mc:Choice>
    <mc:Fallback>
      <p:transition spd="slow">
        <p:blinds/>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p:cNvSpPr txBox="1"/>
          <p:nvPr/>
        </p:nvSpPr>
        <p:spPr>
          <a:xfrm>
            <a:off x="696951" y="691375"/>
            <a:ext cx="7750098" cy="4801314"/>
          </a:xfrm>
          <a:prstGeom prst="rect">
            <a:avLst/>
          </a:prstGeom>
          <a:noFill/>
        </p:spPr>
        <p:txBody>
          <a:bodyPr wrap="square" rtlCol="0">
            <a:spAutoFit/>
          </a:bodyPr>
          <a:lstStyle/>
          <a:p>
            <a:r>
              <a:rPr lang="fr-CA" sz="1700" u="sng" dirty="0" smtClean="0"/>
              <a:t>Documentation</a:t>
            </a:r>
          </a:p>
          <a:p>
            <a:endParaRPr lang="fr-CA" sz="1700" u="sng" dirty="0"/>
          </a:p>
          <a:p>
            <a:r>
              <a:rPr lang="fr-CA" sz="1700" dirty="0" smtClean="0"/>
              <a:t>• Renseignements </a:t>
            </a:r>
            <a:r>
              <a:rPr lang="fr-CA" sz="1700" dirty="0"/>
              <a:t>pris sur place.</a:t>
            </a:r>
          </a:p>
          <a:p>
            <a:r>
              <a:rPr lang="fr-CA" sz="1700" dirty="0"/>
              <a:t>▪ </a:t>
            </a:r>
            <a:r>
              <a:rPr lang="fr-CA" sz="1700" dirty="0" smtClean="0"/>
              <a:t>Guide </a:t>
            </a:r>
            <a:r>
              <a:rPr lang="fr-CA" sz="1700" dirty="0"/>
              <a:t>de voyage Ulysse, </a:t>
            </a:r>
            <a:r>
              <a:rPr lang="fr-CA" sz="1700" i="1" dirty="0"/>
              <a:t>«Fabuleuse Cuba», </a:t>
            </a:r>
            <a:r>
              <a:rPr lang="fr-CA" sz="1700" dirty="0"/>
              <a:t>2016.</a:t>
            </a:r>
          </a:p>
          <a:p>
            <a:endParaRPr lang="fr-CA" sz="1700" u="sng" dirty="0"/>
          </a:p>
          <a:p>
            <a:r>
              <a:rPr lang="fr-CA" sz="1700" u="sng" dirty="0" smtClean="0"/>
              <a:t>Photographies</a:t>
            </a:r>
          </a:p>
          <a:p>
            <a:endParaRPr lang="fr-CA" sz="1700" dirty="0"/>
          </a:p>
          <a:p>
            <a:r>
              <a:rPr lang="fr-CA" sz="1700" dirty="0" smtClean="0"/>
              <a:t>Réginald Day et Réjean Day (mars 2017)</a:t>
            </a:r>
          </a:p>
          <a:p>
            <a:endParaRPr lang="fr-CA" sz="1700" dirty="0"/>
          </a:p>
          <a:p>
            <a:r>
              <a:rPr lang="fr-CA" sz="1700" u="sng" dirty="0" smtClean="0"/>
              <a:t>Musique</a:t>
            </a:r>
          </a:p>
          <a:p>
            <a:endParaRPr lang="fr-CA" sz="1700" dirty="0" smtClean="0"/>
          </a:p>
          <a:p>
            <a:r>
              <a:rPr lang="fr-CA" sz="1700" dirty="0" err="1" smtClean="0"/>
              <a:t>Madera</a:t>
            </a:r>
            <a:r>
              <a:rPr lang="fr-CA" sz="1700" dirty="0" smtClean="0"/>
              <a:t> </a:t>
            </a:r>
            <a:r>
              <a:rPr lang="fr-CA" sz="1700" dirty="0" err="1" smtClean="0"/>
              <a:t>Buena</a:t>
            </a:r>
            <a:r>
              <a:rPr lang="fr-CA" sz="1700" dirty="0" smtClean="0"/>
              <a:t>, </a:t>
            </a:r>
            <a:r>
              <a:rPr lang="fr-CA" sz="1700" i="1" dirty="0" smtClean="0"/>
              <a:t>«Si Se </a:t>
            </a:r>
            <a:r>
              <a:rPr lang="fr-CA" sz="1700" i="1" dirty="0" err="1" smtClean="0"/>
              <a:t>Enamora</a:t>
            </a:r>
            <a:r>
              <a:rPr lang="fr-CA" sz="1700" i="1" dirty="0" smtClean="0"/>
              <a:t> De Mi»</a:t>
            </a:r>
          </a:p>
          <a:p>
            <a:r>
              <a:rPr lang="fr-CA" sz="1700" dirty="0" smtClean="0"/>
              <a:t>CD </a:t>
            </a:r>
            <a:r>
              <a:rPr lang="fr-CA" sz="1700" i="1" dirty="0" err="1" smtClean="0"/>
              <a:t>Madera</a:t>
            </a:r>
            <a:r>
              <a:rPr lang="fr-CA" sz="1700" i="1" dirty="0" smtClean="0"/>
              <a:t> </a:t>
            </a:r>
            <a:r>
              <a:rPr lang="fr-CA" sz="1700" i="1" dirty="0" err="1" smtClean="0"/>
              <a:t>Buena</a:t>
            </a:r>
            <a:r>
              <a:rPr lang="fr-CA" sz="1700" dirty="0" smtClean="0"/>
              <a:t> (2008)</a:t>
            </a:r>
          </a:p>
          <a:p>
            <a:endParaRPr lang="fr-CA" sz="1700" dirty="0" smtClean="0"/>
          </a:p>
          <a:p>
            <a:r>
              <a:rPr lang="fr-CA" sz="1700" u="sng" dirty="0" smtClean="0"/>
              <a:t>Conception</a:t>
            </a:r>
          </a:p>
          <a:p>
            <a:endParaRPr lang="fr-CA" sz="1700" dirty="0"/>
          </a:p>
          <a:p>
            <a:r>
              <a:rPr lang="fr-CA" sz="1700" dirty="0" smtClean="0"/>
              <a:t>R. Day</a:t>
            </a:r>
          </a:p>
          <a:p>
            <a:r>
              <a:rPr lang="fr-CA" sz="1700" smtClean="0"/>
              <a:t>Octobre 2017</a:t>
            </a:r>
            <a:endParaRPr lang="fr-CA" sz="1700" dirty="0"/>
          </a:p>
        </p:txBody>
      </p:sp>
    </p:spTree>
    <p:extLst>
      <p:ext uri="{BB962C8B-B14F-4D97-AF65-F5344CB8AC3E}">
        <p14:creationId xmlns:p14="http://schemas.microsoft.com/office/powerpoint/2010/main" xmlns="" val="2991814181"/>
      </p:ext>
    </p:extLst>
  </p:cSld>
  <p:clrMapOvr>
    <a:masterClrMapping/>
  </p:clrMapOvr>
  <mc:AlternateContent xmlns:mc="http://schemas.openxmlformats.org/markup-compatibility/2006">
    <mc:Choice xmlns:p14="http://schemas.microsoft.com/office/powerpoint/2010/main" xmlns="" Requires="p14">
      <p:transition spd="slow" p14:dur="2000">
        <p:split orient="vert"/>
      </p:transition>
    </mc:Choice>
    <mc:Fallback>
      <p:transition spd="slow">
        <p:split orient="vert"/>
      </p:transition>
    </mc:Fallback>
  </mc:AlternateContent>
  <p:timing>
    <p:tnLst>
      <p:par>
        <p:cTn id="1" dur="indefinite" restart="never" nodeType="tmRoot"/>
      </p:par>
    </p:tn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Garamond">
      <a:maj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170</TotalTime>
  <Words>397</Words>
  <Application>Microsoft Office PowerPoint</Application>
  <PresentationFormat>Apresentação na tela (4:3)</PresentationFormat>
  <Paragraphs>37</Paragraphs>
  <Slides>45</Slides>
  <Notes>0</Notes>
  <HiddenSlides>0</HiddenSlides>
  <MMClips>1</MMClips>
  <ScaleCrop>false</ScaleCrop>
  <HeadingPairs>
    <vt:vector size="6" baseType="variant">
      <vt:variant>
        <vt:lpstr>Fontes usadas</vt:lpstr>
      </vt:variant>
      <vt:variant>
        <vt:i4>3</vt:i4>
      </vt:variant>
      <vt:variant>
        <vt:lpstr>Tema</vt:lpstr>
      </vt:variant>
      <vt:variant>
        <vt:i4>1</vt:i4>
      </vt:variant>
      <vt:variant>
        <vt:lpstr>Títulos de slides</vt:lpstr>
      </vt:variant>
      <vt:variant>
        <vt:i4>45</vt:i4>
      </vt:variant>
    </vt:vector>
  </HeadingPairs>
  <TitlesOfParts>
    <vt:vector size="49" baseType="lpstr">
      <vt:lpstr>Arial</vt:lpstr>
      <vt:lpstr>Garamond</vt:lpstr>
      <vt:lpstr>French Script MT</vt:lpstr>
      <vt:lpstr>Thème Office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lpstr>Slide 26</vt:lpstr>
      <vt:lpstr>Slide 27</vt:lpstr>
      <vt:lpstr>Slide 28</vt:lpstr>
      <vt:lpstr>Slide 29</vt:lpstr>
      <vt:lpstr>Slide 30</vt:lpstr>
      <vt:lpstr>Slide 31</vt:lpstr>
      <vt:lpstr>Slide 32</vt:lpstr>
      <vt:lpstr>Slide 33</vt:lpstr>
      <vt:lpstr>Slide 34</vt:lpstr>
      <vt:lpstr>Slide 35</vt:lpstr>
      <vt:lpstr>Slide 36</vt:lpstr>
      <vt:lpstr>Slide 37</vt:lpstr>
      <vt:lpstr>Slide 38</vt:lpstr>
      <vt:lpstr>Slide 39</vt:lpstr>
      <vt:lpstr>Slide 40</vt:lpstr>
      <vt:lpstr>Slide 41</vt:lpstr>
      <vt:lpstr>Slide 42</vt:lpstr>
      <vt:lpstr>Slide 43</vt:lpstr>
      <vt:lpstr>Slide 44</vt:lpstr>
      <vt:lpstr>Slide 45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Réginald</dc:creator>
  <cp:lastModifiedBy>User</cp:lastModifiedBy>
  <cp:revision>31</cp:revision>
  <dcterms:created xsi:type="dcterms:W3CDTF">2017-08-24T21:03:50Z</dcterms:created>
  <dcterms:modified xsi:type="dcterms:W3CDTF">2019-01-19T21:36:03Z</dcterms:modified>
</cp:coreProperties>
</file>