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7"/>
  </p:notesMasterIdLst>
  <p:sldIdLst>
    <p:sldId id="442" r:id="rId2"/>
    <p:sldId id="443" r:id="rId3"/>
    <p:sldId id="391" r:id="rId4"/>
    <p:sldId id="396" r:id="rId5"/>
    <p:sldId id="412" r:id="rId6"/>
    <p:sldId id="395" r:id="rId7"/>
    <p:sldId id="414" r:id="rId8"/>
    <p:sldId id="482" r:id="rId9"/>
    <p:sldId id="518" r:id="rId10"/>
    <p:sldId id="484" r:id="rId11"/>
    <p:sldId id="486" r:id="rId12"/>
    <p:sldId id="485" r:id="rId13"/>
    <p:sldId id="489" r:id="rId14"/>
    <p:sldId id="483" r:id="rId15"/>
    <p:sldId id="490" r:id="rId16"/>
    <p:sldId id="487" r:id="rId17"/>
    <p:sldId id="454" r:id="rId18"/>
    <p:sldId id="540" r:id="rId19"/>
    <p:sldId id="455" r:id="rId20"/>
    <p:sldId id="461" r:id="rId21"/>
    <p:sldId id="534" r:id="rId22"/>
    <p:sldId id="462" r:id="rId23"/>
    <p:sldId id="460" r:id="rId24"/>
    <p:sldId id="492" r:id="rId25"/>
    <p:sldId id="394" r:id="rId26"/>
    <p:sldId id="392" r:id="rId27"/>
    <p:sldId id="463" r:id="rId28"/>
    <p:sldId id="510" r:id="rId29"/>
    <p:sldId id="466" r:id="rId30"/>
    <p:sldId id="465" r:id="rId31"/>
    <p:sldId id="467" r:id="rId32"/>
    <p:sldId id="469" r:id="rId33"/>
    <p:sldId id="539" r:id="rId34"/>
    <p:sldId id="470" r:id="rId35"/>
    <p:sldId id="535" r:id="rId36"/>
    <p:sldId id="468" r:id="rId37"/>
    <p:sldId id="493" r:id="rId38"/>
    <p:sldId id="494" r:id="rId39"/>
    <p:sldId id="522" r:id="rId40"/>
    <p:sldId id="473" r:id="rId41"/>
    <p:sldId id="537" r:id="rId42"/>
    <p:sldId id="475" r:id="rId43"/>
    <p:sldId id="472" r:id="rId44"/>
    <p:sldId id="476" r:id="rId45"/>
    <p:sldId id="495" r:id="rId46"/>
    <p:sldId id="496" r:id="rId47"/>
    <p:sldId id="536" r:id="rId48"/>
    <p:sldId id="529" r:id="rId49"/>
    <p:sldId id="515" r:id="rId50"/>
    <p:sldId id="514" r:id="rId51"/>
    <p:sldId id="524" r:id="rId52"/>
    <p:sldId id="497" r:id="rId53"/>
    <p:sldId id="531" r:id="rId54"/>
    <p:sldId id="530" r:id="rId55"/>
    <p:sldId id="538" r:id="rId5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P11lEdnH3Uzi9s86tjb+Q==" hashData="hxzryl5dkxFqLdlXP4sYa0G9p/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922"/>
    <a:srgbClr val="973B29"/>
    <a:srgbClr val="B8592A"/>
    <a:srgbClr val="A7512B"/>
    <a:srgbClr val="AB4F21"/>
    <a:srgbClr val="AB5327"/>
    <a:srgbClr val="F3D7D1"/>
    <a:srgbClr val="DE9A6C"/>
    <a:srgbClr val="BE4E34"/>
    <a:srgbClr val="C67B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41" autoAdjust="0"/>
    <p:restoredTop sz="94007" autoAdjust="0"/>
  </p:normalViewPr>
  <p:slideViewPr>
    <p:cSldViewPr>
      <p:cViewPr varScale="1">
        <p:scale>
          <a:sx n="77" d="100"/>
          <a:sy n="77" d="100"/>
        </p:scale>
        <p:origin x="-82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3BB87-CC8C-4B20-8C85-AE947BCA08ED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3CE4F-246B-4A4A-B3C5-CF93378014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82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3CE4F-246B-4A4A-B3C5-CF933780140D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131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3CE4F-246B-4A4A-B3C5-CF933780140D}" type="slidenum">
              <a:rPr lang="pt-BR" smtClean="0"/>
              <a:t>49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337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9D0B9"/>
            </a:gs>
            <a:gs pos="50000">
              <a:srgbClr val="EEC696"/>
            </a:gs>
            <a:gs pos="100000">
              <a:srgbClr val="D9B67D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>
            <a:spLocks/>
          </p:cNvSpPr>
          <p:nvPr userDrawn="1"/>
        </p:nvSpPr>
        <p:spPr>
          <a:xfrm>
            <a:off x="161004" y="166151"/>
            <a:ext cx="8838000" cy="653132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38100" cmpd="dbl">
            <a:solidFill>
              <a:srgbClr val="C37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  <a:p>
            <a:pPr algn="ctr"/>
            <a:endParaRPr lang="pt-BR" sz="1600" b="1" i="1" dirty="0" smtClean="0">
              <a:solidFill>
                <a:srgbClr val="964922"/>
              </a:solidFill>
            </a:endParaRPr>
          </a:p>
        </p:txBody>
      </p:sp>
      <p:sp>
        <p:nvSpPr>
          <p:cNvPr id="7" name="Retângulo 6"/>
          <p:cNvSpPr>
            <a:spLocks noChangeAspect="1"/>
          </p:cNvSpPr>
          <p:nvPr userDrawn="1"/>
        </p:nvSpPr>
        <p:spPr>
          <a:xfrm>
            <a:off x="96818" y="105685"/>
            <a:ext cx="8957050" cy="6660000"/>
          </a:xfrm>
          <a:prstGeom prst="rect">
            <a:avLst/>
          </a:prstGeom>
          <a:noFill/>
          <a:ln w="38100" cmpd="dbl">
            <a:gradFill>
              <a:gsLst>
                <a:gs pos="19000">
                  <a:srgbClr val="C67B5A"/>
                </a:gs>
                <a:gs pos="41000">
                  <a:schemeClr val="accent1">
                    <a:lumMod val="60000"/>
                    <a:lumOff val="40000"/>
                  </a:schemeClr>
                </a:gs>
                <a:gs pos="98000">
                  <a:srgbClr val="973B29"/>
                </a:gs>
                <a:gs pos="81000">
                  <a:srgbClr val="BE4E34"/>
                </a:gs>
                <a:gs pos="0">
                  <a:srgbClr val="DD8F7F"/>
                </a:gs>
                <a:gs pos="60000">
                  <a:srgbClr val="96492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>
            <a:spLocks/>
          </p:cNvSpPr>
          <p:nvPr userDrawn="1"/>
        </p:nvSpPr>
        <p:spPr>
          <a:xfrm>
            <a:off x="29817" y="29816"/>
            <a:ext cx="9090000" cy="6804000"/>
          </a:xfrm>
          <a:prstGeom prst="rect">
            <a:avLst/>
          </a:prstGeom>
          <a:noFill/>
          <a:ln w="63500" cap="sq" cmpd="dbl">
            <a:solidFill>
              <a:srgbClr val="B8592A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 userDrawn="1"/>
        </p:nvSpPr>
        <p:spPr>
          <a:xfrm rot="20252000">
            <a:off x="66100" y="6129305"/>
            <a:ext cx="1518030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contourClr>
                <a:schemeClr val="bg1"/>
              </a:contourClr>
            </a:sp3d>
          </a:bodyPr>
          <a:lstStyle/>
          <a:p>
            <a:pPr>
              <a:defRPr/>
            </a:pPr>
            <a:r>
              <a:rPr lang="pt-BR" sz="2000" b="1" i="1" dirty="0">
                <a:ln w="0">
                  <a:noFill/>
                </a:ln>
                <a:solidFill>
                  <a:srgbClr val="F3D7D1">
                    <a:alpha val="53000"/>
                  </a:srgbClr>
                </a:solidFill>
                <a:effectLst>
                  <a:outerShdw blurRad="647700" dist="38100" sx="1000" sy="1000" algn="tl">
                    <a:srgbClr val="CBD0BF">
                      <a:alpha val="74000"/>
                    </a:srgbClr>
                  </a:outerShdw>
                </a:effectLst>
                <a:latin typeface="+mj-lt"/>
              </a:rPr>
              <a:t>Delza</a:t>
            </a:r>
            <a:endParaRPr lang="pt-BR" sz="2800" b="1" i="1" dirty="0">
              <a:ln w="0">
                <a:noFill/>
              </a:ln>
              <a:solidFill>
                <a:srgbClr val="F3D7D1">
                  <a:alpha val="53000"/>
                </a:srgbClr>
              </a:solidFill>
              <a:effectLst>
                <a:outerShdw blurRad="647700" dist="38100" sx="1000" sy="1000" algn="tl">
                  <a:srgbClr val="CBD0BF">
                    <a:alpha val="74000"/>
                  </a:srgbClr>
                </a:outerShdw>
              </a:effectLst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lturesandart.com/" TargetMode="External"/><Relationship Id="rId2" Type="http://schemas.openxmlformats.org/officeDocument/2006/relationships/hyperlink" Target="mailto:delzadfer@gmail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9D0B9"/>
            </a:gs>
            <a:gs pos="50000">
              <a:srgbClr val="EEC696"/>
            </a:gs>
            <a:gs pos="100000">
              <a:srgbClr val="D9B67D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758" y="548680"/>
            <a:ext cx="7830682" cy="5796000"/>
          </a:xfrm>
          <a:prstGeom prst="rect">
            <a:avLst/>
          </a:prstGeom>
          <a:ln w="63500" cmpd="tri">
            <a:solidFill>
              <a:srgbClr val="A7512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83566" y="1929606"/>
            <a:ext cx="3004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i="1" dirty="0" smtClean="0">
                <a:solidFill>
                  <a:srgbClr val="964922"/>
                </a:solidFill>
                <a:latin typeface="+mj-lt"/>
              </a:rPr>
              <a:t>Sangue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2411760" y="2780928"/>
            <a:ext cx="304442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5400" b="1" i="1" dirty="0" smtClean="0">
                <a:solidFill>
                  <a:srgbClr val="964922"/>
                </a:solidFill>
                <a:latin typeface="+mj-lt"/>
              </a:rPr>
              <a:t>Vienense </a:t>
            </a:r>
          </a:p>
          <a:p>
            <a:r>
              <a:rPr lang="pt-BR" sz="2000" b="1" i="1" dirty="0" smtClean="0">
                <a:solidFill>
                  <a:srgbClr val="964922"/>
                </a:solidFill>
                <a:latin typeface="+mj-lt"/>
              </a:rPr>
              <a:t>                     </a:t>
            </a:r>
            <a:r>
              <a:rPr lang="pt-BR" sz="2000" b="1" i="1" u="sng" dirty="0" smtClean="0">
                <a:solidFill>
                  <a:srgbClr val="964922"/>
                </a:solidFill>
                <a:latin typeface="+mj-lt"/>
              </a:rPr>
              <a:t>primeira </a:t>
            </a:r>
            <a:r>
              <a:rPr lang="pt-BR" sz="2000" b="1" i="1" u="sng" dirty="0">
                <a:solidFill>
                  <a:srgbClr val="964922"/>
                </a:solidFill>
                <a:latin typeface="+mj-lt"/>
              </a:rPr>
              <a:t>parte</a:t>
            </a:r>
            <a:endParaRPr lang="pt-BR" sz="2000" b="1" i="1" u="sng" dirty="0" smtClean="0">
              <a:solidFill>
                <a:srgbClr val="964922"/>
              </a:solidFill>
              <a:latin typeface="+mj-lt"/>
            </a:endParaRPr>
          </a:p>
          <a:p>
            <a:r>
              <a:rPr lang="pt-BR" sz="5400" b="1" i="1" dirty="0" smtClean="0">
                <a:solidFill>
                  <a:srgbClr val="964922"/>
                </a:solidFill>
                <a:latin typeface="+mj-lt"/>
              </a:rPr>
              <a:t>    </a:t>
            </a:r>
            <a:endParaRPr lang="pt-BR" sz="20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898173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sndAc>
          <p:stSnd>
            <p:snd r:embed="rId3" name="REDUZ - INTRODUÇÃO Imperador.WAV"/>
          </p:stSnd>
        </p:sndAc>
      </p:transition>
    </mc:Choice>
    <mc:Fallback xmlns="">
      <p:transition spd="slow" advClick="0" advTm="11000">
        <p:sndAc>
          <p:stSnd>
            <p:snd r:embed="rId5" name="REDUZ - INTRODUÇÃO Imper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46857" y="765128"/>
            <a:ext cx="17039762" cy="3816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51520" y="4653136"/>
            <a:ext cx="8784976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Foi na cidade de </a:t>
            </a:r>
            <a:r>
              <a:rPr lang="pt-BR" sz="2400" b="1" i="1" u="sng" dirty="0" smtClean="0">
                <a:solidFill>
                  <a:srgbClr val="964922"/>
                </a:solidFill>
                <a:latin typeface="+mj-lt"/>
              </a:rPr>
              <a:t>Viena</a:t>
            </a:r>
            <a:r>
              <a:rPr lang="pt-BR" sz="24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–  inspiradora das famosas “valsas vienenses” –  que em agosto de 1889 Johann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Strauss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II compôs aquela que 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imperador austríaco Franz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Josef,  por ocasião de sua visita à Alemanha,  ofereceu ao Kaiser germânico Wilhelm II como um "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brinde de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amizade“                          da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Áustria à Alemanha. </a:t>
            </a:r>
            <a:endParaRPr lang="pt-BR" sz="1600" b="1" i="1" dirty="0" smtClean="0">
              <a:solidFill>
                <a:srgbClr val="964922"/>
              </a:solidFill>
              <a:latin typeface="+mj-lt"/>
            </a:endParaRPr>
          </a:p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Originalmente chamada “Mano a mano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” (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Hand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in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Hand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), mais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tarde a composição recebeu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 nome 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Valsa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do Imperador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</a:t>
            </a:r>
          </a:p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91000" y="231031"/>
            <a:ext cx="65716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rgbClr val="964922"/>
                </a:solidFill>
                <a:latin typeface="+mj-lt"/>
              </a:rPr>
              <a:t>Viena vista dos Jardins do Palácio </a:t>
            </a:r>
            <a:r>
              <a:rPr lang="pt-BR" sz="2400" b="1" i="1" u="sng" dirty="0">
                <a:solidFill>
                  <a:srgbClr val="964922"/>
                </a:solidFill>
                <a:latin typeface="+mj-lt"/>
              </a:rPr>
              <a:t>de </a:t>
            </a:r>
            <a:r>
              <a:rPr lang="pt-BR" sz="2400" b="1" i="1" u="sng" dirty="0" err="1" smtClean="0">
                <a:solidFill>
                  <a:srgbClr val="964922"/>
                </a:solidFill>
                <a:latin typeface="+mj-lt"/>
              </a:rPr>
              <a:t>Schönbrunn</a:t>
            </a:r>
            <a:endParaRPr lang="pt-BR" sz="2400" b="1" i="1" u="sng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5016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6000"/>
    </mc:Choice>
    <mc:Fallback xmlns="">
      <p:transition spd="slow" advClick="0" advTm="6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9671 0.00509 L -0.54514 0.00509 " pathEditMode="relative" rAng="0" ptsTypes="AA">
                                      <p:cBhvr>
                                        <p:cTn id="6" dur="25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9653 0.00509 L 0.00608 0.00532 " pathEditMode="relative" rAng="0" ptsTypes="AA">
                                      <p:cBhvr>
                                        <p:cTn id="9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95" y="434481"/>
            <a:ext cx="8231215" cy="5499436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71398" y="6066761"/>
            <a:ext cx="8617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  <a:p>
            <a:pPr algn="ctr"/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19142" y="6021288"/>
            <a:ext cx="8469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É também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nos Jardins do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Palácio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Schönbrunn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que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grandiosos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espetáculos são oferecidos com música de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Johann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Strauss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II,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interpretada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por orquestras de fama mundial.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86305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Tm="22000">
        <p:fade/>
        <p:sndAc>
          <p:stSnd loop="1">
            <p:snd r:embed="rId2" name="REDUZ - CORPO - IMPERADOR.WAV"/>
          </p:stSnd>
        </p:sndAc>
      </p:transition>
    </mc:Choice>
    <mc:Fallback xmlns="">
      <p:transition spd="slow" advTm="22000">
        <p:fade/>
        <p:sndAc>
          <p:stSnd loop="1">
            <p:snd r:embed="rId4" name="REDUZ - CORPO - IMPERADO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76" y="374847"/>
            <a:ext cx="7671176" cy="5475991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29817" y="5825142"/>
            <a:ext cx="89289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i="1" u="sng" dirty="0" smtClean="0">
                <a:solidFill>
                  <a:srgbClr val="964922"/>
                </a:solidFill>
                <a:latin typeface="+mj-lt"/>
              </a:rPr>
              <a:t>Johann </a:t>
            </a:r>
            <a:r>
              <a:rPr lang="pt-PT" b="1" i="1" u="sng" dirty="0">
                <a:solidFill>
                  <a:srgbClr val="964922"/>
                </a:solidFill>
                <a:latin typeface="+mj-lt"/>
              </a:rPr>
              <a:t>Strauss </a:t>
            </a:r>
            <a:r>
              <a:rPr lang="pt-PT" b="1" i="1" u="sng" dirty="0" smtClean="0">
                <a:solidFill>
                  <a:srgbClr val="964922"/>
                </a:solidFill>
                <a:latin typeface="+mj-lt"/>
              </a:rPr>
              <a:t>II</a:t>
            </a:r>
            <a:r>
              <a:rPr lang="pt-PT" b="1" i="1" dirty="0" smtClean="0">
                <a:solidFill>
                  <a:srgbClr val="964922"/>
                </a:solidFill>
                <a:latin typeface="+mj-lt"/>
              </a:rPr>
              <a:t>, </a:t>
            </a:r>
            <a:r>
              <a:rPr lang="pt-PT" sz="1600" b="1" i="1" dirty="0" smtClean="0">
                <a:solidFill>
                  <a:srgbClr val="964922"/>
                </a:solidFill>
                <a:latin typeface="+mj-lt"/>
              </a:rPr>
              <a:t>um dos filhos ilustres da Áustria 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grande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compositor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Era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Romântica, foi o responsável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pela popularidade da valsa em Viena durante o século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XIX. Este monumento em sua homenagem se encontra na entrada do Parque da Cidade –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Stadtpark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1785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8000">
        <p:split orient="vert"/>
      </p:transition>
    </mc:Choice>
    <mc:Fallback xmlns="">
      <p:transition spd="slow" advTm="2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77" y="332656"/>
            <a:ext cx="8237911" cy="5508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611560" y="5816975"/>
            <a:ext cx="79610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Viena – capital rósea da terra natal não só de Strauss como de Mozart, Haydn, Schubert, Mahler, etc. – é toda música e romantismo, parecendo estender as laterais do </a:t>
            </a:r>
            <a:r>
              <a:rPr lang="pt-PT" b="1" i="1" u="sng" dirty="0" smtClean="0">
                <a:solidFill>
                  <a:srgbClr val="964922"/>
                </a:solidFill>
                <a:latin typeface="+mj-lt"/>
              </a:rPr>
              <a:t>Burgtheater</a:t>
            </a:r>
            <a:r>
              <a:rPr lang="pt-PT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para acolher de braços abertos seus visitantes.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5263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000">
        <p:split orient="vert"/>
      </p:transition>
    </mc:Choice>
    <mc:Fallback xmlns="">
      <p:transition spd="slow" advTm="2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24" y="387221"/>
            <a:ext cx="8185486" cy="5724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39146" y="6093296"/>
            <a:ext cx="87129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Mas a beleza da cidade não é feita tão somente de sua música </a:t>
            </a:r>
            <a:r>
              <a:rPr lang="pt-BR" sz="1600" b="1" i="1" dirty="0">
                <a:solidFill>
                  <a:srgbClr val="964922"/>
                </a:solidFill>
              </a:rPr>
              <a:t>–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o edifício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onde se encontra instalada 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Prefeitura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de Viena </a:t>
            </a:r>
            <a:r>
              <a:rPr lang="pt-BR" sz="1600" b="1" i="1" dirty="0">
                <a:solidFill>
                  <a:srgbClr val="964922"/>
                </a:solidFill>
              </a:rPr>
              <a:t>–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Rathaus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</a:rPr>
              <a:t>–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é exemplo de uma das mais belas arquiteturas da cidade.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6625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000">
        <p:wipe dir="u"/>
      </p:transition>
    </mc:Choice>
    <mc:Fallback xmlns="">
      <p:transition spd="slow" advTm="21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2" y="453219"/>
            <a:ext cx="8349231" cy="5592003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19268" y="6063479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E é difícil dizer quando o edifício é mais admirável – se sob a luz do sol ou quando a noite cai e a iluminação artificial destaca cada um de seus lindíssimos detalhes arquitetônicos.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948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5796172"/>
            <a:ext cx="83529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Tendo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sido Viena o berço da Grande Música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desde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os grandes nomes que brilharam em toda a Europa e depois no resto da civilização, o palco de sua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Ópera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continua a ser um dos mais disputados no mundo da arte musical.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9" y="358278"/>
            <a:ext cx="7935591" cy="5436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344082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000">
        <p14:reveal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77" y="433466"/>
            <a:ext cx="7948863" cy="5832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525092" y="6257190"/>
            <a:ext cx="4092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Original sala no interior da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Ópera de Viena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468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push dir="u"/>
      </p:transition>
    </mc:Choice>
    <mc:Fallback xmlns="">
      <p:transition spd="slow" advTm="1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09" y="518251"/>
            <a:ext cx="8290189" cy="5545093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971600" y="6063479"/>
            <a:ext cx="72224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Apresentar-se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nos palcos da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Ópera 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de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Viena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é sempre uma coroação para a carreira de todo e qualquer artista, companhia ou orquestra.</a:t>
            </a:r>
          </a:p>
        </p:txBody>
      </p:sp>
    </p:spTree>
    <p:extLst>
      <p:ext uri="{BB962C8B-B14F-4D97-AF65-F5344CB8AC3E}">
        <p14:creationId xmlns:p14="http://schemas.microsoft.com/office/powerpoint/2010/main" val="374829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:wipe dir="u"/>
      </p:transition>
    </mc:Choice>
    <mc:Fallback xmlns="">
      <p:transition spd="slow" advTm="2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130202" cy="5594101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467544" y="6073418"/>
            <a:ext cx="82089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Uma noite na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Ópera de Viena</a:t>
            </a:r>
            <a:r>
              <a:rPr lang="pt-BR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é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não só uma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festa para os amantes de Música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como também  uma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oportunidade para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estrangeiros constatarem 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quanto os vienenses são elegantes.</a:t>
            </a:r>
          </a:p>
        </p:txBody>
      </p:sp>
    </p:spTree>
    <p:extLst>
      <p:ext uri="{BB962C8B-B14F-4D97-AF65-F5344CB8AC3E}">
        <p14:creationId xmlns:p14="http://schemas.microsoft.com/office/powerpoint/2010/main" val="297784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push dir="u"/>
      </p:transition>
    </mc:Choice>
    <mc:Fallback xmlns="">
      <p:transition spd="slow" advTm="2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56" y="476672"/>
            <a:ext cx="7798776" cy="5544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971600" y="6084585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As salas de eventos da Ópera são outros dos ambientes requintados de Viena em que a sociedade exibe todo seu esplendor.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01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23" y="404664"/>
            <a:ext cx="7904882" cy="5472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23528" y="5857394"/>
            <a:ext cx="82374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Viena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promove centenas de bailes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anuais mas o mais famoso é o </a:t>
            </a:r>
            <a:r>
              <a:rPr lang="en-US" b="1" i="1" u="sng" dirty="0">
                <a:solidFill>
                  <a:srgbClr val="964922"/>
                </a:solidFill>
                <a:latin typeface="+mj-lt"/>
              </a:rPr>
              <a:t>Opera </a:t>
            </a:r>
            <a:r>
              <a:rPr lang="en-US" b="1" i="1" u="sng" dirty="0" smtClean="0">
                <a:solidFill>
                  <a:srgbClr val="964922"/>
                </a:solidFill>
                <a:latin typeface="+mj-lt"/>
              </a:rPr>
              <a:t>Ball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que, como não podia deixar de ser,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tem lugar no magnífico salão 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Ópera Nacional,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 é considerado evento social do mais alto nível, atraindo celebridades de todo o mundo.</a:t>
            </a:r>
          </a:p>
        </p:txBody>
      </p:sp>
    </p:spTree>
    <p:extLst>
      <p:ext uri="{BB962C8B-B14F-4D97-AF65-F5344CB8AC3E}">
        <p14:creationId xmlns:p14="http://schemas.microsoft.com/office/powerpoint/2010/main" val="265220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29000">
        <p14:warp dir="in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27584" y="6095731"/>
            <a:ext cx="74888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A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Wiener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Musikverein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comumente abreviada para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Musikverein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é uma sala de concertos e sede da </a:t>
            </a:r>
            <a:r>
              <a:rPr lang="pt-BR" sz="1600" b="1" i="1" u="sng" dirty="0">
                <a:solidFill>
                  <a:srgbClr val="964922"/>
                </a:solidFill>
                <a:latin typeface="+mj-lt"/>
              </a:rPr>
              <a:t>Orquestra Filarmônica de </a:t>
            </a:r>
            <a:r>
              <a:rPr lang="pt-BR" sz="1600" b="1" i="1" u="sng" dirty="0" smtClean="0">
                <a:solidFill>
                  <a:srgbClr val="964922"/>
                </a:solidFill>
                <a:latin typeface="+mj-lt"/>
              </a:rPr>
              <a:t>Viena.</a:t>
            </a:r>
            <a:endParaRPr lang="pt-BR" sz="1600" b="1" i="1" u="sng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65" y="418504"/>
            <a:ext cx="8223834" cy="5675604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171455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26" y="374847"/>
            <a:ext cx="8112217" cy="5775086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95536" y="6237312"/>
            <a:ext cx="8425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Outro importante evento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anual acontece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no salão da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Musikverein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: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Vienna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Philharmonic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Ball</a:t>
            </a:r>
            <a:r>
              <a:rPr lang="pt-BR" b="1" i="1" dirty="0" smtClean="0">
                <a:solidFill>
                  <a:srgbClr val="964922"/>
                </a:solidFill>
                <a:latin typeface="+mj-lt"/>
              </a:rPr>
              <a:t>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4533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6000">
        <p14:reveal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75" y="384786"/>
            <a:ext cx="8208000" cy="5472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65515" y="5847455"/>
            <a:ext cx="76328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i="1" dirty="0">
                <a:solidFill>
                  <a:srgbClr val="964922"/>
                </a:solidFill>
                <a:latin typeface="+mj-lt"/>
              </a:rPr>
              <a:t>Desde 1981, todos os anos do fim do mês de junho a meados do mês de julho, </a:t>
            </a:r>
            <a:r>
              <a:rPr lang="fr-FR" sz="1600" b="1" i="1" dirty="0" smtClean="0">
                <a:solidFill>
                  <a:srgbClr val="964922"/>
                </a:solidFill>
                <a:latin typeface="+mj-lt"/>
              </a:rPr>
              <a:t> acontece </a:t>
            </a:r>
            <a:r>
              <a:rPr lang="fr-FR" sz="1600" b="1" i="1" dirty="0">
                <a:solidFill>
                  <a:srgbClr val="964922"/>
                </a:solidFill>
                <a:latin typeface="+mj-lt"/>
              </a:rPr>
              <a:t>o festival de </a:t>
            </a:r>
            <a:r>
              <a:rPr lang="fr-FR" sz="1600" b="1" i="1" u="sng" dirty="0">
                <a:solidFill>
                  <a:srgbClr val="964922"/>
                </a:solidFill>
                <a:latin typeface="+mj-lt"/>
              </a:rPr>
              <a:t>Jazz em </a:t>
            </a:r>
            <a:r>
              <a:rPr lang="fr-FR" sz="1600" b="1" i="1" u="sng" dirty="0" smtClean="0">
                <a:solidFill>
                  <a:srgbClr val="964922"/>
                </a:solidFill>
                <a:latin typeface="+mj-lt"/>
              </a:rPr>
              <a:t>Viena</a:t>
            </a:r>
            <a:r>
              <a:rPr lang="fr-FR" sz="1600" b="1" i="1" dirty="0" smtClean="0">
                <a:solidFill>
                  <a:srgbClr val="964922"/>
                </a:solidFill>
                <a:latin typeface="+mj-lt"/>
              </a:rPr>
              <a:t> em seu </a:t>
            </a:r>
            <a:r>
              <a:rPr lang="fr-FR" b="1" i="1" u="sng" dirty="0" smtClean="0">
                <a:solidFill>
                  <a:srgbClr val="964922"/>
                </a:solidFill>
                <a:latin typeface="+mj-lt"/>
              </a:rPr>
              <a:t>Teatro Antigo Romano</a:t>
            </a:r>
            <a:r>
              <a:rPr lang="fr-FR" sz="1600" b="1" i="1" dirty="0" smtClean="0">
                <a:solidFill>
                  <a:srgbClr val="964922"/>
                </a:solidFill>
                <a:latin typeface="+mj-lt"/>
              </a:rPr>
              <a:t>, </a:t>
            </a:r>
            <a:r>
              <a:rPr lang="fr-FR" sz="1600" b="1" i="1" dirty="0">
                <a:solidFill>
                  <a:srgbClr val="964922"/>
                </a:solidFill>
                <a:latin typeface="+mj-lt"/>
              </a:rPr>
              <a:t>monumento histórico edificado </a:t>
            </a:r>
            <a:r>
              <a:rPr lang="fr-FR" sz="1600" b="1" i="1" dirty="0" smtClean="0">
                <a:solidFill>
                  <a:srgbClr val="964922"/>
                </a:solidFill>
                <a:latin typeface="+mj-lt"/>
              </a:rPr>
              <a:t>no </a:t>
            </a:r>
            <a:r>
              <a:rPr lang="fr-FR" sz="1600" b="1" i="1" dirty="0">
                <a:solidFill>
                  <a:srgbClr val="964922"/>
                </a:solidFill>
                <a:latin typeface="+mj-lt"/>
              </a:rPr>
              <a:t>século I da era </a:t>
            </a:r>
            <a:r>
              <a:rPr lang="fr-FR" sz="1600" b="1" i="1" dirty="0" smtClean="0">
                <a:solidFill>
                  <a:srgbClr val="964922"/>
                </a:solidFill>
                <a:latin typeface="+mj-lt"/>
              </a:rPr>
              <a:t>cristã onde hoje é Viena.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9564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9000">
        <p:wheel spokes="1"/>
      </p:transition>
    </mc:Choice>
    <mc:Fallback xmlns="">
      <p:transition spd="slow" advTm="29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807586"/>
            <a:ext cx="8712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 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Palácio de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Schönbrunn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, outro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dos principais monumentos históricos e culturais 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Áustria, foi construído entre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1638 e 1643,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severamente danificado durante o segundo cerco turco a Viena.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 reconstrução e expansão para sua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forma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atual se deu em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1743,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no império de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Maria Teresa.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33" y="404664"/>
            <a:ext cx="7782803" cy="5387491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390299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3000">
        <p14:warp dir="in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62" y="417237"/>
            <a:ext cx="8293137" cy="5764024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070076" y="6229808"/>
            <a:ext cx="7082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Visitar o interior do 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Schönbrunn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é como passear dentro de um conto de fadas... </a:t>
            </a:r>
          </a:p>
        </p:txBody>
      </p:sp>
    </p:spTree>
    <p:extLst>
      <p:ext uri="{BB962C8B-B14F-4D97-AF65-F5344CB8AC3E}">
        <p14:creationId xmlns:p14="http://schemas.microsoft.com/office/powerpoint/2010/main" val="418444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5551919"/>
            <a:ext cx="871296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Gloriette</a:t>
            </a:r>
            <a:r>
              <a:rPr lang="pt-BR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500" b="1" i="1" dirty="0" smtClean="0">
                <a:solidFill>
                  <a:srgbClr val="964922"/>
                </a:solidFill>
                <a:latin typeface="+mj-lt"/>
              </a:rPr>
              <a:t>do </a:t>
            </a:r>
            <a:r>
              <a:rPr lang="pt-BR" sz="1500" b="1" i="1" dirty="0">
                <a:solidFill>
                  <a:srgbClr val="964922"/>
                </a:solidFill>
                <a:latin typeface="+mj-lt"/>
              </a:rPr>
              <a:t>palácio barroco (</a:t>
            </a:r>
            <a:r>
              <a:rPr lang="pt-BR" sz="1500" b="1" i="1" dirty="0" err="1">
                <a:solidFill>
                  <a:srgbClr val="964922"/>
                </a:solidFill>
                <a:latin typeface="+mj-lt"/>
              </a:rPr>
              <a:t>Schönbrunn</a:t>
            </a:r>
            <a:r>
              <a:rPr lang="pt-BR" sz="1500" b="1" i="1" dirty="0">
                <a:solidFill>
                  <a:srgbClr val="964922"/>
                </a:solidFill>
                <a:latin typeface="+mj-lt"/>
              </a:rPr>
              <a:t>) que foi residência de verão da família imperial austríaca desde meados do século XVIII até ao final da Segunda Guerra Mundial, constituindo um centro cultural e político do império </a:t>
            </a:r>
            <a:r>
              <a:rPr lang="pt-BR" sz="1500" b="1" i="1" dirty="0" err="1">
                <a:solidFill>
                  <a:srgbClr val="964922"/>
                </a:solidFill>
                <a:latin typeface="+mj-lt"/>
              </a:rPr>
              <a:t>Habsburgo</a:t>
            </a:r>
            <a:r>
              <a:rPr lang="pt-BR" sz="1500" b="1" i="1" dirty="0">
                <a:solidFill>
                  <a:srgbClr val="964922"/>
                </a:solidFill>
                <a:latin typeface="+mj-lt"/>
              </a:rPr>
              <a:t>. Aqui viveu até seu casamento com o futuro imperador brasileiro Pedro I a arquiduquesa D. Leopoldina de </a:t>
            </a:r>
            <a:r>
              <a:rPr lang="pt-BR" sz="1500" b="1" i="1" dirty="0" err="1">
                <a:solidFill>
                  <a:srgbClr val="964922"/>
                </a:solidFill>
                <a:latin typeface="+mj-lt"/>
              </a:rPr>
              <a:t>Habsburgo</a:t>
            </a:r>
            <a:r>
              <a:rPr lang="pt-BR" sz="1500" b="1" i="1" dirty="0">
                <a:solidFill>
                  <a:srgbClr val="964922"/>
                </a:solidFill>
                <a:latin typeface="+mj-lt"/>
              </a:rPr>
              <a:t>, que teve </a:t>
            </a:r>
            <a:r>
              <a:rPr lang="pt-BR" sz="1500" b="1" i="1" dirty="0" smtClean="0">
                <a:solidFill>
                  <a:srgbClr val="964922"/>
                </a:solidFill>
                <a:latin typeface="+mj-lt"/>
              </a:rPr>
              <a:t>tão grande papel </a:t>
            </a:r>
            <a:r>
              <a:rPr lang="pt-BR" sz="1500" b="1" i="1" dirty="0">
                <a:solidFill>
                  <a:srgbClr val="964922"/>
                </a:solidFill>
                <a:latin typeface="+mj-lt"/>
              </a:rPr>
              <a:t>na independência do Brasil.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9654" y="474296"/>
            <a:ext cx="8272562" cy="5076000"/>
          </a:xfrm>
          <a:prstGeom prst="rect">
            <a:avLst/>
          </a:prstGeom>
          <a:ln w="63500" cmpd="tri">
            <a:solidFill>
              <a:srgbClr val="A7512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70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09" y="474877"/>
            <a:ext cx="7973731" cy="5616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497361" y="6093296"/>
            <a:ext cx="817909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Complexo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Belvedere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composto por dois palácios – superior e inferior – e jardins,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construído 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para o príncipe Eugênio de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Saboia – general, filósofo e amante da Arte.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1828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warp dir="i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21" y="382351"/>
            <a:ext cx="7904886" cy="5472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65412" y="5854760"/>
            <a:ext cx="7661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É tanta beleza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quer em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pintura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artística, quer em decoração arquitetônica,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que não se pode destacar uma entre todas. Optei pelo Hall chamado de Sala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Terrena, onde o destaque são as esculturas – belíssimas, como todas as demais do palácio.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917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79512" y="6068332"/>
            <a:ext cx="8752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Jardins ligam o palácio superior ao inferior com motivos definidos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em um gradiente suave e incluem fontes decorativas em camadas e cascatas, esculturas barrocas e majestosos portões de ferro forjado.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9064" y="516428"/>
            <a:ext cx="7900685" cy="5508000"/>
          </a:xfrm>
          <a:prstGeom prst="rect">
            <a:avLst/>
          </a:prstGeom>
          <a:ln w="63500" cmpd="tri">
            <a:solidFill>
              <a:srgbClr val="A7512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50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0" y="620688"/>
            <a:ext cx="8456752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249693" y="6063479"/>
            <a:ext cx="66967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 portão principal para o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Belvedere Superior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com os brasões dos Príncipes de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Sabóia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apoiados por leões.</a:t>
            </a:r>
          </a:p>
        </p:txBody>
      </p:sp>
    </p:spTree>
    <p:extLst>
      <p:ext uri="{BB962C8B-B14F-4D97-AF65-F5344CB8AC3E}">
        <p14:creationId xmlns:p14="http://schemas.microsoft.com/office/powerpoint/2010/main" val="17578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0" y="476672"/>
            <a:ext cx="7623078" cy="5436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2008" y="5991471"/>
            <a:ext cx="897442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O 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Palácio Superior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, barroco, abriga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a maior coleção do mundo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do austríaco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Gustav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Klimt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</a:rPr>
              <a:t>–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incluindo 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pintura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do lendário “O beijo” </a:t>
            </a:r>
            <a:r>
              <a:rPr lang="pt-BR" sz="1600" b="1" i="1" dirty="0">
                <a:solidFill>
                  <a:srgbClr val="964922"/>
                </a:solidFill>
              </a:rPr>
              <a:t>–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 outras obras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dos também austríacos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Schiele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e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Kokoschka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300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676508" y="6165304"/>
            <a:ext cx="5775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Suntuoso como um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palácio,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é o edifício do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Parlamento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 Viena.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550" y="477304"/>
            <a:ext cx="8125727" cy="5688000"/>
          </a:xfrm>
          <a:prstGeom prst="rect">
            <a:avLst/>
          </a:prstGeom>
          <a:ln w="63500" cmpd="tri">
            <a:solidFill>
              <a:srgbClr val="A7512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75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33" y="442573"/>
            <a:ext cx="7717959" cy="5544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43406" y="602128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Findos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os Impérios de que a Áustria fez parte, o regime do país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passou a República Parlamentar. Esse edifício de fachada neoclássica, do início do século XX, abriga hoje 4 ministérios. 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02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000">
        <p:wipe/>
      </p:transition>
    </mc:Choice>
    <mc:Fallback xmlns="">
      <p:transition spd="slow" advTm="20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45" y="342994"/>
            <a:ext cx="8411885" cy="576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539552" y="6093296"/>
            <a:ext cx="817909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b="1" i="1" u="sng" dirty="0" smtClean="0">
                <a:solidFill>
                  <a:srgbClr val="964922"/>
                </a:solidFill>
                <a:latin typeface="+mj-lt"/>
              </a:rPr>
              <a:t>Minoritenkirche</a:t>
            </a:r>
            <a:r>
              <a:rPr lang="de-DE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-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fundada em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1275, é uma das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primeiras igrejas góticas 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Áustria, e nela está uma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cópia do famoso mosaico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 Leonardo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Vinci,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"A Última Ceia".</a:t>
            </a:r>
          </a:p>
        </p:txBody>
      </p:sp>
    </p:spTree>
    <p:extLst>
      <p:ext uri="{BB962C8B-B14F-4D97-AF65-F5344CB8AC3E}">
        <p14:creationId xmlns:p14="http://schemas.microsoft.com/office/powerpoint/2010/main" val="41064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1000">
        <p14:prism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56" y="392976"/>
            <a:ext cx="7886625" cy="5459359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31642" y="5852325"/>
            <a:ext cx="871296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>
                <a:solidFill>
                  <a:srgbClr val="964922"/>
                </a:solidFill>
                <a:latin typeface="+mj-lt"/>
              </a:rPr>
              <a:t>Catedral de Sto. Estevão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exemplo da arquitetura do século XII, foi renovada no estilo gótico entre 1304 e 1433, enquanto seu interior adquiriu uma tendência barroca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Seu famoso sino,  "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Pummerin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", pesando não menos que 21 toneladas, sofreu consideráveis danos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na Segunda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Guerra Mundial. </a:t>
            </a:r>
          </a:p>
        </p:txBody>
      </p:sp>
    </p:spTree>
    <p:extLst>
      <p:ext uri="{BB962C8B-B14F-4D97-AF65-F5344CB8AC3E}">
        <p14:creationId xmlns:p14="http://schemas.microsoft.com/office/powerpoint/2010/main" val="207226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922" y="546245"/>
            <a:ext cx="6449229" cy="576064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93711" y="1671568"/>
            <a:ext cx="18002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dirty="0">
                <a:solidFill>
                  <a:srgbClr val="964922"/>
                </a:solidFill>
                <a:latin typeface="+mj-lt"/>
              </a:rPr>
              <a:t>A </a:t>
            </a:r>
            <a:r>
              <a:rPr lang="en-US" b="1" i="1" u="sng" dirty="0" err="1">
                <a:solidFill>
                  <a:srgbClr val="964922"/>
                </a:solidFill>
                <a:latin typeface="+mj-lt"/>
              </a:rPr>
              <a:t>Igreja</a:t>
            </a:r>
            <a:r>
              <a:rPr lang="en-US" b="1" i="1" u="sng" dirty="0">
                <a:solidFill>
                  <a:srgbClr val="964922"/>
                </a:solidFill>
                <a:latin typeface="+mj-lt"/>
              </a:rPr>
              <a:t> </a:t>
            </a:r>
            <a:r>
              <a:rPr lang="en-US" b="1" i="1" u="sng" dirty="0" err="1">
                <a:solidFill>
                  <a:srgbClr val="964922"/>
                </a:solidFill>
                <a:latin typeface="+mj-lt"/>
              </a:rPr>
              <a:t>Votiva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,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neogótica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,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inspirada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no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estilo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gótico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da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Catedral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de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Colônia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,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foi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construída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no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fim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do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século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XIX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em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agradecimento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à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milagrosa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sobrevivência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do </a:t>
            </a:r>
            <a:r>
              <a:rPr lang="en-US" sz="1600" b="1" i="1" dirty="0" err="1">
                <a:solidFill>
                  <a:srgbClr val="964922"/>
                </a:solidFill>
                <a:latin typeface="+mj-lt"/>
              </a:rPr>
              <a:t>imperador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 Francisco José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ao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atentado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de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seu</a:t>
            </a:r>
            <a:r>
              <a:rPr lang="en-US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en-US" sz="1600" b="1" i="1" dirty="0" err="1" smtClean="0">
                <a:solidFill>
                  <a:srgbClr val="964922"/>
                </a:solidFill>
                <a:latin typeface="+mj-lt"/>
              </a:rPr>
              <a:t>assassinato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8845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0">
        <p:wipe dir="u"/>
      </p:transition>
    </mc:Choice>
    <mc:Fallback xmlns="">
      <p:transition spd="slow" advTm="3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72" y="387221"/>
            <a:ext cx="7893551" cy="5688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51520" y="6075853"/>
            <a:ext cx="86409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Igrejas, todas elas ostentam interiores artisticamente ricos, mas o da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Igreja de São Pedro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que fica próxima à central rua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Graben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é considerado ainda mais divino e impactante que qualquer outro. </a:t>
            </a:r>
          </a:p>
          <a:p>
            <a:pPr algn="ctr"/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2822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:fade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27" y="432860"/>
            <a:ext cx="8219006" cy="5638238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23528" y="6078288"/>
            <a:ext cx="842493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Mais uma das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importantes igrejas 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cidade – a de 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São Francisco de Assis</a:t>
            </a:r>
            <a:r>
              <a:rPr lang="pt-BR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– situa-se bem a uma das margens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do Danúbio, que se torna mesmo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azul na hora mágica do anoitecer em Viena.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6803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05" y="425761"/>
            <a:ext cx="7462392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87017" y="5805264"/>
            <a:ext cx="87129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/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Do quotidiano de Viena,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Graben</a:t>
            </a:r>
            <a:r>
              <a:rPr lang="pt-BR" b="1" i="1" dirty="0" smtClean="0">
                <a:solidFill>
                  <a:srgbClr val="964922"/>
                </a:solidFill>
                <a:latin typeface="+mj-lt"/>
              </a:rPr>
              <a:t> é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rua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comercial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pulsante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no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coração do centro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cidade, e em que se destaca uma famosa coluna. A rua tem origem romana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 é cercada de lugares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 estilo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típico, tradição elegante e prazeres gourmet. </a:t>
            </a:r>
          </a:p>
        </p:txBody>
      </p:sp>
    </p:spTree>
    <p:extLst>
      <p:ext uri="{BB962C8B-B14F-4D97-AF65-F5344CB8AC3E}">
        <p14:creationId xmlns:p14="http://schemas.microsoft.com/office/powerpoint/2010/main" val="406515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7280312" cy="5668893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827584" y="6093296"/>
            <a:ext cx="74168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Grabenstraße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– Esta, a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Graben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é uma das ruas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que mostram que a majestade da beleza de Viena vai além de seus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palácios e castelos... </a:t>
            </a:r>
          </a:p>
        </p:txBody>
      </p:sp>
    </p:spTree>
    <p:extLst>
      <p:ext uri="{BB962C8B-B14F-4D97-AF65-F5344CB8AC3E}">
        <p14:creationId xmlns:p14="http://schemas.microsoft.com/office/powerpoint/2010/main" val="104571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fad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9552" y="1916832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i="1" dirty="0">
                <a:solidFill>
                  <a:srgbClr val="964922"/>
                </a:solidFill>
                <a:latin typeface="+mj-lt"/>
              </a:rPr>
              <a:t>“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Pestsäule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” – Coluna da Praga -  foi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pagamento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de promessa do Imperador Leopoldo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I,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que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rezou pelo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fim da epidemia da peste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1679,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motivo da perda de 100.000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vidas. </a:t>
            </a:r>
            <a:endParaRPr lang="pt-BR" sz="1600" b="1" i="1" dirty="0" smtClean="0">
              <a:solidFill>
                <a:srgbClr val="964922"/>
              </a:solidFill>
              <a:latin typeface="+mj-lt"/>
            </a:endParaRPr>
          </a:p>
          <a:p>
            <a:endParaRPr lang="pt-BR" sz="1600" b="1" i="1" dirty="0">
              <a:solidFill>
                <a:srgbClr val="964922"/>
              </a:solidFill>
              <a:latin typeface="+mj-lt"/>
            </a:endParaRPr>
          </a:p>
          <a:p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escultura é composta de anjos, figuras representando a fé, um imperador rezando,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encimada pela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Santíssima Trindade sentada em uma nuvem.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03650"/>
            <a:ext cx="4978629" cy="612068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141403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4000">
        <p:wipe dir="u"/>
      </p:transition>
    </mc:Choice>
    <mc:Fallback xmlns="">
      <p:transition spd="slow" advTm="3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49" y="407902"/>
            <a:ext cx="7826789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55576" y="5839951"/>
            <a:ext cx="7632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Apesar de Viena ser permeada de jardins floridos que ensejaria uma compilação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só dessas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suas belezas, não se anda nas ruas movimentadas da cidade sem que se encontre uma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bem cuidada floricultura na calçada. 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0494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6000">
        <p14:prism isContent="1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69165"/>
            <a:ext cx="7654199" cy="558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60981" y="6075478"/>
            <a:ext cx="775158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Kohlmarkt</a:t>
            </a:r>
            <a:r>
              <a:rPr lang="pt-BR" sz="1600" b="1" dirty="0" smtClean="0"/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–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rua de grande luxo em Viena que nasce na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Michaelerplatz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e exibe uma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alta densidade de joalherias e lojas de grifes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internacionais.</a:t>
            </a:r>
          </a:p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586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22000">
        <p14:warp dir="in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3" y="460445"/>
            <a:ext cx="8080273" cy="56286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65719" y="6093296"/>
            <a:ext cx="86044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É na rua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Kohlmarkt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que se encontra a mais famosa doceira de Viena – o 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Café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Demel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, cujos salões estão sempre lotados de visitantes para degustar as tentações doces e o especial café com creme.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8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000">
        <p14:prism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3406" y="5847455"/>
            <a:ext cx="84671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Também na zona central da cidade situa-se o Hotel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Sacher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cuja fama se deve ao luxo, ao requinte e à sofisticação de sua estrutura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física e alto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padrão de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serviços, enquanto sua famosíssima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Sachertorte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constitui-se em um dos maiores prazeres gustativos que se pode encontrar em Viena. 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98" y="375455"/>
            <a:ext cx="7591104" cy="5472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295783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0">
        <p:circle/>
      </p:transition>
    </mc:Choice>
    <mc:Fallback xmlns="">
      <p:transition spd="slow" advTm="3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2" y="679591"/>
            <a:ext cx="8305959" cy="5125673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55576" y="5908630"/>
            <a:ext cx="77768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Restaurant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Steirereck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no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Stadtpark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consta da lista dos 5 melhores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restaurantes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de Viena 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também daquela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que elegeu os 50 melhores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 todo 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mundo.</a:t>
            </a:r>
          </a:p>
        </p:txBody>
      </p:sp>
    </p:spTree>
    <p:extLst>
      <p:ext uri="{BB962C8B-B14F-4D97-AF65-F5344CB8AC3E}">
        <p14:creationId xmlns:p14="http://schemas.microsoft.com/office/powerpoint/2010/main" val="354497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reveal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51520" y="5613494"/>
            <a:ext cx="85559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Viena continua preservando a medieval </a:t>
            </a:r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Grinzing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– hoje um bairro distante da cidade –  com suas casas denominadas</a:t>
            </a:r>
            <a:r>
              <a:rPr lang="en-US" sz="1600" b="1" i="1" dirty="0">
                <a:solidFill>
                  <a:srgbClr val="964922"/>
                </a:solidFill>
                <a:latin typeface="+mj-lt"/>
              </a:rPr>
              <a:t> 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Heurigen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(cafés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tradicionais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com música – em geral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folk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– ao vivo que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servem vinho 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suco de uva), de há muito grande atração para os turistas.</a:t>
            </a:r>
          </a:p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Na aldeia-cemitério de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Grinzing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, estão enterrados Gustav Mahler 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sua viúva, Alma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Mahler-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Werfel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" y="357494"/>
            <a:ext cx="7707778" cy="5256000"/>
          </a:xfrm>
          <a:prstGeom prst="rect">
            <a:avLst/>
          </a:prstGeom>
          <a:ln w="63500" cmpd="tri">
            <a:solidFill>
              <a:srgbClr val="A7512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81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9" y="5594964"/>
            <a:ext cx="85490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"Rodas de prazer",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com cadeiras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suspensas a partir de grandes anéis de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madeira e impulsionadas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por homens fortes,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podem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ter se originado na Bulgária do século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XVII.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Wiener</a:t>
            </a:r>
            <a:r>
              <a:rPr lang="pt-BR" b="1" i="1" u="sng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Riesenrad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no parque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Prater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, foi construída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em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1897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para o Jubileu de Ouro de Franz Josef I 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Áustria, com 65 m de altura. Danificada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pela primeira grande guerra, foi reconstruída com 15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grandes cabines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. 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78" y="397160"/>
            <a:ext cx="7556069" cy="522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310047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0"/>
    </mc:Choice>
    <mc:Fallback xmlns="">
      <p:transition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83" y="435576"/>
            <a:ext cx="7452739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435293" y="5837516"/>
            <a:ext cx="83851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err="1" smtClean="0">
                <a:solidFill>
                  <a:srgbClr val="964922"/>
                </a:solidFill>
                <a:latin typeface="+mj-lt"/>
              </a:rPr>
              <a:t>Ankeruhr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é relógio e caixa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de música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que une dois edifícios no centro de Viena, e se revela como uma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das obras mais marcantes da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Art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Nouveau. É grande atração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turística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popular porque mostra figuras históricas em toda hora cheia – Marco Aurélio, Haydn, Maria Teresa, e outras.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7417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0000">
        <p14:reveal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5" y="444420"/>
            <a:ext cx="8004983" cy="5389027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539552" y="5880554"/>
            <a:ext cx="7992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Mas Viena, cidade cosmopolita que é, ao lado de toda sua tradição está também adaptada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à  tecnologia 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da vida moderna,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com pontes modernas, vias expressas, largas avenidas, e edifícios em arrojada arquitetura.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887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000">
        <p14:warp dir="in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32" y="404663"/>
            <a:ext cx="7525365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5557" y="5805264"/>
            <a:ext cx="914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Não só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Viena como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 próprio Danúbio se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modernizou, agora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emoldurado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profusamente pelas luzes da cidade e passarela de iluminadas embarcações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particulares ou de passeios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turísticos. Ganhou também o requinte de novo restaurante envidraçado de onde se descortina boa parte da beleza do rio e da cidade.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2583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000">
        <p:fade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59" y="406083"/>
            <a:ext cx="7635565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611560" y="5835081"/>
            <a:ext cx="8067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Hoje, a juventude levou para as margens do Danúbio a convivência descontraída que, aos poucos, foi substituindo o formalismo excessivo das relações tão próprias do continente europeu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 A mudança foi melhor, ou pior? Aposto no empate. 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8290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00">
        <p:strips dir="rd"/>
      </p:transition>
    </mc:Choice>
    <mc:Fallback xmlns="">
      <p:transition spd="slow" advTm="2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21499" y="5845020"/>
            <a:ext cx="7766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Contraste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parece ser uma das característica da vida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moderna: 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tradicionalíssima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Ópera de Viena, continente do mais puro alimento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para 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alma - a música, aqui como pano de fundo para uma atividade ligada à cultura física.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574" y="513110"/>
            <a:ext cx="7595396" cy="5327650"/>
          </a:xfrm>
          <a:prstGeom prst="rect">
            <a:avLst/>
          </a:prstGeom>
          <a:ln w="63500" cmpd="tri">
            <a:solidFill>
              <a:srgbClr val="A7512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57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817638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Realmente, os jovens descobriram como desfrutar da cidade de formas inovadoras, e até trouxeram para o Danúbio suas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velejantes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cores. Todavia, como acontece com a maioria na juventude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européia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, os jovens desfrutam também – e muito – de todo acréscimo cultural que museus lhes facultam. 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5264"/>
            <a:ext cx="7879591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363617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000">
        <p14:ripple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3" y="5916402"/>
            <a:ext cx="8784976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" b="1" i="1" dirty="0">
                <a:solidFill>
                  <a:srgbClr val="964922"/>
                </a:solidFill>
                <a:latin typeface="+mj-lt"/>
              </a:rPr>
              <a:t>Complexo de arte extasiante, perto do Palácio Imperial, compreende museus de renome, como o Museu </a:t>
            </a:r>
            <a:r>
              <a:rPr lang="pt-BR" sz="1500" b="1" i="1" dirty="0" err="1">
                <a:solidFill>
                  <a:srgbClr val="964922"/>
                </a:solidFill>
                <a:latin typeface="+mj-lt"/>
              </a:rPr>
              <a:t>Leopold</a:t>
            </a:r>
            <a:r>
              <a:rPr lang="pt-BR" sz="1500" b="1" i="1" dirty="0">
                <a:solidFill>
                  <a:srgbClr val="964922"/>
                </a:solidFill>
                <a:latin typeface="+mj-lt"/>
              </a:rPr>
              <a:t>, o Museu de Arte Contemporânea, e também  uma animada variedade de restaurantes, cafés e bares que fazem deste bairro um dos melhores pontos de encontro da cidade...  e não só.</a:t>
            </a:r>
          </a:p>
          <a:p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15" y="425538"/>
            <a:ext cx="8423372" cy="5472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357072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2000">
        <p:split orient="vert"/>
      </p:transition>
    </mc:Choice>
    <mc:Fallback xmlns="">
      <p:transition spd="slow" advTm="3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60" y="476672"/>
            <a:ext cx="7855978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86213" y="5852220"/>
            <a:ext cx="855931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b="1" i="1" u="sng">
                <a:solidFill>
                  <a:srgbClr val="964922"/>
                </a:solidFill>
                <a:latin typeface="+mj-lt"/>
              </a:defRPr>
            </a:lvl1pPr>
          </a:lstStyle>
          <a:p>
            <a:pPr algn="ctr"/>
            <a:r>
              <a:rPr lang="pt-BR" u="none" smtClean="0"/>
              <a:t>MuseumsQuartier</a:t>
            </a:r>
            <a:r>
              <a:rPr lang="pt-BR" sz="1600" u="none" dirty="0" smtClean="0"/>
              <a:t> </a:t>
            </a:r>
            <a:r>
              <a:rPr lang="pt-BR" u="none" dirty="0" smtClean="0"/>
              <a:t>– </a:t>
            </a:r>
            <a:r>
              <a:rPr lang="pt-BR" sz="1600" u="none" dirty="0" smtClean="0"/>
              <a:t>é a oitava maior área cultural no mundo. O espaço tem origem nos estábulos do </a:t>
            </a:r>
            <a:r>
              <a:rPr lang="pt-BR" sz="1600" u="none" dirty="0"/>
              <a:t>Palácio Imperial </a:t>
            </a:r>
            <a:r>
              <a:rPr lang="pt-BR" sz="1600" u="none" dirty="0" err="1" smtClean="0"/>
              <a:t>Hofburg</a:t>
            </a:r>
            <a:r>
              <a:rPr lang="pt-BR" sz="1600" u="none" dirty="0" smtClean="0"/>
              <a:t>, e além de museus abriga diversos segmentos dirigidos à Arte em geral e convivência </a:t>
            </a:r>
            <a:r>
              <a:rPr lang="pt-BR" sz="1600" u="none" dirty="0" err="1" smtClean="0"/>
              <a:t>sócio-cultural</a:t>
            </a:r>
            <a:r>
              <a:rPr lang="pt-BR" sz="1600" u="none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526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0">
        <p:fad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33467" y="5860676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MUMOK "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MUseum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MOderner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Kunst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"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– é o outro museu situado no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MuseumsQuartier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  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O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Mumok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possui uma coleção de 7.000 trabalhos de arte moderna e contemporânea, incluindo grandes obras de Andy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Warhol, Pablo Picasso, Joseph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Beuys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Nam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June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Paik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e muitos outros.</a:t>
            </a:r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54" y="438137"/>
            <a:ext cx="7619070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</p:spTree>
    <p:extLst>
      <p:ext uri="{BB962C8B-B14F-4D97-AF65-F5344CB8AC3E}">
        <p14:creationId xmlns:p14="http://schemas.microsoft.com/office/powerpoint/2010/main" val="120739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0">
        <p:wipe dir="u"/>
      </p:transition>
    </mc:Choice>
    <mc:Fallback xmlns="">
      <p:transition spd="slow" advTm="3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93" y="447468"/>
            <a:ext cx="7876632" cy="5400000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251520" y="5835081"/>
            <a:ext cx="86409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 Museu </a:t>
            </a:r>
            <a:r>
              <a:rPr lang="pt-BR" b="1" i="1" u="sng" dirty="0" err="1">
                <a:solidFill>
                  <a:srgbClr val="964922"/>
                </a:solidFill>
                <a:latin typeface="+mj-lt"/>
              </a:rPr>
              <a:t>Leopold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situado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na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zona dos museus em Viena,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é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o lar de uma das maiores coleções de arte austríaca moderna, com artistas como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Egon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Schiele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Gustav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Klimt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Oskar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Kokoschka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e Richard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Gerstl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. Ele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contém a maior coleção de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Egon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 err="1">
                <a:solidFill>
                  <a:srgbClr val="964922"/>
                </a:solidFill>
                <a:latin typeface="+mj-lt"/>
              </a:rPr>
              <a:t>Schiele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 do mundo.</a:t>
            </a:r>
          </a:p>
        </p:txBody>
      </p:sp>
    </p:spTree>
    <p:extLst>
      <p:ext uri="{BB962C8B-B14F-4D97-AF65-F5344CB8AC3E}">
        <p14:creationId xmlns:p14="http://schemas.microsoft.com/office/powerpoint/2010/main" val="170117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8000">
        <p14:prism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04664"/>
            <a:ext cx="5202210" cy="6048672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683568" y="1196752"/>
            <a:ext cx="2334073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b="1" i="1" u="sng" dirty="0" smtClean="0">
                <a:solidFill>
                  <a:srgbClr val="964922"/>
                </a:solidFill>
                <a:latin typeface="+mj-lt"/>
              </a:rPr>
              <a:t>Café Central,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que desde o final do século XIX é um dos principais locais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de reunião dos intelectuais vienenses. Está instalado no edifício do </a:t>
            </a:r>
            <a:r>
              <a:rPr lang="pt-BR" sz="1600" b="1" i="1" dirty="0" err="1" smtClean="0">
                <a:solidFill>
                  <a:srgbClr val="964922"/>
                </a:solidFill>
                <a:latin typeface="+mj-lt"/>
              </a:rPr>
              <a:t>Palais</a:t>
            </a:r>
            <a:r>
              <a:rPr lang="pt-BR" sz="1600" b="1" i="1" smtClean="0">
                <a:solidFill>
                  <a:srgbClr val="964922"/>
                </a:solidFill>
                <a:latin typeface="+mj-lt"/>
              </a:rPr>
              <a:t> Ferstel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 – uma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das construções mais belas da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cidade.</a:t>
            </a:r>
          </a:p>
          <a:p>
            <a:pPr algn="ctr"/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Além das personalidades literárias austríacas da época, no início do século XX eram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seus frequentadores: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Tito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, Sigmund Freud, Adolf Hitler, Vladimir Lenin e Leon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Trotsky.</a:t>
            </a:r>
          </a:p>
          <a:p>
            <a:pPr algn="ctr"/>
            <a:endParaRPr lang="pt-BR" sz="16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1228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000">
        <p14:warp dir="in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6185"/>
            <a:ext cx="7957528" cy="5616624"/>
          </a:xfrm>
          <a:prstGeom prst="rect">
            <a:avLst/>
          </a:prstGeom>
          <a:ln w="63500" cmpd="tri">
            <a:solidFill>
              <a:srgbClr val="A7512B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693507" y="6093296"/>
            <a:ext cx="766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964922"/>
                </a:solidFill>
                <a:latin typeface="+mj-lt"/>
              </a:rPr>
              <a:t>Esta foto </a:t>
            </a:r>
            <a:r>
              <a:rPr lang="pt-BR" sz="1600" b="1" i="1" dirty="0" smtClean="0">
                <a:solidFill>
                  <a:srgbClr val="964922"/>
                </a:solidFill>
                <a:latin typeface="+mj-lt"/>
              </a:rPr>
              <a:t>aparece também </a:t>
            </a:r>
            <a:r>
              <a:rPr lang="pt-BR" sz="1600" b="1" i="1" dirty="0">
                <a:solidFill>
                  <a:srgbClr val="964922"/>
                </a:solidFill>
                <a:latin typeface="+mj-lt"/>
              </a:rPr>
              <a:t>para ilustrar a lista das 10 melhores cidades do mundo para se viver, onde Viena figura em 2º lugar. </a:t>
            </a:r>
          </a:p>
        </p:txBody>
      </p:sp>
    </p:spTree>
    <p:extLst>
      <p:ext uri="{BB962C8B-B14F-4D97-AF65-F5344CB8AC3E}">
        <p14:creationId xmlns:p14="http://schemas.microsoft.com/office/powerpoint/2010/main" val="262799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895131" y="2780928"/>
            <a:ext cx="538827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i="1" u="sng" dirty="0">
                <a:solidFill>
                  <a:srgbClr val="964922"/>
                </a:solidFill>
                <a:latin typeface="+mj-lt"/>
              </a:rPr>
              <a:t>Fim da primeira </a:t>
            </a:r>
            <a:r>
              <a:rPr lang="pt-BR" sz="4000" b="1" i="1" u="sng" dirty="0" smtClean="0">
                <a:solidFill>
                  <a:srgbClr val="964922"/>
                </a:solidFill>
                <a:latin typeface="+mj-lt"/>
              </a:rPr>
              <a:t>parte</a:t>
            </a:r>
          </a:p>
          <a:p>
            <a:pPr algn="ctr"/>
            <a:endParaRPr lang="pt-BR" sz="4000" b="1" i="1" u="sng" dirty="0">
              <a:solidFill>
                <a:srgbClr val="964922"/>
              </a:solidFill>
              <a:latin typeface="+mj-lt"/>
            </a:endParaRPr>
          </a:p>
          <a:p>
            <a:pPr algn="ctr"/>
            <a:r>
              <a:rPr lang="pt-BR" sz="2000" b="1" i="1" dirty="0" smtClean="0">
                <a:solidFill>
                  <a:srgbClr val="964922"/>
                </a:solidFill>
                <a:latin typeface="+mj-lt"/>
              </a:rPr>
              <a:t>continua  em “Sangue Vienense”, segunda parte</a:t>
            </a:r>
            <a:endParaRPr lang="pt-BR" sz="2000" b="1" i="1" dirty="0">
              <a:solidFill>
                <a:srgbClr val="9649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908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97157" y="980728"/>
            <a:ext cx="59584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Imagens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 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todas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tiradas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da Net, com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indicação</a:t>
            </a:r>
            <a:endParaRPr lang="en-US" altLang="zh-CN" b="1" i="1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da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fonte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</a:p>
          <a:p>
            <a:pPr eaLnBrk="1" hangingPunct="1">
              <a:defRPr/>
            </a:pPr>
            <a:endParaRPr lang="en-US" altLang="zh-CN" b="1" i="1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t-BR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Música : 1ª parte  -  </a:t>
            </a:r>
            <a:r>
              <a:rPr lang="pt-BR" altLang="zh-CN" sz="2800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Valsa do Imperador</a:t>
            </a:r>
            <a:endParaRPr lang="en-US" b="1" i="1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sz="2000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</a:t>
            </a:r>
            <a:r>
              <a:rPr lang="pt-BR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de </a:t>
            </a:r>
            <a:r>
              <a:rPr lang="pt-BR" sz="2000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Johann Strauss</a:t>
            </a:r>
          </a:p>
          <a:p>
            <a:pPr eaLnBrk="1" hangingPunct="1">
              <a:defRPr/>
            </a:pPr>
            <a:r>
              <a:rPr lang="pt-BR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com  Royal </a:t>
            </a:r>
            <a:r>
              <a:rPr lang="pt-BR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Philharmonic</a:t>
            </a:r>
            <a:r>
              <a:rPr lang="pt-BR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b="1" i="1" dirty="0" err="1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Orchestra</a:t>
            </a:r>
            <a:endParaRPr lang="pt-BR" b="1" i="1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403648" y="3501008"/>
            <a:ext cx="7643887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zh-CN" b="1" i="1" dirty="0" err="1" smtClean="0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Criação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pesquisa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compilação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altLang="zh-CN" b="1" i="1" dirty="0" err="1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formatação</a:t>
            </a:r>
            <a:r>
              <a:rPr lang="en-US" altLang="zh-CN" b="1" i="1" dirty="0">
                <a:solidFill>
                  <a:srgbClr val="96492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/>
            <a:r>
              <a:rPr lang="pt-BR" sz="2800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</a:t>
            </a:r>
            <a:r>
              <a:rPr lang="pt-BR" sz="2800" b="1" i="1" u="sng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Delza </a:t>
            </a:r>
            <a:r>
              <a:rPr lang="pt-BR" sz="2800" b="1" i="1" u="sng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Dias </a:t>
            </a:r>
            <a:r>
              <a:rPr lang="pt-BR" sz="2800" b="1" i="1" u="sng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Ferreira</a:t>
            </a:r>
            <a:r>
              <a:rPr lang="pt-BR" sz="2800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</a:t>
            </a:r>
          </a:p>
          <a:p>
            <a:pPr eaLnBrk="1" hangingPunct="1"/>
            <a:r>
              <a:rPr lang="pt-BR" sz="2800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sz="2800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</a:t>
            </a:r>
            <a:r>
              <a:rPr lang="pt-BR" sz="1400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  <a:hlinkClick r:id="rId2"/>
              </a:rPr>
              <a:t>delzadfer@gmail.com</a:t>
            </a:r>
            <a:endParaRPr lang="pt-BR" sz="1400" b="1" i="1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endParaRPr lang="pt-BR" altLang="zh-CN" sz="1600" b="1" i="1" dirty="0" smtClean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r>
              <a:rPr lang="pt-BR" altLang="zh-CN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Versão </a:t>
            </a:r>
            <a:r>
              <a:rPr lang="pt-BR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para o Inglês </a:t>
            </a:r>
            <a:r>
              <a:rPr lang="pt-BR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 </a:t>
            </a:r>
            <a:r>
              <a:rPr lang="pt-BR" sz="2000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Flavio M. de Freitas Guimarães</a:t>
            </a:r>
          </a:p>
          <a:p>
            <a:pPr eaLnBrk="1" hangingPunct="1"/>
            <a:r>
              <a:rPr lang="pt-BR" altLang="zh-CN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Webmaster e Revisão – </a:t>
            </a:r>
            <a:r>
              <a:rPr lang="pt-BR" altLang="zh-CN" sz="2000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Claudia Ricci</a:t>
            </a:r>
            <a:endParaRPr lang="pt-BR" sz="2000" b="1" i="1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eaLnBrk="1" hangingPunct="1"/>
            <a:r>
              <a:rPr lang="pt-BR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</a:t>
            </a:r>
            <a:r>
              <a:rPr lang="pt-BR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  <a:hlinkClick r:id="rId3"/>
              </a:rPr>
              <a:t>www.culturesandart.com</a:t>
            </a:r>
            <a:r>
              <a:rPr lang="pt-BR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</a:t>
            </a:r>
          </a:p>
          <a:p>
            <a:pPr eaLnBrk="1" hangingPunct="1"/>
            <a:r>
              <a:rPr lang="pt-BR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                         </a:t>
            </a:r>
          </a:p>
          <a:p>
            <a:pPr eaLnBrk="1" hangingPunct="1"/>
            <a:r>
              <a:rPr lang="pt-BR" b="1" i="1" dirty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pt-BR" b="1" i="1" dirty="0" smtClean="0">
                <a:solidFill>
                  <a:srgbClr val="964922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                                                              São Paulo, VIII - 2013</a:t>
            </a:r>
            <a:endParaRPr lang="pt-BR" sz="1400" dirty="0">
              <a:solidFill>
                <a:srgbClr val="964922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pic>
        <p:nvPicPr>
          <p:cNvPr id="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30218" y="5903766"/>
            <a:ext cx="1905000" cy="358775"/>
          </a:xfrm>
          <a:prstGeom prst="rect">
            <a:avLst/>
          </a:prstGeom>
          <a:noFill/>
          <a:ln w="9525" cap="sq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62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Default Theme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Personalizada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F095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10834</TotalTime>
  <Words>1997</Words>
  <Application>Microsoft Office PowerPoint</Application>
  <PresentationFormat>Apresentação na tela (4:3)</PresentationFormat>
  <Paragraphs>86</Paragraphs>
  <Slides>55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56" baseType="lpstr">
      <vt:lpstr>Default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Delza</dc:creator>
  <cp:lastModifiedBy>Delza</cp:lastModifiedBy>
  <cp:revision>1086</cp:revision>
  <dcterms:created xsi:type="dcterms:W3CDTF">2010-10-11T23:28:14Z</dcterms:created>
  <dcterms:modified xsi:type="dcterms:W3CDTF">2013-08-27T21:16:37Z</dcterms:modified>
</cp:coreProperties>
</file>