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1" r:id="rId3"/>
    <p:sldId id="257" r:id="rId4"/>
    <p:sldId id="336" r:id="rId5"/>
    <p:sldId id="337" r:id="rId6"/>
    <p:sldId id="338" r:id="rId7"/>
    <p:sldId id="339" r:id="rId8"/>
    <p:sldId id="340" r:id="rId9"/>
    <p:sldId id="259" r:id="rId10"/>
    <p:sldId id="342" r:id="rId11"/>
    <p:sldId id="261" r:id="rId12"/>
    <p:sldId id="345" r:id="rId13"/>
    <p:sldId id="344" r:id="rId14"/>
    <p:sldId id="346" r:id="rId15"/>
    <p:sldId id="347" r:id="rId16"/>
    <p:sldId id="348" r:id="rId17"/>
    <p:sldId id="267" r:id="rId18"/>
    <p:sldId id="349" r:id="rId19"/>
    <p:sldId id="350" r:id="rId20"/>
    <p:sldId id="351" r:id="rId21"/>
    <p:sldId id="352" r:id="rId22"/>
    <p:sldId id="353" r:id="rId23"/>
    <p:sldId id="354" r:id="rId24"/>
    <p:sldId id="357" r:id="rId25"/>
    <p:sldId id="275" r:id="rId26"/>
    <p:sldId id="358" r:id="rId27"/>
    <p:sldId id="359" r:id="rId28"/>
    <p:sldId id="360" r:id="rId29"/>
    <p:sldId id="362" r:id="rId30"/>
    <p:sldId id="355" r:id="rId31"/>
    <p:sldId id="361" r:id="rId32"/>
    <p:sldId id="334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AaQkvG0K1RVtGHu7zzIRQ==" hashData="w1n6u2+zZYGKazUz83ZsnJ76IS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BEA6"/>
    <a:srgbClr val="7A3D00"/>
    <a:srgbClr val="FF9933"/>
    <a:srgbClr val="C86400"/>
    <a:srgbClr val="FFFF00"/>
    <a:srgbClr val="FFCC99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C6EB89-DE42-4379-9B2E-2C3E953EE9E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06196-D1C3-431E-B529-84614028745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C2F06-0E04-43B7-8F79-DEBE557A14E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27AAF-F2C8-4699-89A0-6C5C84BA11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46EBF0-1958-443F-A9B6-BA23AEEAD7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D23A2-1532-4491-9A4A-D765096BD94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C5FB2A-7F99-4A4A-9AC9-CB0397C9A2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8EC66-129D-43DE-9341-64A32780BD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3D2F56-7C28-4B5A-8432-01691AC73A7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6EAFFF-1573-4257-B6D9-1029A8536A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044C9E-7ABC-4E6B-92B7-D5D68B1C00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F6A8CA-B598-4452-B1CC-B697BDBBD1C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lesfrases.com/" TargetMode="External"/><Relationship Id="rId3" Type="http://schemas.openxmlformats.org/officeDocument/2006/relationships/hyperlink" Target="http://www.milespowerpoints.com/" TargetMode="External"/><Relationship Id="rId7" Type="http://schemas.openxmlformats.org/officeDocument/2006/relationships/hyperlink" Target="http://www.frasesfrases.es/" TargetMode="Externa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hyperlink" Target="http://milespowerpoints.ourtoolbar.com/" TargetMode="External"/><Relationship Id="rId10" Type="http://schemas.openxmlformats.org/officeDocument/2006/relationships/hyperlink" Target="http://www.milespostales.com/" TargetMode="External"/><Relationship Id="rId4" Type="http://schemas.openxmlformats.org/officeDocument/2006/relationships/image" Target="../media/image84.png"/><Relationship Id="rId9" Type="http://schemas.openxmlformats.org/officeDocument/2006/relationships/hyperlink" Target="http://www.milesvide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Wolfgang_Amadeus_Mozart_-_Piano_Concerto_No._21_-_Andante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85786" y="3857628"/>
            <a:ext cx="7500990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UY" sz="8000" b="1" kern="10" dirty="0" smtClean="0">
                <a:ln w="11430"/>
                <a:gradFill>
                  <a:gsLst>
                    <a:gs pos="0">
                      <a:srgbClr val="FF9933"/>
                    </a:gs>
                    <a:gs pos="75000">
                      <a:srgbClr val="C86400"/>
                    </a:gs>
                    <a:gs pos="100000">
                      <a:srgbClr val="7A3D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La majestuosidad </a:t>
            </a:r>
          </a:p>
          <a:p>
            <a:pPr algn="ctr"/>
            <a:r>
              <a:rPr lang="es-UY" sz="8000" b="1" kern="10" dirty="0" smtClean="0">
                <a:ln w="11430"/>
                <a:gradFill>
                  <a:gsLst>
                    <a:gs pos="0">
                      <a:srgbClr val="FF9933"/>
                    </a:gs>
                    <a:gs pos="75000">
                      <a:srgbClr val="C86400"/>
                    </a:gs>
                    <a:gs pos="100000">
                      <a:srgbClr val="7A3D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de Viena</a:t>
            </a:r>
            <a:endParaRPr lang="es-UY" sz="8000" b="1" kern="10" dirty="0">
              <a:ln w="11430"/>
              <a:gradFill>
                <a:gsLst>
                  <a:gs pos="0">
                    <a:srgbClr val="FF9933"/>
                  </a:gs>
                  <a:gs pos="75000">
                    <a:srgbClr val="C86400"/>
                  </a:gs>
                  <a:gs pos="100000">
                    <a:srgbClr val="7A3D00"/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2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76374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57214"/>
            <a:ext cx="9144000" cy="7572428"/>
          </a:xfrm>
          <a:prstGeom prst="rect">
            <a:avLst/>
          </a:prstGeom>
        </p:spPr>
      </p:pic>
      <p:pic>
        <p:nvPicPr>
          <p:cNvPr id="5" name="4 Imagen" descr="280945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75000"/>
              </a:schemeClr>
            </a:gs>
            <a:gs pos="100000">
              <a:schemeClr val="bg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071546"/>
            <a:ext cx="8229600" cy="4525963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dirty="0">
                <a:latin typeface="Monotype Corsiva" pitchFamily="66" charset="0"/>
                <a:cs typeface="Estrangelo Edessa" pitchFamily="66"/>
              </a:rPr>
              <a:t>    </a:t>
            </a:r>
            <a:r>
              <a:rPr lang="es-ES" b="1" dirty="0">
                <a:latin typeface="Monotype Corsiva" pitchFamily="66" charset="0"/>
                <a:cs typeface="Estrangelo Edessa" pitchFamily="66"/>
              </a:rPr>
              <a:t>La ciudad de Viena presenta una sobria arquitectura que refleja la gran cantidad de años que ha sido sede del imperio de los Habsburgo y capital mundial de la cultura musical y operística.</a:t>
            </a:r>
            <a:br>
              <a:rPr lang="es-ES" b="1" dirty="0">
                <a:latin typeface="Monotype Corsiva" pitchFamily="66" charset="0"/>
                <a:cs typeface="Estrangelo Edessa" pitchFamily="66"/>
              </a:rPr>
            </a:br>
            <a:r>
              <a:rPr lang="es-ES" b="1" dirty="0">
                <a:latin typeface="Monotype Corsiva" pitchFamily="66" charset="0"/>
                <a:cs typeface="Estrangelo Edessa" pitchFamily="66"/>
              </a:rPr>
              <a:t/>
            </a:r>
            <a:br>
              <a:rPr lang="es-ES" b="1" dirty="0">
                <a:latin typeface="Monotype Corsiva" pitchFamily="66" charset="0"/>
                <a:cs typeface="Estrangelo Edessa" pitchFamily="66"/>
              </a:rPr>
            </a:br>
            <a:r>
              <a:rPr lang="es-ES" b="1" dirty="0">
                <a:latin typeface="Monotype Corsiva" pitchFamily="66" charset="0"/>
                <a:cs typeface="Estrangelo Edessa" pitchFamily="66"/>
              </a:rPr>
              <a:t>Palacios, parlamento, teatros, óperas e impresionantes edificios con otras funciones inundan con sus fachadas barrocas, clasicistas o Art </a:t>
            </a:r>
            <a:r>
              <a:rPr lang="es-ES" b="1" dirty="0" err="1">
                <a:latin typeface="Monotype Corsiva" pitchFamily="66" charset="0"/>
                <a:cs typeface="Estrangelo Edessa" pitchFamily="66"/>
              </a:rPr>
              <a:t>Nouveau</a:t>
            </a:r>
            <a:r>
              <a:rPr lang="es-ES" b="1" dirty="0">
                <a:latin typeface="Monotype Corsiva" pitchFamily="66" charset="0"/>
                <a:cs typeface="Estrangelo Edessa" pitchFamily="66"/>
              </a:rPr>
              <a:t> la ciudad que tras el derribo de su muralla en 1857 construyó el </a:t>
            </a:r>
            <a:r>
              <a:rPr lang="es-ES" b="1" dirty="0" err="1">
                <a:latin typeface="Monotype Corsiva" pitchFamily="66" charset="0"/>
                <a:cs typeface="Estrangelo Edessa" pitchFamily="66"/>
              </a:rPr>
              <a:t>Ringstrasse</a:t>
            </a:r>
            <a:r>
              <a:rPr lang="es-ES" b="1" dirty="0">
                <a:latin typeface="Monotype Corsiva" pitchFamily="66" charset="0"/>
                <a:cs typeface="Estrangelo Edessa" pitchFamily="66"/>
              </a:rPr>
              <a:t>, la calle que circunvala el casco antiguo de la ciudad. </a:t>
            </a: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910" y="0"/>
            <a:ext cx="9239820" cy="6858000"/>
          </a:xfrm>
          <a:prstGeom prst="rect">
            <a:avLst/>
          </a:prstGeom>
        </p:spPr>
      </p:pic>
      <p:pic>
        <p:nvPicPr>
          <p:cNvPr id="5" name="4 Imagen" descr="276301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14346" y="0"/>
            <a:ext cx="9572692" cy="6858000"/>
          </a:xfrm>
          <a:prstGeom prst="rect">
            <a:avLst/>
          </a:prstGeom>
        </p:spPr>
      </p:pic>
      <p:pic>
        <p:nvPicPr>
          <p:cNvPr id="6" name="5 Imagen" descr="Imagen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Image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4" name="3 Imagen" descr="251429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51429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8" name="7 Imagen" descr="Imagen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9" name="8 Imagen" descr="2603986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2603986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Imagen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Imagen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63069"/>
          </a:xfrm>
          <a:prstGeom prst="rect">
            <a:avLst/>
          </a:prstGeom>
        </p:spPr>
      </p:pic>
      <p:pic>
        <p:nvPicPr>
          <p:cNvPr id="8" name="7 Imagen" descr="Imagen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9" name="8 Elipse"/>
          <p:cNvSpPr/>
          <p:nvPr/>
        </p:nvSpPr>
        <p:spPr>
          <a:xfrm>
            <a:off x="0" y="0"/>
            <a:ext cx="9001156" cy="6858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6 Imagen" descr="1171829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9" name="8 Imagen" descr="Imagen1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6783" y="0"/>
            <a:ext cx="9157565" cy="6857999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Imagen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3 Imagen" descr="1869728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14346" y="0"/>
            <a:ext cx="9715567" cy="6857999"/>
          </a:xfrm>
          <a:prstGeom prst="rect">
            <a:avLst/>
          </a:prstGeom>
        </p:spPr>
      </p:pic>
      <p:pic>
        <p:nvPicPr>
          <p:cNvPr id="5" name="4 Imagen" descr="2411208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85784" y="0"/>
            <a:ext cx="9858444" cy="6858000"/>
          </a:xfrm>
          <a:prstGeom prst="rect">
            <a:avLst/>
          </a:prstGeom>
        </p:spPr>
      </p:pic>
      <p:pic>
        <p:nvPicPr>
          <p:cNvPr id="6" name="5 Imagen" descr="2800762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14346" y="-162189"/>
            <a:ext cx="9655456" cy="7305965"/>
          </a:xfrm>
          <a:prstGeom prst="rect">
            <a:avLst/>
          </a:prstGeom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75000"/>
              </a:schemeClr>
            </a:gs>
            <a:gs pos="100000">
              <a:schemeClr val="bg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es-ES" sz="3600" dirty="0">
                <a:latin typeface="Monotype Corsiva" pitchFamily="66" charset="0"/>
              </a:rPr>
              <a:t>   </a:t>
            </a:r>
            <a:r>
              <a:rPr lang="es-ES" sz="3600" b="1" dirty="0">
                <a:latin typeface="Monotype Corsiva" pitchFamily="66" charset="0"/>
              </a:rPr>
              <a:t>El edificio del Parlamento ocupa 13.500 metros cuadrados, siendo el complejo más grande de </a:t>
            </a:r>
            <a:r>
              <a:rPr lang="es-ES" sz="3600" b="1" dirty="0" err="1">
                <a:latin typeface="Monotype Corsiva" pitchFamily="66" charset="0"/>
              </a:rPr>
              <a:t>Ringstrasse</a:t>
            </a:r>
            <a:r>
              <a:rPr lang="es-ES" sz="3600" b="1" dirty="0">
                <a:latin typeface="Monotype Corsiva" pitchFamily="66" charset="0"/>
              </a:rPr>
              <a:t>, su construcción es ejemplo del revival griego arquitectónico típico de la época y fue diseñado por </a:t>
            </a:r>
            <a:r>
              <a:rPr lang="es-ES" sz="3600" b="1" dirty="0" err="1">
                <a:latin typeface="Monotype Corsiva" pitchFamily="66" charset="0"/>
              </a:rPr>
              <a:t>Baron</a:t>
            </a:r>
            <a:r>
              <a:rPr lang="es-ES" sz="3600" b="1" dirty="0">
                <a:latin typeface="Monotype Corsiva" pitchFamily="66" charset="0"/>
              </a:rPr>
              <a:t> </a:t>
            </a:r>
            <a:r>
              <a:rPr lang="es-ES" sz="3600" b="1" dirty="0" err="1">
                <a:latin typeface="Monotype Corsiva" pitchFamily="66" charset="0"/>
              </a:rPr>
              <a:t>Theophil</a:t>
            </a:r>
            <a:r>
              <a:rPr lang="es-ES" sz="3600" b="1" dirty="0">
                <a:latin typeface="Monotype Corsiva" pitchFamily="66" charset="0"/>
              </a:rPr>
              <a:t> von </a:t>
            </a:r>
            <a:r>
              <a:rPr lang="es-ES" sz="3600" b="1" dirty="0" err="1">
                <a:latin typeface="Monotype Corsiva" pitchFamily="66" charset="0"/>
              </a:rPr>
              <a:t>Hansen</a:t>
            </a:r>
            <a:r>
              <a:rPr lang="es-ES" sz="3600" b="1" dirty="0">
                <a:latin typeface="Monotype Corsiva" pitchFamily="66" charset="0"/>
              </a:rPr>
              <a:t>, quien también se ocupó de la decoración interior como estatuas, pinturas, mobiliario y otros elementos. </a:t>
            </a: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4468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4346" y="0"/>
            <a:ext cx="9858444" cy="6858000"/>
          </a:xfrm>
          <a:prstGeom prst="rect">
            <a:avLst/>
          </a:prstGeom>
        </p:spPr>
      </p:pic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9604" y="0"/>
            <a:ext cx="9423206" cy="6858000"/>
          </a:xfrm>
          <a:prstGeom prst="rect">
            <a:avLst/>
          </a:prstGeom>
        </p:spPr>
      </p:pic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1"/>
            <a:ext cx="9144001" cy="6858000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6 Imagen" descr="2551004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14347" y="0"/>
            <a:ext cx="10783019" cy="6858000"/>
          </a:xfrm>
          <a:prstGeom prst="rect">
            <a:avLst/>
          </a:prstGeom>
        </p:spPr>
      </p:pic>
      <p:pic>
        <p:nvPicPr>
          <p:cNvPr id="8" name="7 Imagen" descr="2523375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607758" y="0"/>
            <a:ext cx="10359516" cy="68580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/>
            </a:gs>
            <a:gs pos="100000">
              <a:schemeClr val="bg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428736"/>
            <a:ext cx="8229600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es-ES" dirty="0">
                <a:latin typeface="Monotype Corsiva" pitchFamily="66" charset="0"/>
              </a:rPr>
              <a:t>   </a:t>
            </a:r>
            <a:r>
              <a:rPr lang="es-ES" b="1" dirty="0">
                <a:latin typeface="Monotype Corsiva" pitchFamily="66" charset="0"/>
              </a:rPr>
              <a:t>El Ayuntamiento de Viena de estilo neogótico fue construido </a:t>
            </a:r>
            <a:r>
              <a:rPr lang="es-ES" b="1" dirty="0" err="1">
                <a:latin typeface="Monotype Corsiva" pitchFamily="66" charset="0"/>
              </a:rPr>
              <a:t>construído</a:t>
            </a:r>
            <a:r>
              <a:rPr lang="es-ES" b="1" dirty="0">
                <a:latin typeface="Monotype Corsiva" pitchFamily="66" charset="0"/>
              </a:rPr>
              <a:t> entre 1872 y 1883 bajo el diseño de </a:t>
            </a:r>
            <a:r>
              <a:rPr lang="es-ES" b="1" dirty="0" err="1">
                <a:latin typeface="Monotype Corsiva" pitchFamily="66" charset="0"/>
              </a:rPr>
              <a:t>Friedrich</a:t>
            </a:r>
            <a:r>
              <a:rPr lang="es-ES" b="1" dirty="0">
                <a:latin typeface="Monotype Corsiva" pitchFamily="66" charset="0"/>
              </a:rPr>
              <a:t> von Schmidt.</a:t>
            </a:r>
            <a:br>
              <a:rPr lang="es-ES" b="1" dirty="0">
                <a:latin typeface="Monotype Corsiva" pitchFamily="66" charset="0"/>
              </a:rPr>
            </a:br>
            <a:r>
              <a:rPr lang="es-ES" b="1" dirty="0">
                <a:latin typeface="Monotype Corsiva" pitchFamily="66" charset="0"/>
              </a:rPr>
              <a:t>Su impresionante fachada dividida en tres secciones horizontales soporta cinco torres de las cuales la central de 105 metros de altura esta coronada por </a:t>
            </a:r>
            <a:r>
              <a:rPr lang="es-ES" b="1" dirty="0" err="1">
                <a:latin typeface="Monotype Corsiva" pitchFamily="66" charset="0"/>
              </a:rPr>
              <a:t>Rathausmann</a:t>
            </a:r>
            <a:r>
              <a:rPr lang="es-ES" b="1" dirty="0">
                <a:latin typeface="Monotype Corsiva" pitchFamily="66" charset="0"/>
              </a:rPr>
              <a:t>, la estatua dorada, símbolo de la ciudad de Viena. 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4100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57784"/>
            <a:ext cx="9144000" cy="630021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0063" cy="6858000"/>
          </a:xfrm>
          <a:prstGeom prst="rect">
            <a:avLst/>
          </a:prstGeom>
        </p:spPr>
      </p:pic>
      <p:pic>
        <p:nvPicPr>
          <p:cNvPr id="9" name="8 Imagen" descr="248631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0" name="9 Imagen" descr="248631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3" name="2 Imagen" descr="Imagen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Imagen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7" name="6 Imagen" descr="108482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787006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5720" y="5903893"/>
            <a:ext cx="85725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Monotype Corsiva" pitchFamily="66" charset="0"/>
              </a:rPr>
              <a:t>Frente al ayuntamiento, al otro lado del parque se encuentra el </a:t>
            </a:r>
            <a:r>
              <a:rPr lang="es-ES" sz="2800" b="1" dirty="0" err="1" smtClean="0">
                <a:latin typeface="Monotype Corsiva" pitchFamily="66" charset="0"/>
              </a:rPr>
              <a:t>Burgtheater</a:t>
            </a:r>
            <a:r>
              <a:rPr lang="es-ES" sz="2800" b="1" dirty="0" smtClean="0">
                <a:latin typeface="Monotype Corsiva" pitchFamily="66" charset="0"/>
              </a:rPr>
              <a:t> o Teatro Imperial de la Corte</a:t>
            </a:r>
            <a:endParaRPr lang="es-ES" sz="28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/>
            </a:gs>
            <a:gs pos="100000">
              <a:schemeClr val="tx1">
                <a:lumMod val="85000"/>
                <a:lumOff val="1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84313"/>
            <a:ext cx="9144000" cy="587692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s-ES" sz="1600" dirty="0"/>
              <a:t>      </a:t>
            </a:r>
            <a:r>
              <a:rPr lang="es-ES" sz="2400" b="1" dirty="0">
                <a:latin typeface="Monotype Corsiva" pitchFamily="66" charset="0"/>
              </a:rPr>
              <a:t>El Palacio Imperial de </a:t>
            </a:r>
            <a:r>
              <a:rPr lang="es-ES" sz="2400" b="1" dirty="0" err="1">
                <a:latin typeface="Monotype Corsiva" pitchFamily="66" charset="0"/>
              </a:rPr>
              <a:t>Hofburg</a:t>
            </a:r>
            <a:r>
              <a:rPr lang="es-ES" sz="2400" b="1" dirty="0">
                <a:latin typeface="Monotype Corsiva" pitchFamily="66" charset="0"/>
              </a:rPr>
              <a:t> fue la residencia oficial de la dinastía de los Habsburgo, los emperadores de Austria-Hungría y Austria y actualmente sirve de residencia oficial al primer ministro de Austria.</a:t>
            </a:r>
            <a:br>
              <a:rPr lang="es-ES" sz="2400" b="1" dirty="0">
                <a:latin typeface="Monotype Corsiva" pitchFamily="66" charset="0"/>
              </a:rPr>
            </a:br>
            <a:r>
              <a:rPr lang="es-ES" sz="2400" b="1" dirty="0">
                <a:latin typeface="Monotype Corsiva" pitchFamily="66" charset="0"/>
              </a:rPr>
              <a:t/>
            </a:r>
            <a:br>
              <a:rPr lang="es-ES" sz="2400" b="1" dirty="0">
                <a:latin typeface="Monotype Corsiva" pitchFamily="66" charset="0"/>
              </a:rPr>
            </a:br>
            <a:r>
              <a:rPr lang="es-ES" sz="2400" b="1" dirty="0">
                <a:latin typeface="Monotype Corsiva" pitchFamily="66" charset="0"/>
              </a:rPr>
              <a:t>Esta compuesto por doce edificios entre los que destacan además de varias áreas residenciales y capillas religiosas, los antiguos salones imperiales, los museos </a:t>
            </a:r>
            <a:r>
              <a:rPr lang="es-ES" sz="2400" b="1" dirty="0" err="1">
                <a:latin typeface="Monotype Corsiva" pitchFamily="66" charset="0"/>
              </a:rPr>
              <a:t>Naturhistorisches</a:t>
            </a:r>
            <a:r>
              <a:rPr lang="es-ES" sz="2400" b="1" dirty="0">
                <a:latin typeface="Monotype Corsiva" pitchFamily="66" charset="0"/>
              </a:rPr>
              <a:t> </a:t>
            </a:r>
            <a:r>
              <a:rPr lang="es-ES" sz="2400" b="1" dirty="0" err="1">
                <a:latin typeface="Monotype Corsiva" pitchFamily="66" charset="0"/>
              </a:rPr>
              <a:t>Museum</a:t>
            </a:r>
            <a:r>
              <a:rPr lang="es-ES" sz="2400" b="1" dirty="0">
                <a:latin typeface="Monotype Corsiva" pitchFamily="66" charset="0"/>
              </a:rPr>
              <a:t> y </a:t>
            </a:r>
            <a:r>
              <a:rPr lang="es-ES" sz="2400" b="1" dirty="0" err="1">
                <a:latin typeface="Monotype Corsiva" pitchFamily="66" charset="0"/>
              </a:rPr>
              <a:t>Kunsthistorisches</a:t>
            </a:r>
            <a:r>
              <a:rPr lang="es-ES" sz="2400" b="1" dirty="0">
                <a:latin typeface="Monotype Corsiva" pitchFamily="66" charset="0"/>
              </a:rPr>
              <a:t> </a:t>
            </a:r>
            <a:r>
              <a:rPr lang="es-ES" sz="2400" b="1" dirty="0" err="1">
                <a:latin typeface="Monotype Corsiva" pitchFamily="66" charset="0"/>
              </a:rPr>
              <a:t>Museum</a:t>
            </a:r>
            <a:r>
              <a:rPr lang="es-ES" sz="2400" b="1" dirty="0">
                <a:latin typeface="Monotype Corsiva" pitchFamily="66" charset="0"/>
              </a:rPr>
              <a:t> situados al otro lado del Parque de los Héroes, el Teatro Nacional, la Escuela de Equitación Española y los despachos del presidente de la República</a:t>
            </a:r>
            <a:br>
              <a:rPr lang="es-ES" sz="2400" b="1" dirty="0">
                <a:latin typeface="Monotype Corsiva" pitchFamily="66" charset="0"/>
              </a:rPr>
            </a:br>
            <a:r>
              <a:rPr lang="es-ES" sz="2400" b="1" dirty="0">
                <a:latin typeface="Monotype Corsiva" pitchFamily="66" charset="0"/>
              </a:rPr>
              <a:t/>
            </a:r>
            <a:br>
              <a:rPr lang="es-ES" sz="2400" b="1" dirty="0">
                <a:latin typeface="Monotype Corsiva" pitchFamily="66" charset="0"/>
              </a:rPr>
            </a:br>
            <a:r>
              <a:rPr lang="es-ES" sz="2400" b="1" dirty="0">
                <a:latin typeface="Monotype Corsiva" pitchFamily="66" charset="0"/>
              </a:rPr>
              <a:t>La sección más antigua es originaria del siglo XIII, construida por </a:t>
            </a:r>
            <a:r>
              <a:rPr lang="es-ES" sz="2400" b="1" dirty="0" err="1">
                <a:latin typeface="Monotype Corsiva" pitchFamily="66" charset="0"/>
              </a:rPr>
              <a:t>Ottakar</a:t>
            </a:r>
            <a:r>
              <a:rPr lang="es-ES" sz="2400" b="1" dirty="0">
                <a:latin typeface="Monotype Corsiva" pitchFamily="66" charset="0"/>
              </a:rPr>
              <a:t> II de Bohemia y se corresponde con el actual </a:t>
            </a:r>
            <a:r>
              <a:rPr lang="es-ES" sz="2400" b="1" dirty="0" err="1">
                <a:latin typeface="Monotype Corsiva" pitchFamily="66" charset="0"/>
              </a:rPr>
              <a:t>Swiss</a:t>
            </a:r>
            <a:r>
              <a:rPr lang="es-ES" sz="2400" b="1" dirty="0">
                <a:latin typeface="Monotype Corsiva" pitchFamily="66" charset="0"/>
              </a:rPr>
              <a:t> </a:t>
            </a:r>
            <a:r>
              <a:rPr lang="es-ES" sz="2400" b="1" dirty="0" err="1">
                <a:latin typeface="Monotype Corsiva" pitchFamily="66" charset="0"/>
              </a:rPr>
              <a:t>Court</a:t>
            </a:r>
            <a:r>
              <a:rPr lang="es-ES" sz="2400" b="1" dirty="0">
                <a:latin typeface="Monotype Corsiva" pitchFamily="66" charset="0"/>
              </a:rPr>
              <a:t>, construido por orden del emperador </a:t>
            </a:r>
            <a:r>
              <a:rPr lang="es-ES" sz="2400" b="1" dirty="0" err="1">
                <a:latin typeface="Monotype Corsiva" pitchFamily="66" charset="0"/>
              </a:rPr>
              <a:t>Ferdinand</a:t>
            </a:r>
            <a:r>
              <a:rPr lang="es-ES" sz="2400" b="1" dirty="0">
                <a:latin typeface="Monotype Corsiva" pitchFamily="66" charset="0"/>
              </a:rPr>
              <a:t> I en estilo renacentista, donde se ubican actualmente la capilla gótica construida en el siglo XV y la cámara del tesoro que entre otras cosas contiene la Insignia Imperial del Sacro Imperio Romano.</a:t>
            </a:r>
            <a:r>
              <a:rPr lang="es-ES" sz="2000" b="1" dirty="0"/>
              <a:t/>
            </a:r>
            <a:br>
              <a:rPr lang="es-ES" sz="2000" b="1" dirty="0"/>
            </a:br>
            <a:r>
              <a:rPr lang="es-ES" sz="2000" b="1" dirty="0"/>
              <a:t/>
            </a:r>
            <a:br>
              <a:rPr lang="es-ES" sz="2000" b="1" dirty="0"/>
            </a:br>
            <a:endParaRPr lang="es-ES" sz="2000" b="1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Imag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783" y="0"/>
            <a:ext cx="9157565" cy="6857999"/>
          </a:xfrm>
          <a:prstGeom prst="rect">
            <a:avLst/>
          </a:prstGeom>
        </p:spPr>
      </p:pic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6712" y="0"/>
            <a:ext cx="9190712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3 Imagen" descr="Hofbur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57222" y="0"/>
            <a:ext cx="9929882" cy="70009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-357222" y="0"/>
            <a:ext cx="9929882" cy="7000900"/>
          </a:xfrm>
          <a:prstGeom prst="donu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>
              <a:solidFill>
                <a:schemeClr val="tx1"/>
              </a:solidFill>
            </a:endParaRPr>
          </a:p>
        </p:txBody>
      </p:sp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81035" y="0"/>
            <a:ext cx="9525035" cy="7143777"/>
          </a:xfrm>
          <a:prstGeom prst="rect">
            <a:avLst/>
          </a:prstGeom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54936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Imagen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6 Imagen" descr="Imagen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8" name="7 Imagen" descr="Imagen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9" name="8 Imagen" descr="Imagen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Imagen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783" y="5080"/>
            <a:ext cx="9150783" cy="6852920"/>
          </a:xfrm>
          <a:prstGeom prst="rect">
            <a:avLst/>
          </a:prstGeom>
        </p:spPr>
      </p:pic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pic>
        <p:nvPicPr>
          <p:cNvPr id="5" name="4 Imagen" descr="2388281palacio-imperi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561975" y="0"/>
            <a:ext cx="1079055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-571536" y="0"/>
            <a:ext cx="10787138" cy="6858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241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97255"/>
            <a:ext cx="9144000" cy="546074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1142984"/>
            <a:ext cx="9144000" cy="4286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188913"/>
            <a:ext cx="9144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CABEA6"/>
                </a:solidFill>
                <a:latin typeface="Monotype Corsiva" pitchFamily="66" charset="0"/>
              </a:rPr>
              <a:t>La </a:t>
            </a:r>
            <a:r>
              <a:rPr lang="es-ES" sz="2400" b="1" dirty="0" err="1">
                <a:solidFill>
                  <a:srgbClr val="CABEA6"/>
                </a:solidFill>
                <a:latin typeface="Monotype Corsiva" pitchFamily="66" charset="0"/>
              </a:rPr>
              <a:t>Wiener</a:t>
            </a:r>
            <a:r>
              <a:rPr lang="es-ES" sz="2400" b="1" dirty="0">
                <a:solidFill>
                  <a:srgbClr val="CABEA6"/>
                </a:solidFill>
                <a:latin typeface="Monotype Corsiva" pitchFamily="66" charset="0"/>
              </a:rPr>
              <a:t> </a:t>
            </a:r>
            <a:r>
              <a:rPr lang="es-ES" sz="2400" b="1" dirty="0" err="1">
                <a:solidFill>
                  <a:srgbClr val="CABEA6"/>
                </a:solidFill>
                <a:latin typeface="Monotype Corsiva" pitchFamily="66" charset="0"/>
              </a:rPr>
              <a:t>Staatsoper</a:t>
            </a:r>
            <a:r>
              <a:rPr lang="es-ES" sz="2400" b="1" dirty="0">
                <a:solidFill>
                  <a:srgbClr val="CABEA6"/>
                </a:solidFill>
                <a:latin typeface="Monotype Corsiva" pitchFamily="66" charset="0"/>
              </a:rPr>
              <a:t> u </a:t>
            </a:r>
          </a:p>
          <a:p>
            <a:pPr algn="ctr"/>
            <a:r>
              <a:rPr lang="es-ES" sz="2400" b="1" dirty="0">
                <a:solidFill>
                  <a:srgbClr val="CABEA6"/>
                </a:solidFill>
                <a:latin typeface="Monotype Corsiva" pitchFamily="66" charset="0"/>
              </a:rPr>
              <a:t>Ópera Estatal de Viena </a:t>
            </a:r>
          </a:p>
          <a:p>
            <a:pPr algn="ctr"/>
            <a:r>
              <a:rPr lang="es-ES" sz="2400" b="1" dirty="0">
                <a:solidFill>
                  <a:srgbClr val="CABEA6"/>
                </a:solidFill>
                <a:latin typeface="Monotype Corsiva" pitchFamily="66" charset="0"/>
              </a:rPr>
              <a:t>es un edificio de estilo </a:t>
            </a:r>
            <a:r>
              <a:rPr lang="es-ES" sz="2400" b="1" dirty="0" err="1">
                <a:solidFill>
                  <a:srgbClr val="CABEA6"/>
                </a:solidFill>
                <a:latin typeface="Monotype Corsiva" pitchFamily="66" charset="0"/>
              </a:rPr>
              <a:t>neorenacentista</a:t>
            </a:r>
            <a:r>
              <a:rPr lang="es-ES" sz="2400" b="1" dirty="0">
                <a:solidFill>
                  <a:srgbClr val="CABEA6"/>
                </a:solidFill>
                <a:latin typeface="Monotype Corsiva" pitchFamily="66" charset="0"/>
              </a:rPr>
              <a:t> y fue inaugurado en 1869 siendo el primer teatro de la ópera de la ciudad.</a:t>
            </a:r>
            <a:r>
              <a:rPr lang="es-ES" sz="2800" b="1" dirty="0">
                <a:latin typeface="Monotype Corsiva" pitchFamily="66" charset="0"/>
              </a:rPr>
              <a:t/>
            </a:r>
            <a:br>
              <a:rPr lang="es-ES" sz="2800" b="1" dirty="0">
                <a:latin typeface="Monotype Corsiva" pitchFamily="66" charset="0"/>
              </a:rPr>
            </a:br>
            <a:endParaRPr lang="es-ES" sz="28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6562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98859"/>
            <a:ext cx="9144000" cy="5159141"/>
          </a:xfrm>
          <a:prstGeom prst="rect">
            <a:avLst/>
          </a:prstGeom>
        </p:spPr>
      </p:pic>
      <p:pic>
        <p:nvPicPr>
          <p:cNvPr id="3" name="2 Imagen" descr="114894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4448" y="76585"/>
            <a:ext cx="9248447" cy="6781415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3" name="2 Imagen" descr="260382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68705"/>
            <a:ext cx="9144000" cy="6995410"/>
          </a:xfrm>
          <a:prstGeom prst="rect">
            <a:avLst/>
          </a:prstGeom>
        </p:spPr>
      </p:pic>
      <p:pic>
        <p:nvPicPr>
          <p:cNvPr id="4" name="3 Imagen" descr="260382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68705"/>
            <a:ext cx="9144000" cy="699541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/>
            </a:gs>
            <a:gs pos="100000">
              <a:schemeClr val="bg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2400" dirty="0"/>
              <a:t>    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400" b="1" dirty="0"/>
              <a:t>   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400" b="1" dirty="0"/>
              <a:t>    </a:t>
            </a:r>
            <a:r>
              <a:rPr lang="es-ES" sz="2800" b="1" dirty="0">
                <a:latin typeface="Monotype Corsiva" pitchFamily="66" charset="0"/>
              </a:rPr>
              <a:t>La modernísima </a:t>
            </a:r>
            <a:r>
              <a:rPr lang="es-ES" sz="2800" b="1" dirty="0" err="1">
                <a:latin typeface="Monotype Corsiva" pitchFamily="66" charset="0"/>
              </a:rPr>
              <a:t>Haas-Haus</a:t>
            </a:r>
            <a:r>
              <a:rPr lang="es-ES" sz="2800" b="1" dirty="0">
                <a:latin typeface="Monotype Corsiva" pitchFamily="66" charset="0"/>
              </a:rPr>
              <a:t> contrasta con el estilo neoclasicista general del resto de edificios de la calle. </a:t>
            </a:r>
            <a:endParaRPr lang="es-ES" sz="2800" b="1" dirty="0" smtClean="0">
              <a:latin typeface="Monotype Corsiva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 smtClean="0">
                <a:latin typeface="Monotype Corsiva" pitchFamily="66" charset="0"/>
              </a:rPr>
              <a:t>    De </a:t>
            </a:r>
            <a:r>
              <a:rPr lang="es-ES" sz="2800" b="1" dirty="0">
                <a:latin typeface="Monotype Corsiva" pitchFamily="66" charset="0"/>
              </a:rPr>
              <a:t>estilo posmodernista el edificio fue diseñado por Hans </a:t>
            </a:r>
            <a:r>
              <a:rPr lang="es-ES" sz="2800" b="1" dirty="0" err="1">
                <a:latin typeface="Monotype Corsiva" pitchFamily="66" charset="0"/>
              </a:rPr>
              <a:t>Hollein</a:t>
            </a:r>
            <a:r>
              <a:rPr lang="es-ES" sz="2800" b="1" dirty="0">
                <a:latin typeface="Monotype Corsiva" pitchFamily="66" charset="0"/>
              </a:rPr>
              <a:t> para inspirar confusión y caos mediante una fachada formada por la mezcla de estilos descontextualizados reflejados en sus torreones "medievales", su cubierta de cristal que refleja la Catedral de San Esteban y su estructura de cemento que recuerda a un antiguo coliseo romano</a:t>
            </a:r>
            <a:r>
              <a:rPr lang="es-ES" sz="2800" dirty="0">
                <a:latin typeface="Monotype Corsiva" pitchFamily="66" charset="0"/>
              </a:rPr>
              <a:t>.</a:t>
            </a:r>
            <a:r>
              <a:rPr lang="es-ES" sz="2400" dirty="0"/>
              <a:t/>
            </a:r>
            <a:br>
              <a:rPr lang="es-ES" sz="2400" dirty="0"/>
            </a:br>
            <a:r>
              <a:rPr lang="es-ES" sz="2400" dirty="0"/>
              <a:t/>
            </a:r>
            <a:br>
              <a:rPr lang="es-ES" sz="2400" dirty="0"/>
            </a:br>
            <a:endParaRPr lang="es-ES" sz="2400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637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6324"/>
            <a:ext cx="9144000" cy="6245352"/>
          </a:xfrm>
          <a:prstGeom prst="rect">
            <a:avLst/>
          </a:prstGeom>
        </p:spPr>
      </p:pic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4" name="3 Imagen" descr="25923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9012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81026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85000"/>
              </a:schemeClr>
            </a:gs>
            <a:gs pos="100000">
              <a:schemeClr val="bg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8596" y="1720840"/>
            <a:ext cx="835824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s-ES" sz="2800" b="1" dirty="0" smtClean="0">
                <a:latin typeface="Monotype Corsiva" pitchFamily="66" charset="0"/>
              </a:rPr>
              <a:t>Frente a </a:t>
            </a:r>
            <a:r>
              <a:rPr lang="es-ES" sz="2800" b="1" u="sng" dirty="0" err="1" smtClean="0">
                <a:latin typeface="Monotype Corsiva" pitchFamily="66" charset="0"/>
              </a:rPr>
              <a:t>Haas-Haus</a:t>
            </a:r>
            <a:r>
              <a:rPr lang="es-ES" sz="2800" b="1" dirty="0" smtClean="0">
                <a:latin typeface="Monotype Corsiva" pitchFamily="66" charset="0"/>
              </a:rPr>
              <a:t> y creando un fuerte contraste se encuentra, la </a:t>
            </a:r>
            <a:r>
              <a:rPr lang="es-ES" sz="2800" b="1" u="sng" dirty="0" smtClean="0">
                <a:latin typeface="Monotype Corsiva" pitchFamily="66" charset="0"/>
              </a:rPr>
              <a:t>Catedral de San Esteban</a:t>
            </a:r>
            <a:r>
              <a:rPr lang="es-ES" sz="2800" b="1" dirty="0" smtClean="0">
                <a:latin typeface="Monotype Corsiva" pitchFamily="66" charset="0"/>
              </a:rPr>
              <a:t> cuyas tres naves completan una longitud de 107 metros y su campanario una altura de 137 metros.</a:t>
            </a:r>
            <a:br>
              <a:rPr lang="es-ES" sz="2800" b="1" dirty="0" smtClean="0">
                <a:latin typeface="Monotype Corsiva" pitchFamily="66" charset="0"/>
              </a:rPr>
            </a:br>
            <a:r>
              <a:rPr lang="es-ES" sz="2800" b="1" dirty="0" smtClean="0">
                <a:latin typeface="Monotype Corsiva" pitchFamily="66" charset="0"/>
              </a:rPr>
              <a:t/>
            </a:r>
            <a:br>
              <a:rPr lang="es-ES" sz="2800" b="1" dirty="0" smtClean="0">
                <a:latin typeface="Monotype Corsiva" pitchFamily="66" charset="0"/>
              </a:rPr>
            </a:br>
            <a:r>
              <a:rPr lang="es-ES" sz="2800" b="1" dirty="0" smtClean="0">
                <a:latin typeface="Monotype Corsiva" pitchFamily="66" charset="0"/>
              </a:rPr>
              <a:t>Esta iglesia mezcla de estilos románico, gótico y renacentista fue comenzada a construir en el año 1263 del que conserva la fachada oeste y las torres llamadas </a:t>
            </a:r>
            <a:r>
              <a:rPr lang="es-ES" sz="2800" b="1" dirty="0" err="1" smtClean="0">
                <a:latin typeface="Monotype Corsiva" pitchFamily="66" charset="0"/>
              </a:rPr>
              <a:t>Heidentürme</a:t>
            </a:r>
            <a:r>
              <a:rPr lang="es-ES" sz="2800" b="1" dirty="0" smtClean="0">
                <a:latin typeface="Monotype Corsiva" pitchFamily="66" charset="0"/>
              </a:rPr>
              <a:t>. </a:t>
            </a:r>
            <a:endParaRPr lang="es-ES" sz="28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6882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02438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29028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7252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661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8660" y="-45820"/>
            <a:ext cx="10215634" cy="6903819"/>
          </a:xfrm>
          <a:prstGeom prst="rect">
            <a:avLst/>
          </a:prstGeom>
        </p:spPr>
      </p:pic>
      <p:pic>
        <p:nvPicPr>
          <p:cNvPr id="3" name="2 Imagen" descr="205276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57222" y="0"/>
            <a:ext cx="10025992" cy="6858000"/>
          </a:xfrm>
          <a:prstGeom prst="rect">
            <a:avLst/>
          </a:prstGeom>
        </p:spPr>
      </p:pic>
      <p:pic>
        <p:nvPicPr>
          <p:cNvPr id="5" name="4 Imagen" descr="217024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928670"/>
            <a:ext cx="81439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sz="2800" b="1" dirty="0" smtClean="0">
                <a:latin typeface="Monotype Corsiva" pitchFamily="66" charset="0"/>
              </a:rPr>
              <a:t>La Iglesia de san Carlos </a:t>
            </a:r>
            <a:r>
              <a:rPr lang="es-UY" sz="2800" b="1" dirty="0" err="1" smtClean="0">
                <a:latin typeface="Monotype Corsiva" pitchFamily="66" charset="0"/>
              </a:rPr>
              <a:t>Borromeo</a:t>
            </a:r>
            <a:r>
              <a:rPr lang="es-UY" sz="2800" b="1" dirty="0" smtClean="0">
                <a:latin typeface="Monotype Corsiva" pitchFamily="66" charset="0"/>
              </a:rPr>
              <a:t> es una iglesia barroca situada en la parte sur de </a:t>
            </a:r>
            <a:r>
              <a:rPr lang="es-UY" sz="2800" b="1" dirty="0" err="1" smtClean="0">
                <a:latin typeface="Monotype Corsiva" pitchFamily="66" charset="0"/>
              </a:rPr>
              <a:t>Karlsplatz</a:t>
            </a:r>
            <a:r>
              <a:rPr lang="es-UY" sz="2800" b="1" dirty="0" smtClean="0">
                <a:latin typeface="Monotype Corsiva" pitchFamily="66" charset="0"/>
              </a:rPr>
              <a:t>, a doscientos metros por fuera de la </a:t>
            </a:r>
            <a:r>
              <a:rPr lang="es-UY" sz="2800" b="1" dirty="0" err="1" smtClean="0">
                <a:latin typeface="Monotype Corsiva" pitchFamily="66" charset="0"/>
              </a:rPr>
              <a:t>Ringstrasse</a:t>
            </a:r>
            <a:r>
              <a:rPr lang="es-UY" sz="2800" b="1" dirty="0" smtClean="0">
                <a:latin typeface="Monotype Corsiva" pitchFamily="66" charset="0"/>
              </a:rPr>
              <a:t>. Durante la fuerte epidemia de peste que azotó Viena en 1713 y que se cobró la vida de unas 8.000 personas, el emperador Carlos VI prometió que, tan pronto, como la ciudad se viera libre de esta calamidad, levantaría un templo dedicado a San Carlos </a:t>
            </a:r>
            <a:r>
              <a:rPr lang="es-UY" sz="2800" b="1" dirty="0" err="1" smtClean="0">
                <a:latin typeface="Monotype Corsiva" pitchFamily="66" charset="0"/>
              </a:rPr>
              <a:t>Borromeo</a:t>
            </a:r>
            <a:r>
              <a:rPr lang="es-UY" sz="2800" b="1" dirty="0" smtClean="0">
                <a:latin typeface="Monotype Corsiva" pitchFamily="66" charset="0"/>
              </a:rPr>
              <a:t> Las obras se iniciaron en 1716 y se terminaron en 1737,La iglesia es un símbolo de poder religioso y político de la dinastía imperial de los Habsburgo.</a:t>
            </a:r>
            <a:endParaRPr lang="es-UY" sz="28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214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4884"/>
            <a:ext cx="9144000" cy="6428232"/>
          </a:xfrm>
          <a:prstGeom prst="rect">
            <a:avLst/>
          </a:prstGeom>
        </p:spPr>
      </p:pic>
      <p:pic>
        <p:nvPicPr>
          <p:cNvPr id="3" name="2 Imagen" descr="59175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6890" y="0"/>
            <a:ext cx="9657780" cy="6858000"/>
          </a:xfrm>
          <a:prstGeom prst="rect">
            <a:avLst/>
          </a:prstGeom>
        </p:spPr>
      </p:pic>
      <p:pic>
        <p:nvPicPr>
          <p:cNvPr id="4" name="3 Imagen" descr="193412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69788" y="1"/>
            <a:ext cx="9483574" cy="6858000"/>
          </a:xfrm>
          <a:prstGeom prst="rect">
            <a:avLst/>
          </a:prstGeom>
        </p:spPr>
      </p:pic>
      <p:pic>
        <p:nvPicPr>
          <p:cNvPr id="5" name="4 Imagen" descr="Karl´s-Kirch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809594" y="-1"/>
            <a:ext cx="10446587" cy="7072339"/>
          </a:xfrm>
          <a:prstGeom prst="rect">
            <a:avLst/>
          </a:prstGeom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5" name="Picture 5" descr="Sin-título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1557338"/>
            <a:ext cx="2408237" cy="2336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0" y="5516563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  <a:t>Fotografía </a:t>
            </a:r>
            <a:r>
              <a:rPr lang="es-ES" sz="2400" b="1" dirty="0" smtClean="0">
                <a:solidFill>
                  <a:schemeClr val="bg1"/>
                </a:solidFill>
                <a:latin typeface="Monotype Corsiva" pitchFamily="66" charset="0"/>
              </a:rPr>
              <a:t>propia y de internet </a:t>
            </a:r>
          </a:p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chemeClr val="bg1"/>
                </a:solidFill>
                <a:latin typeface="Monotype Corsiva" pitchFamily="66" charset="0"/>
              </a:rPr>
              <a:t>Diseño : </a:t>
            </a:r>
            <a:r>
              <a:rPr lang="es-ES" sz="2400" b="1" dirty="0" err="1" smtClean="0">
                <a:solidFill>
                  <a:schemeClr val="bg1"/>
                </a:solidFill>
                <a:latin typeface="Monotype Corsiva" pitchFamily="66" charset="0"/>
              </a:rPr>
              <a:t>Eliza</a:t>
            </a:r>
            <a:endParaRPr lang="es-ES" sz="24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2178394" y="4214724"/>
            <a:ext cx="48205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Audio : </a:t>
            </a:r>
            <a:r>
              <a:rPr lang="es-ES" sz="2400" b="1" dirty="0" err="1">
                <a:solidFill>
                  <a:schemeClr val="bg1"/>
                </a:solidFill>
                <a:latin typeface="Script MT Bold" pitchFamily="66" charset="0"/>
              </a:rPr>
              <a:t>Wolfgang</a:t>
            </a: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 Amadeus Mozart  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Piano </a:t>
            </a:r>
            <a:r>
              <a:rPr lang="es-ES" sz="2400" b="1" dirty="0" err="1">
                <a:solidFill>
                  <a:schemeClr val="bg1"/>
                </a:solidFill>
                <a:latin typeface="Monotype Corsiva" pitchFamily="66" charset="0"/>
              </a:rPr>
              <a:t>Concerto</a:t>
            </a: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 No. 21 - Andante</a:t>
            </a:r>
          </a:p>
          <a:p>
            <a:pPr algn="ctr" eaLnBrk="0" hangingPunct="0"/>
            <a:endParaRPr lang="es-ES" sz="2400" dirty="0">
              <a:solidFill>
                <a:schemeClr val="bg1"/>
              </a:solidFill>
              <a:latin typeface="Signature" pitchFamily="2" charset="0"/>
            </a:endParaRPr>
          </a:p>
        </p:txBody>
      </p:sp>
      <p:pic>
        <p:nvPicPr>
          <p:cNvPr id="5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0"/>
            <a:ext cx="34940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42918"/>
            <a:ext cx="9145587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24">
            <a:hlinkClick r:id="rId7"/>
          </p:cNvPr>
          <p:cNvSpPr txBox="1">
            <a:spLocks noChangeArrowheads="1"/>
          </p:cNvSpPr>
          <p:nvPr/>
        </p:nvSpPr>
        <p:spPr bwMode="auto">
          <a:xfrm>
            <a:off x="0" y="3357562"/>
            <a:ext cx="16573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chemeClr val="tx1"/>
                </a:solidFill>
                <a:hlinkClick r:id="rId8"/>
              </a:rPr>
              <a:t>Frases</a:t>
            </a:r>
            <a:endParaRPr lang="es-ES" sz="2800" dirty="0">
              <a:solidFill>
                <a:schemeClr val="tx1"/>
              </a:solidFill>
            </a:endParaRPr>
          </a:p>
        </p:txBody>
      </p:sp>
      <p:sp>
        <p:nvSpPr>
          <p:cNvPr id="9" name="Text Box 25"/>
          <p:cNvSpPr txBox="1">
            <a:spLocks noChangeArrowheads="1"/>
          </p:cNvSpPr>
          <p:nvPr/>
        </p:nvSpPr>
        <p:spPr bwMode="auto">
          <a:xfrm>
            <a:off x="0" y="4143380"/>
            <a:ext cx="13684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hlinkClick r:id="rId9"/>
              </a:rPr>
              <a:t>Videos</a:t>
            </a:r>
            <a:endParaRPr lang="es-ES" sz="2800" dirty="0"/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0" y="5214950"/>
            <a:ext cx="15843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chemeClr val="tx1"/>
                </a:solidFill>
                <a:hlinkClick r:id="rId10"/>
              </a:rPr>
              <a:t>Postales</a:t>
            </a:r>
            <a:endParaRPr lang="es-ES" sz="2800" dirty="0">
              <a:solidFill>
                <a:schemeClr val="tx1"/>
              </a:solidFill>
            </a:endParaRPr>
          </a:p>
        </p:txBody>
      </p:sp>
      <p:sp>
        <p:nvSpPr>
          <p:cNvPr id="11" name="Text Box 29"/>
          <p:cNvSpPr txBox="1">
            <a:spLocks noChangeArrowheads="1"/>
          </p:cNvSpPr>
          <p:nvPr/>
        </p:nvSpPr>
        <p:spPr bwMode="auto">
          <a:xfrm>
            <a:off x="0" y="6340475"/>
            <a:ext cx="45005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3000" b="1" i="1" u="none" dirty="0"/>
              <a:t>Más sitios interesantes: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446</Words>
  <Application>Microsoft Office PowerPoint</Application>
  <PresentationFormat>Presentación en pantalla (4:3)</PresentationFormat>
  <Paragraphs>24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Default Design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Eliza Torres</dc:creator>
  <cp:lastModifiedBy>Eliza Torres</cp:lastModifiedBy>
  <cp:revision>31</cp:revision>
  <dcterms:created xsi:type="dcterms:W3CDTF">2010-07-01T02:19:45Z</dcterms:created>
  <dcterms:modified xsi:type="dcterms:W3CDTF">2012-07-04T05:20:25Z</dcterms:modified>
</cp:coreProperties>
</file>