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4" r:id="rId2"/>
    <p:sldId id="318" r:id="rId3"/>
    <p:sldId id="324" r:id="rId4"/>
    <p:sldId id="316" r:id="rId5"/>
    <p:sldId id="262" r:id="rId6"/>
    <p:sldId id="325" r:id="rId7"/>
    <p:sldId id="258" r:id="rId8"/>
    <p:sldId id="326" r:id="rId9"/>
    <p:sldId id="321" r:id="rId10"/>
    <p:sldId id="317" r:id="rId11"/>
    <p:sldId id="327" r:id="rId12"/>
    <p:sldId id="298" r:id="rId13"/>
    <p:sldId id="329" r:id="rId14"/>
    <p:sldId id="319" r:id="rId15"/>
    <p:sldId id="322" r:id="rId16"/>
    <p:sldId id="263" r:id="rId17"/>
    <p:sldId id="330" r:id="rId18"/>
    <p:sldId id="285" r:id="rId19"/>
    <p:sldId id="340" r:id="rId20"/>
    <p:sldId id="264" r:id="rId21"/>
    <p:sldId id="303" r:id="rId22"/>
    <p:sldId id="266" r:id="rId23"/>
    <p:sldId id="331" r:id="rId24"/>
    <p:sldId id="283" r:id="rId25"/>
    <p:sldId id="271" r:id="rId26"/>
    <p:sldId id="332" r:id="rId27"/>
    <p:sldId id="282" r:id="rId28"/>
    <p:sldId id="267" r:id="rId29"/>
    <p:sldId id="309" r:id="rId30"/>
    <p:sldId id="300" r:id="rId31"/>
    <p:sldId id="276" r:id="rId32"/>
    <p:sldId id="275" r:id="rId33"/>
    <p:sldId id="270" r:id="rId34"/>
    <p:sldId id="299" r:id="rId35"/>
    <p:sldId id="315" r:id="rId36"/>
    <p:sldId id="273" r:id="rId37"/>
    <p:sldId id="268" r:id="rId38"/>
    <p:sldId id="334" r:id="rId39"/>
    <p:sldId id="278" r:id="rId40"/>
    <p:sldId id="280" r:id="rId41"/>
    <p:sldId id="279" r:id="rId42"/>
    <p:sldId id="301" r:id="rId43"/>
    <p:sldId id="311" r:id="rId44"/>
    <p:sldId id="338" r:id="rId45"/>
    <p:sldId id="323" r:id="rId46"/>
    <p:sldId id="274" r:id="rId47"/>
    <p:sldId id="339" r:id="rId48"/>
    <p:sldId id="295" r:id="rId49"/>
    <p:sldId id="260" r:id="rId50"/>
    <p:sldId id="269" r:id="rId51"/>
    <p:sldId id="312" r:id="rId52"/>
    <p:sldId id="281" r:id="rId53"/>
    <p:sldId id="347" r:id="rId54"/>
    <p:sldId id="286" r:id="rId55"/>
    <p:sldId id="287" r:id="rId56"/>
    <p:sldId id="297" r:id="rId57"/>
    <p:sldId id="296" r:id="rId58"/>
    <p:sldId id="348" r:id="rId59"/>
    <p:sldId id="351" r:id="rId60"/>
    <p:sldId id="307" r:id="rId61"/>
    <p:sldId id="304" r:id="rId62"/>
    <p:sldId id="288" r:id="rId63"/>
    <p:sldId id="290" r:id="rId64"/>
    <p:sldId id="294" r:id="rId65"/>
    <p:sldId id="291" r:id="rId66"/>
    <p:sldId id="341" r:id="rId67"/>
    <p:sldId id="308" r:id="rId68"/>
    <p:sldId id="349" r:id="rId69"/>
    <p:sldId id="293" r:id="rId70"/>
    <p:sldId id="344" r:id="rId71"/>
    <p:sldId id="313" r:id="rId72"/>
    <p:sldId id="343" r:id="rId73"/>
    <p:sldId id="346" r:id="rId74"/>
    <p:sldId id="352" r:id="rId75"/>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cJGGREermDliP7R3q5JuA==" hashData="14Rxe4dZqWhVGvWWsbJgCG9AxSHtEwJRI212WL7sMX2GEu1to6iYTiBzT02k1GW21vCRjO6v/bv60EFJFyuE5A=="/>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4" d="100"/>
          <a:sy n="84" d="100"/>
        </p:scale>
        <p:origin x="1098" y="60"/>
      </p:cViewPr>
      <p:guideLst>
        <p:guide orient="horz" pos="2160"/>
        <p:guide pos="2880"/>
      </p:guideLst>
    </p:cSldViewPr>
  </p:slideViewPr>
  <p:notesTextViewPr>
    <p:cViewPr>
      <p:scale>
        <a:sx n="1" d="1"/>
        <a:sy n="1" d="1"/>
      </p:scale>
      <p:origin x="0" y="0"/>
    </p:cViewPr>
  </p:notesTextViewPr>
  <p:sorterViewPr>
    <p:cViewPr>
      <p:scale>
        <a:sx n="100" d="100"/>
        <a:sy n="100" d="100"/>
      </p:scale>
      <p:origin x="0" y="-155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243F7AFC-C79C-4712-A58E-67BFD72791F4}" type="datetimeFigureOut">
              <a:rPr lang="es-ES" smtClean="0"/>
              <a:t>11/08/2017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3829035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43F7AFC-C79C-4712-A58E-67BFD72791F4}" type="datetimeFigureOut">
              <a:rPr lang="es-ES" smtClean="0"/>
              <a:t>11/08/2017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665703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43F7AFC-C79C-4712-A58E-67BFD72791F4}" type="datetimeFigureOut">
              <a:rPr lang="es-ES" smtClean="0"/>
              <a:t>11/08/2017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3757088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43F7AFC-C79C-4712-A58E-67BFD72791F4}" type="datetimeFigureOut">
              <a:rPr lang="es-ES" smtClean="0"/>
              <a:t>11/08/2017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908432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243F7AFC-C79C-4712-A58E-67BFD72791F4}" type="datetimeFigureOut">
              <a:rPr lang="es-ES" smtClean="0"/>
              <a:t>11/08/2017</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1386077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243F7AFC-C79C-4712-A58E-67BFD72791F4}" type="datetimeFigureOut">
              <a:rPr lang="es-ES" smtClean="0"/>
              <a:t>11/08/2017</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859452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3F7AFC-C79C-4712-A58E-67BFD72791F4}" type="datetimeFigureOut">
              <a:rPr lang="es-ES" smtClean="0"/>
              <a:t>11/08/2017</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1862103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43F7AFC-C79C-4712-A58E-67BFD72791F4}" type="datetimeFigureOut">
              <a:rPr lang="es-ES" smtClean="0"/>
              <a:t>11/08/2017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1559387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43F7AFC-C79C-4712-A58E-67BFD72791F4}" type="datetimeFigureOut">
              <a:rPr lang="es-ES" smtClean="0"/>
              <a:t>11/08/2017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2082784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43F7AFC-C79C-4712-A58E-67BFD72791F4}" type="datetimeFigureOut">
              <a:rPr lang="es-ES" smtClean="0"/>
              <a:t>11/08/2017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490270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43F7AFC-C79C-4712-A58E-67BFD72791F4}" type="datetimeFigureOut">
              <a:rPr lang="es-ES" smtClean="0"/>
              <a:t>11/08/2017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6FED619C-2D83-4827-BFFE-CF422E3DD5C8}" type="slidenum">
              <a:rPr lang="es-ES" smtClean="0"/>
              <a:t>‹Nº›</a:t>
            </a:fld>
            <a:endParaRPr lang="es-ES"/>
          </a:p>
        </p:txBody>
      </p:sp>
    </p:spTree>
    <p:extLst>
      <p:ext uri="{BB962C8B-B14F-4D97-AF65-F5344CB8AC3E}">
        <p14:creationId xmlns:p14="http://schemas.microsoft.com/office/powerpoint/2010/main" val="2289791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3F7AFC-C79C-4712-A58E-67BFD72791F4}" type="datetimeFigureOut">
              <a:rPr lang="es-ES" smtClean="0"/>
              <a:t>11/08/2017</a:t>
            </a:fld>
            <a:endParaRPr lang="es-E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ED619C-2D83-4827-BFFE-CF422E3DD5C8}" type="slidenum">
              <a:rPr lang="es-ES" smtClean="0"/>
              <a:t>‹Nº›</a:t>
            </a:fld>
            <a:endParaRPr lang="es-ES"/>
          </a:p>
        </p:txBody>
      </p:sp>
    </p:spTree>
    <p:extLst>
      <p:ext uri="{BB962C8B-B14F-4D97-AF65-F5344CB8AC3E}">
        <p14:creationId xmlns:p14="http://schemas.microsoft.com/office/powerpoint/2010/main" val="2835371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hemeOverride" Target="../theme/themeOverr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7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CuadroTexto 2"/>
          <p:cNvSpPr txBox="1"/>
          <p:nvPr/>
        </p:nvSpPr>
        <p:spPr>
          <a:xfrm>
            <a:off x="354330" y="6206490"/>
            <a:ext cx="8446770" cy="584775"/>
          </a:xfrm>
          <a:prstGeom prst="rect">
            <a:avLst/>
          </a:prstGeom>
          <a:noFill/>
        </p:spPr>
        <p:txBody>
          <a:bodyPr wrap="square" rtlCol="0">
            <a:spAutoFit/>
          </a:bodyPr>
          <a:lstStyle/>
          <a:p>
            <a:pPr algn="ctr"/>
            <a:r>
              <a:rPr lang="es-ES" sz="3200" dirty="0" smtClean="0">
                <a:solidFill>
                  <a:srgbClr val="FFC000"/>
                </a:solidFill>
                <a:latin typeface="Algerian" panose="04020705040A02060702" pitchFamily="82" charset="0"/>
              </a:rPr>
              <a:t>6.21 - Catedral de Pisa - Italia</a:t>
            </a:r>
            <a:endParaRPr lang="es-ES" sz="3200" dirty="0">
              <a:solidFill>
                <a:srgbClr val="FFC000"/>
              </a:solidFill>
              <a:latin typeface="Algerian" panose="04020705040A02060702" pitchFamily="82" charset="0"/>
            </a:endParaRPr>
          </a:p>
        </p:txBody>
      </p:sp>
      <p:pic>
        <p:nvPicPr>
          <p:cNvPr id="4" name="Itzhak Perlman plays Schubert's serenade accompanied by Rohan de Silva on the pian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39892142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387" y="408965"/>
            <a:ext cx="8381225" cy="6040069"/>
          </a:xfrm>
          <a:prstGeom prst="rect">
            <a:avLst/>
          </a:prstGeom>
          <a:ln w="38100">
            <a:solidFill>
              <a:schemeClr val="accent6">
                <a:lumMod val="60000"/>
                <a:lumOff val="40000"/>
              </a:schemeClr>
            </a:solidFill>
          </a:ln>
        </p:spPr>
      </p:pic>
    </p:spTree>
    <p:extLst>
      <p:ext uri="{BB962C8B-B14F-4D97-AF65-F5344CB8AC3E}">
        <p14:creationId xmlns:p14="http://schemas.microsoft.com/office/powerpoint/2010/main" val="649446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914400" y="2323985"/>
            <a:ext cx="7315200" cy="2157514"/>
          </a:xfrm>
          <a:prstGeom prst="rect">
            <a:avLst/>
          </a:prstGeom>
          <a:noFill/>
          <a:ln w="38100">
            <a:noFill/>
          </a:ln>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La </a:t>
            </a:r>
            <a:r>
              <a:rPr lang="es-ES" b="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catedral de Santa María Asunta</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en el centro de la Piazza del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Miracoli</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es la sede episcopal de la ciudad italiana de Pisa. Obra representativa del arte Románico, en particular del románico pisano, muestra el testimonio tangible del prestigio y de la riqueza alcanzados por la república marinera de Pisa en el momento de su apogeo.</a:t>
            </a:r>
            <a:endParaRPr lang="es-ES"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En 1987, el conjunto patrimonial de la plaza fue declarado Patrimonio de la Humanidad por la Unesco</a:t>
            </a:r>
            <a:endParaRPr lang="es-ES"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522394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email">
            <a:lum/>
            <a:extLst>
              <a:ext uri="{28A0092B-C50C-407E-A947-70E740481C1C}">
                <a14:useLocalDpi xmlns:a14="http://schemas.microsoft.com/office/drawing/2010/main"/>
              </a:ext>
            </a:extLst>
          </a:blip>
          <a:stretch>
            <a:fillRect/>
          </a:stretch>
        </p:blipFill>
        <p:spPr>
          <a:xfrm>
            <a:off x="394335" y="364557"/>
            <a:ext cx="8355330" cy="6128885"/>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42094178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descr="6"/>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422911" y="365759"/>
            <a:ext cx="8297828" cy="6092449"/>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455708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862965" y="1750079"/>
            <a:ext cx="7418070" cy="3357842"/>
          </a:xfrm>
          <a:prstGeom prst="rect">
            <a:avLst/>
          </a:prstGeom>
        </p:spPr>
        <p:txBody>
          <a:bodyPr wrap="square">
            <a:spAutoFit/>
          </a:bodyPr>
          <a:lstStyle/>
          <a:p>
            <a:pPr algn="just">
              <a:lnSpc>
                <a:spcPct val="115000"/>
              </a:lnSpc>
              <a:spcBef>
                <a:spcPts val="1200"/>
              </a:spcBef>
              <a:spcAft>
                <a:spcPts val="300"/>
              </a:spcAft>
            </a:pPr>
            <a:r>
              <a:rPr lang="es-ES" sz="3600"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Historia</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Aft>
                <a:spcPts val="0"/>
              </a:spcAft>
            </a:pPr>
            <a:r>
              <a:rPr lang="es-ES" sz="1600" dirty="0" smtClean="0">
                <a:solidFill>
                  <a:schemeClr val="accent6">
                    <a:lumMod val="60000"/>
                    <a:lumOff val="40000"/>
                  </a:schemeClr>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s-ES" sz="2000" dirty="0" smtClean="0">
              <a:solidFill>
                <a:schemeClr val="accent6">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Fue iniciada en 1063-1064 por el arquitecto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Buscheto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con la décima del botín </a:t>
            </a:r>
            <a:r>
              <a:rPr lang="es-ES" dirty="0">
                <a:solidFill>
                  <a:schemeClr val="accent6">
                    <a:lumMod val="60000"/>
                    <a:lumOff val="40000"/>
                  </a:schemeClr>
                </a:solidFill>
                <a:latin typeface="Aparajita" panose="020B0604020202020204" pitchFamily="34" charset="0"/>
                <a:ea typeface="Times New Roman" panose="02020603050405020304" pitchFamily="18" charset="0"/>
                <a:cs typeface="Aparajita" panose="020B0604020202020204" pitchFamily="34" charset="0"/>
              </a:rPr>
              <a:t>de</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la empresa pisana contras las Islas Baleares. Se fundieron en ella elementos estilísticos diversos, clásicos, lombardo-</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emilianos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bizantinos y en particular islámicos para probar la presencia internacional de los mercaderes pisanos de aquellos tiempos. En el mismo año se iniciaba también la reconstrucción de la Basílica de San Marcos en Venecia, por lo que puede colegirse que también hubo cierta rivalidad entre las dos repúblicas marineras para crear el lugar de culto más bello y suntuoso.</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146918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descr="2"/>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350303" y="320015"/>
            <a:ext cx="8427938" cy="6217945"/>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13601841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937260" y="2586461"/>
            <a:ext cx="7269480" cy="1685077"/>
          </a:xfrm>
          <a:prstGeom prst="rect">
            <a:avLst/>
          </a:prstGeom>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La catedral fue consagrada en 1119 por el Papa Gelasio II, que pertenecía al grupo pisano de los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Gaetani</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(o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Caetani</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condes de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Terriccio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y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d'Oriseo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pero ya en la primera mitad del siglo XII fue ampliado bajo la dirección del arquitecto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Rainaldo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a quien correspondió el proyecto de la fachada actual, concluida por su grupo de maestros guiados por los escultores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Guglielmo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y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Biduino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20117381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lum/>
            <a:extLst>
              <a:ext uri="{28A0092B-C50C-407E-A947-70E740481C1C}">
                <a14:useLocalDpi xmlns:a14="http://schemas.microsoft.com/office/drawing/2010/main"/>
              </a:ext>
            </a:extLst>
          </a:blip>
          <a:stretch>
            <a:fillRect/>
          </a:stretch>
        </p:blipFill>
        <p:spPr>
          <a:xfrm>
            <a:off x="400050" y="353144"/>
            <a:ext cx="8343900" cy="6116236"/>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155592480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lum/>
            <a:extLst>
              <a:ext uri="{28A0092B-C50C-407E-A947-70E740481C1C}">
                <a14:useLocalDpi xmlns:a14="http://schemas.microsoft.com/office/drawing/2010/main"/>
              </a:ext>
            </a:extLst>
          </a:blip>
          <a:stretch>
            <a:fillRect/>
          </a:stretch>
        </p:blipFill>
        <p:spPr>
          <a:xfrm>
            <a:off x="422910" y="306041"/>
            <a:ext cx="8298180" cy="6254779"/>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9946829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817245" y="2267913"/>
            <a:ext cx="7509510" cy="2322174"/>
          </a:xfrm>
          <a:prstGeom prst="rect">
            <a:avLst/>
          </a:prstGeom>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El aspecto actual del complejo edificio es el resultado de repetidas campañas de restauración que se sucedieron en diversas épocas. Las primeras intervenciones radicales se realizaron tras el incendio de 1595: se elaboraron las puertas de bronce de la fachada, obra de escultores de la escuela de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Giambologna</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a partir del siglo XVIII se inició el progresivo revestimiento de las paredes internas con grandes pinturas en tela, los </a:t>
            </a:r>
            <a:r>
              <a:rPr lang="es-ES" i="1"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quadrones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con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Historias de beatos y santos pisanos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realizados por los principales artistas de la época gracias a la iniciativa de algunos ciudadanos que se financiaron creando una actividad comercial para el efecto.</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22237817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CATEDRAL DE PISA"/>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330040" y="308610"/>
            <a:ext cx="4619149" cy="6181760"/>
          </a:xfrm>
          <a:prstGeom prst="rect">
            <a:avLst/>
          </a:prstGeom>
          <a:noFill/>
          <a:ln w="38100">
            <a:solidFill>
              <a:schemeClr val="accent6">
                <a:lumMod val="60000"/>
                <a:lumOff val="40000"/>
              </a:schemeClr>
            </a:solidFill>
          </a:ln>
        </p:spPr>
      </p:pic>
      <p:sp>
        <p:nvSpPr>
          <p:cNvPr id="3" name="Rectángulo 2"/>
          <p:cNvSpPr/>
          <p:nvPr/>
        </p:nvSpPr>
        <p:spPr>
          <a:xfrm>
            <a:off x="5463540" y="1891656"/>
            <a:ext cx="3360420" cy="3074688"/>
          </a:xfrm>
          <a:prstGeom prst="rect">
            <a:avLst/>
          </a:prstGeom>
        </p:spPr>
        <p:txBody>
          <a:bodyPr wrap="square">
            <a:spAutoFit/>
          </a:bodyPr>
          <a:lstStyle/>
          <a:p>
            <a:pPr algn="just">
              <a:lnSpc>
                <a:spcPct val="115000"/>
              </a:lnSpc>
              <a:spcBef>
                <a:spcPts val="1200"/>
              </a:spcBef>
              <a:spcAft>
                <a:spcPts val="300"/>
              </a:spcAft>
            </a:pPr>
            <a:r>
              <a:rPr lang="es-ES" sz="3600"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Perfil artístico</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Al inicio, el edificio tenía planta de cruz griega y la cúpula sobre el cruce de ambos brazos. Hoy tiene planta de cruz latina con cinco naves con ábside y transepto de tres naves. El interior sugiere un efecto espacial similar al de las grandes mezquitas.</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1867860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028700" y="1472310"/>
            <a:ext cx="7726680" cy="3913379"/>
          </a:xfrm>
          <a:prstGeom prst="rect">
            <a:avLst/>
          </a:prstGeom>
        </p:spPr>
        <p:txBody>
          <a:bodyPr wrap="square">
            <a:spAutoFit/>
          </a:bodyPr>
          <a:lstStyle/>
          <a:p>
            <a:pPr>
              <a:lnSpc>
                <a:spcPct val="115000"/>
              </a:lnSpc>
              <a:spcBef>
                <a:spcPts val="360"/>
              </a:spcBef>
              <a:spcAft>
                <a:spcPts val="300"/>
              </a:spcAft>
            </a:pPr>
            <a:r>
              <a:rPr lang="es-ES" sz="3200"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Exterior</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ctr">
              <a:lnSpc>
                <a:spcPct val="115000"/>
              </a:lnSpc>
              <a:spcAft>
                <a:spcPts val="0"/>
              </a:spcAft>
            </a:pPr>
            <a:r>
              <a:rPr lang="es-ES" sz="1600" dirty="0" smtClean="0">
                <a:solidFill>
                  <a:schemeClr val="accent6">
                    <a:lumMod val="60000"/>
                    <a:lumOff val="40000"/>
                  </a:schemeClr>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s-ES" sz="2000" dirty="0" smtClean="0">
              <a:solidFill>
                <a:schemeClr val="accent6">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La riquísima decoración comprende mármoles multicolores, mosaicos y numerosos objetos de bronce provenientes del botín de guerra, entre los cuales el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Grifo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usado como parte del techo, junto a Palermo en 1061.</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Los arcos de perfil agudo hacen referencia a influencias musulmanas y del centro de Italia. La fachada de mármol gris y blanco, decorada con incrustaciones de mármol colorado fue edificada por el maestro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Rainaldo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Su famoso campanario la Torre de Pisa Los tres portales están bajo tres órdenes de logias divididas por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cornices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con teselas de mármol, tras las cuales se abren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monóforas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bíforas y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tríforas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137775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lum/>
            <a:extLst>
              <a:ext uri="{28A0092B-C50C-407E-A947-70E740481C1C}">
                <a14:useLocalDpi xmlns:a14="http://schemas.microsoft.com/office/drawing/2010/main"/>
              </a:ext>
            </a:extLst>
          </a:blip>
          <a:stretch>
            <a:fillRect/>
          </a:stretch>
        </p:blipFill>
        <p:spPr>
          <a:xfrm>
            <a:off x="394335" y="351062"/>
            <a:ext cx="8355330" cy="6155876"/>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074053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lum/>
            <a:extLst>
              <a:ext uri="{28A0092B-C50C-407E-A947-70E740481C1C}">
                <a14:useLocalDpi xmlns:a14="http://schemas.microsoft.com/office/drawing/2010/main"/>
              </a:ext>
            </a:extLst>
          </a:blip>
          <a:stretch>
            <a:fillRect/>
          </a:stretch>
        </p:blipFill>
        <p:spPr>
          <a:xfrm>
            <a:off x="340973" y="369771"/>
            <a:ext cx="8462054" cy="6118458"/>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5475246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7"/>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91114" y="448828"/>
            <a:ext cx="8161772" cy="5960343"/>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1313566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4674870" y="1949364"/>
            <a:ext cx="4263390" cy="2959272"/>
          </a:xfrm>
          <a:prstGeom prst="rect">
            <a:avLst/>
          </a:prstGeom>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La puerta principal de bronce macizo fue fundida en el taller de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Giambologna</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pero antiguamente los visitantes entraban en la catedral a través de la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Puerta de San </a:t>
            </a:r>
            <a:r>
              <a:rPr lang="es-ES" i="1"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Raniero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hoy colocada atrás, frente a la Torre inclinada. Fundida en torno al 1180 por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Bonanno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Pisano, y única que sobrevivió al incendio que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semidestruyó</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la nave, esta puerta fue transferida de su lugar original en la fachada precisamente tras el incendio.</a:t>
            </a:r>
            <a:endParaRPr lang="es-ES"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pic>
        <p:nvPicPr>
          <p:cNvPr id="3" name="Imagen 2"/>
          <p:cNvPicPr>
            <a:picLocks noChangeAspect="1"/>
          </p:cNvPicPr>
          <p:nvPr/>
        </p:nvPicPr>
        <p:blipFill>
          <a:blip r:embed="rId2" cstate="email">
            <a:lum/>
            <a:extLst>
              <a:ext uri="{28A0092B-C50C-407E-A947-70E740481C1C}">
                <a14:useLocalDpi xmlns:a14="http://schemas.microsoft.com/office/drawing/2010/main"/>
              </a:ext>
            </a:extLst>
          </a:blip>
          <a:stretch>
            <a:fillRect/>
          </a:stretch>
        </p:blipFill>
        <p:spPr>
          <a:xfrm>
            <a:off x="267390" y="309689"/>
            <a:ext cx="4144590" cy="6238622"/>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731092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29"/>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10337" y="194310"/>
            <a:ext cx="4360933" cy="3074670"/>
          </a:xfrm>
          <a:prstGeom prst="rect">
            <a:avLst/>
          </a:prstGeom>
          <a:noFill/>
          <a:ln w="38100">
            <a:solidFill>
              <a:schemeClr val="accent6">
                <a:lumMod val="60000"/>
                <a:lumOff val="40000"/>
              </a:schemeClr>
            </a:solidFill>
          </a:ln>
        </p:spPr>
      </p:pic>
      <p:pic>
        <p:nvPicPr>
          <p:cNvPr id="4" name="Imagen 3" descr="29"/>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4572000" y="3404772"/>
            <a:ext cx="4286250" cy="3338927"/>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8176051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894397" y="2190969"/>
            <a:ext cx="7355205" cy="2476062"/>
          </a:xfrm>
          <a:prstGeom prst="rect">
            <a:avLst/>
          </a:prstGeom>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La puerta de san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Raniero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está decorada con 24 motivos ornamentales dentro de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cornices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Esta puerta es una de las primeras producidas en Italia en la Edad Media, tras la importación de numerosos ejemplos de Constantinopla (en Amalfi, Salerno, Roma,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Montecassino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Venecia) y se admira de ella una sensibilidad occidental, que se separa de la tradición bizantina.</a:t>
            </a:r>
            <a:endParaRPr lang="es-ES"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Sobre las puertas hay cuatro filas de galerías abiertas, con la Virgen y el Niño en la cima y, en los ángulos, los cuatro evangelistas, la tumba de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Buscheto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se encuentra a la izquierda de la puerta norte de la fachada.</a:t>
            </a:r>
            <a:endParaRPr lang="es-ES"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1380227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8"/>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31471" y="299018"/>
            <a:ext cx="4011930" cy="6259963"/>
          </a:xfrm>
          <a:prstGeom prst="rect">
            <a:avLst/>
          </a:prstGeom>
          <a:noFill/>
          <a:ln w="38100">
            <a:solidFill>
              <a:schemeClr val="accent6">
                <a:lumMod val="60000"/>
                <a:lumOff val="40000"/>
              </a:schemeClr>
            </a:solidFill>
          </a:ln>
        </p:spPr>
      </p:pic>
      <p:pic>
        <p:nvPicPr>
          <p:cNvPr id="3" name="Imagen 2" descr="8"/>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4697730" y="299017"/>
            <a:ext cx="4172064" cy="6259963"/>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2126631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entradaduomopisa"/>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462915" y="347186"/>
            <a:ext cx="8218170" cy="6163628"/>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083708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10"/>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45454" y="377190"/>
            <a:ext cx="8253092" cy="610362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16658859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805815" y="1820098"/>
            <a:ext cx="7532370" cy="2580706"/>
          </a:xfrm>
          <a:prstGeom prst="rect">
            <a:avLst/>
          </a:prstGeom>
        </p:spPr>
        <p:txBody>
          <a:bodyPr wrap="square">
            <a:spAutoFit/>
          </a:bodyPr>
          <a:lstStyle/>
          <a:p>
            <a:pPr algn="just">
              <a:lnSpc>
                <a:spcPts val="1680"/>
              </a:lnSpc>
              <a:spcAft>
                <a:spcPts val="1000"/>
              </a:spcAft>
            </a:pPr>
            <a:r>
              <a:rPr lang="es-ES" sz="2800"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El interior</a:t>
            </a:r>
            <a:r>
              <a:rPr lang="es-ES" sz="2400" dirty="0" smtClean="0">
                <a:solidFill>
                  <a:schemeClr val="accent6">
                    <a:lumMod val="60000"/>
                    <a:lumOff val="40000"/>
                  </a:schemeClr>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s-ES" sz="2400" dirty="0" smtClean="0">
              <a:solidFill>
                <a:schemeClr val="accent6">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El interior está revestido de mármoles blancos y negros, tiene un techo a artesonados dorados del siglo XVII, en madera y pintado, por los florentinos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Domenico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y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Bartolomeo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Atticiati</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No se sabe si el techo original fuera similar o de simples armaduras. El techo actual dorado muestra el escudo de los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Médici</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En el punto de encuentro entre los transeptos y el cuerpo central se alza la cúpula con frescos de la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Virgen en la gloria y los santos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de los pisanos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Orazio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y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Girolamo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Riminaldi</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(1627-1631).</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5025565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27"/>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94354" y="331397"/>
            <a:ext cx="8155292" cy="6195205"/>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849630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15"/>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961548" y="304898"/>
            <a:ext cx="7220903" cy="6248204"/>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757046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794385" y="2190969"/>
            <a:ext cx="7555230" cy="2476062"/>
          </a:xfrm>
          <a:prstGeom prst="rect">
            <a:avLst/>
          </a:prstGeom>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Las impresionantes columnas graníticas en estilo corintio entre la nave y el ábside provienen de la mezquita de Palermo, botín de la batalla en la “Cala” de 1063.</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El gran mosaico del ábside con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Cristo en majestad, rodeado por la Virgen y San Juan Evangelista</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fue terminado con el rostro de san Juan por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Cimabue</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en 1302, y sobrevivió milagrosamente al incendio de 1595. El San Juan Evangelista es la última obra realizada por él antes de la muerte y una de las pocas de las que existe documentación certificada. Evoca los mosaicos de las iglesias bizantinas y normandas, como la de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Cefalú</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y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Monreale</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en Sicilia.</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2808149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2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16714" y="355935"/>
            <a:ext cx="8310572" cy="614613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145083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11"/>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25130" y="340042"/>
            <a:ext cx="8293740" cy="6177915"/>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584023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Pisa_-_Cattedrale_-_intern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388620" y="291465"/>
            <a:ext cx="8366760" cy="627507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5929187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catedral-de-pisa-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08610" y="308609"/>
            <a:ext cx="4103370" cy="6240781"/>
          </a:xfrm>
          <a:prstGeom prst="rect">
            <a:avLst/>
          </a:prstGeom>
          <a:noFill/>
          <a:ln w="38100">
            <a:solidFill>
              <a:schemeClr val="accent6">
                <a:lumMod val="60000"/>
                <a:lumOff val="40000"/>
              </a:schemeClr>
            </a:solidFill>
          </a:ln>
        </p:spPr>
      </p:pic>
      <p:sp>
        <p:nvSpPr>
          <p:cNvPr id="3" name="Rectángulo 2"/>
          <p:cNvSpPr/>
          <p:nvPr/>
        </p:nvSpPr>
        <p:spPr>
          <a:xfrm>
            <a:off x="4823460" y="2267912"/>
            <a:ext cx="4046220" cy="2322174"/>
          </a:xfrm>
          <a:prstGeom prst="rect">
            <a:avLst/>
          </a:prstGeom>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Entre las obras medievales que escaparon al incendio figuran el fresco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La Virgen con el Niño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del pisano Maestro de San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Torpè</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en el arco triunfal, y bajo él el pavimento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cosmatesco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realmente raro fuera del Lacio. Fue realizado con teselas de mármol usando temas geométricos en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opus </a:t>
            </a:r>
            <a:r>
              <a:rPr lang="es-ES" i="1"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alexandrinum</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(mitad del siglo XII).</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2717661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20"/>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33862" y="368617"/>
            <a:ext cx="8276275" cy="6120765"/>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735509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19"/>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37676" y="334688"/>
            <a:ext cx="8268648" cy="6188624"/>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3779325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1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49819" y="365760"/>
            <a:ext cx="8228984" cy="611505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0206190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Catedral_de_Pisa,_interior"/>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426720" y="320040"/>
            <a:ext cx="8290560" cy="621792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19865165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lum/>
            <a:extLst>
              <a:ext uri="{28A0092B-C50C-407E-A947-70E740481C1C}">
                <a14:useLocalDpi xmlns:a14="http://schemas.microsoft.com/office/drawing/2010/main"/>
              </a:ext>
            </a:extLst>
          </a:blip>
          <a:stretch>
            <a:fillRect/>
          </a:stretch>
        </p:blipFill>
        <p:spPr>
          <a:xfrm>
            <a:off x="378714" y="242316"/>
            <a:ext cx="4143756" cy="6215634"/>
          </a:xfrm>
          <a:prstGeom prst="rect">
            <a:avLst/>
          </a:prstGeom>
          <a:noFill/>
          <a:ln w="38100">
            <a:solidFill>
              <a:schemeClr val="accent6">
                <a:lumMod val="60000"/>
                <a:lumOff val="40000"/>
              </a:schemeClr>
            </a:solidFill>
          </a:ln>
        </p:spPr>
      </p:pic>
      <p:sp>
        <p:nvSpPr>
          <p:cNvPr id="3" name="Rectángulo 2"/>
          <p:cNvSpPr/>
          <p:nvPr/>
        </p:nvSpPr>
        <p:spPr>
          <a:xfrm>
            <a:off x="5040630" y="2136338"/>
            <a:ext cx="3737610" cy="2585323"/>
          </a:xfrm>
          <a:prstGeom prst="rect">
            <a:avLst/>
          </a:prstGeom>
        </p:spPr>
        <p:txBody>
          <a:bodyPr wrap="square">
            <a:spAutoFit/>
          </a:bodyPr>
          <a:lstStyle/>
          <a:p>
            <a:pPr algn="just"/>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El púlpito, obra maestra esculpida por Giovanni Pisano entre 1302 y 1310,sobrevivió al incendio pero fue desmontado durante los trabajos de restauración y no fue repuesto hasta 1926. Con su estructura arquitectónica y la compleja decoración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escultórea</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la obra es una de las más vastas narraciones por imágenes del siglo XIV que refleja la renovación y el fervor religioso de la época.</a:t>
            </a:r>
            <a:endParaRPr lang="es-ES" dirty="0">
              <a:solidFill>
                <a:schemeClr val="accent6">
                  <a:lumMod val="60000"/>
                  <a:lumOff val="40000"/>
                </a:schemeClr>
              </a:solidFill>
              <a:latin typeface="Aparajita" panose="020B0604020202020204" pitchFamily="34" charset="0"/>
              <a:cs typeface="Aparajita" panose="020B0604020202020204" pitchFamily="34" charset="0"/>
            </a:endParaRPr>
          </a:p>
        </p:txBody>
      </p:sp>
    </p:spTree>
    <p:extLst>
      <p:ext uri="{BB962C8B-B14F-4D97-AF65-F5344CB8AC3E}">
        <p14:creationId xmlns:p14="http://schemas.microsoft.com/office/powerpoint/2010/main" val="875247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17"/>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64726" y="376839"/>
            <a:ext cx="8214547" cy="6104321"/>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4098549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1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33872" y="411480"/>
            <a:ext cx="8476256" cy="603504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706165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737235" y="2745736"/>
            <a:ext cx="7669530" cy="1366528"/>
          </a:xfrm>
          <a:prstGeom prst="rect">
            <a:avLst/>
          </a:prstGeom>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En las placas, ligeramente curvas, se han esculpido con un lenguaje expresivo los episodios de la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Vida de Cristo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La estructura poligonal, como los ejemplos análogos precedentes, en el púlpito de Pisa, de Siena y de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Pistoya</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pero por primera vez los paneles están ligeramente curvados, dando una idea de circularidad nueva en su género. Igualmente originales son</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1437186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2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75999" y="390563"/>
            <a:ext cx="8392001" cy="6076874"/>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4115767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2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54330" y="360045"/>
            <a:ext cx="3177540" cy="6137910"/>
          </a:xfrm>
          <a:prstGeom prst="rect">
            <a:avLst/>
          </a:prstGeom>
          <a:noFill/>
          <a:ln w="38100">
            <a:solidFill>
              <a:schemeClr val="accent6">
                <a:lumMod val="60000"/>
                <a:lumOff val="40000"/>
              </a:schemeClr>
            </a:solidFill>
          </a:ln>
        </p:spPr>
      </p:pic>
      <p:sp>
        <p:nvSpPr>
          <p:cNvPr id="3" name="Rectángulo 2"/>
          <p:cNvSpPr/>
          <p:nvPr/>
        </p:nvSpPr>
        <p:spPr>
          <a:xfrm>
            <a:off x="4069080" y="1879874"/>
            <a:ext cx="4354830" cy="3399905"/>
          </a:xfrm>
          <a:prstGeom prst="rect">
            <a:avLst/>
          </a:prstGeom>
        </p:spPr>
        <p:txBody>
          <a:bodyPr wrap="square">
            <a:spAutoFit/>
          </a:bodyPr>
          <a:lstStyle/>
          <a:p>
            <a:pPr marL="342900" lvl="0" indent="-342900" algn="just">
              <a:lnSpc>
                <a:spcPct val="115000"/>
              </a:lnSpc>
              <a:spcAft>
                <a:spcPts val="120"/>
              </a:spcAft>
              <a:buSzPts val="1000"/>
              <a:buFont typeface="Symbol" panose="05050102010706020507" pitchFamily="18" charset="2"/>
              <a:buChar char=""/>
              <a:tabLst>
                <a:tab pos="457200" algn="l"/>
              </a:tabLs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La presencia de cariátides, figuras esculpidas en el lugar de simples columnas, que simbolizan las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Virtudes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a:t>
            </a:r>
          </a:p>
          <a:p>
            <a:pPr marL="342900" lvl="0" indent="-342900" algn="just">
              <a:lnSpc>
                <a:spcPct val="115000"/>
              </a:lnSpc>
              <a:spcAft>
                <a:spcPts val="120"/>
              </a:spcAft>
              <a:buSzPts val="1000"/>
              <a:buFont typeface="Symbol" panose="05050102010706020507" pitchFamily="18" charset="2"/>
              <a:buChar char=""/>
              <a:tabLst>
                <a:tab pos="457200" algn="l"/>
              </a:tabLst>
            </a:pP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marL="342900" lvl="0" indent="-342900" algn="just">
              <a:lnSpc>
                <a:spcPct val="115000"/>
              </a:lnSpc>
              <a:spcAft>
                <a:spcPts val="120"/>
              </a:spcAft>
              <a:buSzPts val="1000"/>
              <a:buFont typeface="Symbol" panose="05050102010706020507" pitchFamily="18" charset="2"/>
              <a:buChar char=""/>
              <a:tabLst>
                <a:tab pos="457200" algn="l"/>
              </a:tabLs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La adopción de ménsulas en lugar de arcos para sostener el piso alzado.</a:t>
            </a:r>
          </a:p>
          <a:p>
            <a:pPr marL="342900" lvl="0" indent="-342900" algn="just">
              <a:lnSpc>
                <a:spcPct val="115000"/>
              </a:lnSpc>
              <a:spcAft>
                <a:spcPts val="120"/>
              </a:spcAft>
              <a:buSzPts val="1000"/>
              <a:buFont typeface="Symbol" panose="05050102010706020507" pitchFamily="18" charset="2"/>
              <a:buChar char=""/>
              <a:tabLst>
                <a:tab pos="457200" algn="l"/>
              </a:tabLst>
            </a:pP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marL="342900" lvl="0" indent="-342900" algn="just">
              <a:lnSpc>
                <a:spcPct val="115000"/>
              </a:lnSpc>
              <a:spcAft>
                <a:spcPts val="120"/>
              </a:spcAft>
              <a:buSzPts val="1000"/>
              <a:buFont typeface="Symbol" panose="05050102010706020507" pitchFamily="18" charset="2"/>
              <a:buChar char=""/>
              <a:tabLst>
                <a:tab pos="457200" algn="l"/>
              </a:tabLs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El extraordinario sentido del movimiento, dado por las numerosas figuras que llenan cada espacio vacío.</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1966448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2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88270" y="394335"/>
            <a:ext cx="8167459" cy="606933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19248122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994" y="265176"/>
            <a:ext cx="4181856" cy="6272784"/>
          </a:xfrm>
          <a:prstGeom prst="rect">
            <a:avLst/>
          </a:prstGeom>
        </p:spPr>
      </p:pic>
      <p:sp>
        <p:nvSpPr>
          <p:cNvPr id="4" name="Rectángulo 3"/>
          <p:cNvSpPr/>
          <p:nvPr/>
        </p:nvSpPr>
        <p:spPr>
          <a:xfrm>
            <a:off x="4937760" y="1844988"/>
            <a:ext cx="3623310" cy="3113160"/>
          </a:xfrm>
          <a:prstGeom prst="rect">
            <a:avLst/>
          </a:prstGeom>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Por estas cualidades unidas a la técnica narrativa de las nueve escenas es considerado como la obra maestra de Giovanni y de toda la escultura gótica italiana.</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El púlpito solicitado a Giovanni sustituyó a otro realizado por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Guglielmo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(1157-1162) (púlpito del Maestro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Guglielmo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que fue enviado a la Catedral de Cagliari, dependiente del arzobispo de Pisa.</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29403141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Senderismo-en-Murcia1"/>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291848" y="348615"/>
            <a:ext cx="8560303" cy="616077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3766791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811530" y="2350243"/>
            <a:ext cx="7520940" cy="2157514"/>
          </a:xfrm>
          <a:prstGeom prst="rect">
            <a:avLst/>
          </a:prstGeom>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Las 27 pinturas que revisten la tribuna detrás del altar mayor, que representan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Episodios del Antiguo Testamento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e </a:t>
            </a:r>
            <a:r>
              <a:rPr lang="es-ES" i="1"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Historias cristológicas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fueron realizadas entre el siglo XVI y XVII por los mejores pintores de Toscana: Andrea del Sarto, El Sodoma y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Domenico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Beccafumi</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Numerosos y preciados son los adornos del siglo XVII, entre los que sobresalen el crucifijo de bronce del altar mayor y los ángeles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portacandelabros</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al extremo de la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transenna</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de mármol, obra de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Giambologna</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1316628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lum/>
            <a:extLst>
              <a:ext uri="{28A0092B-C50C-407E-A947-70E740481C1C}">
                <a14:useLocalDpi xmlns:a14="http://schemas.microsoft.com/office/drawing/2010/main"/>
              </a:ext>
            </a:extLst>
          </a:blip>
          <a:stretch>
            <a:fillRect/>
          </a:stretch>
        </p:blipFill>
        <p:spPr>
          <a:xfrm>
            <a:off x="392540" y="353178"/>
            <a:ext cx="8358920" cy="6151643"/>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0565433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18"/>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26745" y="348615"/>
            <a:ext cx="8290510" cy="616077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409191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108710" y="2190969"/>
            <a:ext cx="7509510" cy="2476062"/>
          </a:xfrm>
          <a:prstGeom prst="rect">
            <a:avLst/>
          </a:prstGeom>
        </p:spPr>
        <p:txBody>
          <a:bodyPr wrap="square">
            <a:spAutoFit/>
          </a:bodyPr>
          <a:lstStyle/>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El edificio, como el campanario está hundido perceptiblemente en el suelo, y algunos desequilibrios en la construcción se pueden ver con facilidad así como las diferencias de nivel entre la nave de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Buscheto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y la prolongación por obra de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Rainaldo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a:t>
            </a:r>
            <a:endParaRPr lang="es-ES" sz="2000" dirty="0" smtClean="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a:p>
            <a:pPr algn="just">
              <a:lnSpc>
                <a:spcPct val="115000"/>
              </a:lnSpc>
              <a:spcBef>
                <a:spcPts val="600"/>
              </a:spcBef>
              <a:spcAft>
                <a:spcPts val="600"/>
              </a:spcAft>
            </a:pP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Los originales “graduales” de la catedral, obra de Giovanni Pisano de fines del siglo XIII fueron sustituidas en 1865 por el actual </a:t>
            </a:r>
            <a:r>
              <a:rPr lang="es-ES" dirty="0" err="1"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Sagrato</a:t>
            </a:r>
            <a:r>
              <a:rPr lang="es-ES" dirty="0" smtClean="0">
                <a:solidFill>
                  <a:schemeClr val="accent6">
                    <a:lumMod val="60000"/>
                    <a:lumOff val="40000"/>
                  </a:schemeClr>
                </a:solidFill>
                <a:effectLst/>
                <a:latin typeface="Aparajita" panose="020B0604020202020204" pitchFamily="34" charset="0"/>
                <a:ea typeface="Times New Roman" panose="02020603050405020304" pitchFamily="18" charset="0"/>
                <a:cs typeface="Aparajita" panose="020B0604020202020204" pitchFamily="34" charset="0"/>
              </a:rPr>
              <a:t>. Estos graduales rodeaban el perímetro de la catedral al nivel del terreno y consistían en un casco de recuadros esculpidos con figuras de animales y cabezas. Actualmente algunos fragmentos se pueden ver en el museo.</a:t>
            </a:r>
            <a:endParaRPr lang="es-ES" sz="2000" dirty="0">
              <a:solidFill>
                <a:schemeClr val="accent6">
                  <a:lumMod val="60000"/>
                  <a:lumOff val="40000"/>
                </a:schemeClr>
              </a:solidFill>
              <a:effectLst/>
              <a:latin typeface="Aparajita" panose="020B0604020202020204" pitchFamily="34" charset="0"/>
              <a:ea typeface="Calibri" panose="020F0502020204030204" pitchFamily="34" charset="0"/>
              <a:cs typeface="Aparajita" panose="020B0604020202020204" pitchFamily="34" charset="0"/>
            </a:endParaRPr>
          </a:p>
        </p:txBody>
      </p:sp>
    </p:spTree>
    <p:extLst>
      <p:ext uri="{BB962C8B-B14F-4D97-AF65-F5344CB8AC3E}">
        <p14:creationId xmlns:p14="http://schemas.microsoft.com/office/powerpoint/2010/main" val="37904923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39"/>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515731" y="371475"/>
            <a:ext cx="8112537" cy="611505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6846066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48450" y="290433"/>
            <a:ext cx="8447099" cy="6277133"/>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10698550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1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72889" y="382905"/>
            <a:ext cx="8198222" cy="609219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730956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1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937760" y="320039"/>
            <a:ext cx="3863341" cy="6224487"/>
          </a:xfrm>
          <a:prstGeom prst="rect">
            <a:avLst/>
          </a:prstGeom>
          <a:noFill/>
          <a:ln w="38100">
            <a:solidFill>
              <a:schemeClr val="accent6">
                <a:lumMod val="60000"/>
                <a:lumOff val="40000"/>
              </a:schemeClr>
            </a:solidFill>
          </a:ln>
        </p:spPr>
      </p:pic>
      <p:pic>
        <p:nvPicPr>
          <p:cNvPr id="3" name="Imagen 2" descr="16"/>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365759" y="320038"/>
            <a:ext cx="4308873" cy="6224488"/>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520780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25"/>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228600" y="302432"/>
            <a:ext cx="4470248" cy="6253135"/>
          </a:xfrm>
          <a:prstGeom prst="rect">
            <a:avLst/>
          </a:prstGeom>
          <a:noFill/>
          <a:ln w="38100">
            <a:solidFill>
              <a:schemeClr val="accent6">
                <a:lumMod val="60000"/>
                <a:lumOff val="40000"/>
              </a:schemeClr>
            </a:solidFill>
          </a:ln>
        </p:spPr>
      </p:pic>
      <p:pic>
        <p:nvPicPr>
          <p:cNvPr id="5" name="Imagen 4" descr="28"/>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4869181" y="329918"/>
            <a:ext cx="4071156" cy="6225649"/>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920953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105852" y="2690336"/>
            <a:ext cx="6932295" cy="1477328"/>
          </a:xfrm>
          <a:prstGeom prst="rect">
            <a:avLst/>
          </a:prstGeom>
        </p:spPr>
        <p:txBody>
          <a:bodyPr wrap="square">
            <a:spAutoFit/>
          </a:bodyPr>
          <a:lstStyle/>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El </a:t>
            </a:r>
            <a:r>
              <a:rPr lang="es-ES" b="1"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Baptisterio</a:t>
            </a:r>
            <a:r>
              <a:rPr lang="es-ES" b="1" i="0" dirty="0" smtClean="0">
                <a:solidFill>
                  <a:schemeClr val="accent6">
                    <a:lumMod val="60000"/>
                    <a:lumOff val="40000"/>
                  </a:schemeClr>
                </a:solidFill>
                <a:effectLst/>
                <a:latin typeface="Aparajita" panose="020B0604020202020204" pitchFamily="34" charset="0"/>
                <a:cs typeface="Aparajita" panose="020B0604020202020204" pitchFamily="34" charset="0"/>
              </a:rPr>
              <a:t> de </a:t>
            </a:r>
            <a:r>
              <a:rPr lang="es-ES" b="1"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Pisa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dedicado a San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Juan el Bautista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está frente a la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catedral</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en el extremo occidental de la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Piazza </a:t>
            </a:r>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dei</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 </a:t>
            </a:r>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Miracoli</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Comenzó a construirse en el año 1152, y fue concluido en el 1363. Es el ejemplo de baptisterio </a:t>
            </a:r>
            <a:r>
              <a:rPr lang="es-ES" b="0" i="0" dirty="0" err="1" smtClean="0">
                <a:solidFill>
                  <a:schemeClr val="accent6">
                    <a:lumMod val="60000"/>
                    <a:lumOff val="40000"/>
                  </a:schemeClr>
                </a:solidFill>
                <a:effectLst/>
                <a:latin typeface="Aparajita" panose="020B0604020202020204" pitchFamily="34" charset="0"/>
                <a:cs typeface="Aparajita" panose="020B0604020202020204" pitchFamily="34" charset="0"/>
              </a:rPr>
              <a:t>indepdiente</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mas reconocido del mundo. 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1987</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el conjunto patrimonial de la plaza fue declarado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Patrimonio de la Humanidad</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por la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Unesco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a:t>
            </a:r>
            <a:endParaRPr lang="es-ES" dirty="0">
              <a:solidFill>
                <a:schemeClr val="accent6">
                  <a:lumMod val="60000"/>
                  <a:lumOff val="40000"/>
                </a:schemeClr>
              </a:solidFill>
              <a:latin typeface="Aparajita" panose="020B0604020202020204" pitchFamily="34" charset="0"/>
              <a:cs typeface="Aparajita" panose="020B0604020202020204" pitchFamily="34" charset="0"/>
            </a:endParaRPr>
          </a:p>
        </p:txBody>
      </p:sp>
    </p:spTree>
    <p:extLst>
      <p:ext uri="{BB962C8B-B14F-4D97-AF65-F5344CB8AC3E}">
        <p14:creationId xmlns:p14="http://schemas.microsoft.com/office/powerpoint/2010/main" val="5011540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30 - copia"/>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42126" y="360045"/>
            <a:ext cx="8259747" cy="613791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2918779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cstate="email">
            <a:lum/>
            <a:extLst>
              <a:ext uri="{28A0092B-C50C-407E-A947-70E740481C1C}">
                <a14:useLocalDpi xmlns:a14="http://schemas.microsoft.com/office/drawing/2010/main"/>
              </a:ext>
            </a:extLst>
          </a:blip>
          <a:srcRect/>
          <a:stretch/>
        </p:blipFill>
        <p:spPr>
          <a:xfrm>
            <a:off x="399287" y="342900"/>
            <a:ext cx="8309493" cy="614934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6286709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descr="Art Arq XII a XIII Baptisterio interior en Pisa 9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49330" y="285750"/>
            <a:ext cx="3984336" cy="6252210"/>
          </a:xfrm>
          <a:prstGeom prst="rect">
            <a:avLst/>
          </a:prstGeom>
          <a:noFill/>
          <a:ln w="38100">
            <a:solidFill>
              <a:schemeClr val="accent6">
                <a:lumMod val="60000"/>
                <a:lumOff val="40000"/>
              </a:schemeClr>
            </a:solidFill>
          </a:ln>
        </p:spPr>
      </p:pic>
      <p:sp>
        <p:nvSpPr>
          <p:cNvPr id="4" name="Rectángulo 3"/>
          <p:cNvSpPr/>
          <p:nvPr/>
        </p:nvSpPr>
        <p:spPr>
          <a:xfrm>
            <a:off x="4686300" y="1749861"/>
            <a:ext cx="4150786" cy="3323987"/>
          </a:xfrm>
          <a:prstGeom prst="rect">
            <a:avLst/>
          </a:prstGeom>
        </p:spPr>
        <p:txBody>
          <a:bodyPr wrap="square">
            <a:spAutoFit/>
          </a:bodyPr>
          <a:lstStyle/>
          <a:p>
            <a:pPr algn="just"/>
            <a:r>
              <a:rPr lang="es-ES" sz="2400" b="0" i="0" dirty="0" smtClean="0">
                <a:solidFill>
                  <a:schemeClr val="accent6">
                    <a:lumMod val="60000"/>
                    <a:lumOff val="40000"/>
                  </a:schemeClr>
                </a:solidFill>
                <a:effectLst/>
                <a:latin typeface="Aparajita" panose="020B0604020202020204" pitchFamily="34" charset="0"/>
                <a:cs typeface="Aparajita" panose="020B0604020202020204" pitchFamily="34" charset="0"/>
              </a:rPr>
              <a:t>Historia</a:t>
            </a:r>
          </a:p>
          <a:p>
            <a:pPr algn="just"/>
            <a:endParaRPr lang="es-ES" sz="2400" b="0" i="0" dirty="0" smtClean="0">
              <a:solidFill>
                <a:schemeClr val="accent6">
                  <a:lumMod val="60000"/>
                  <a:lumOff val="40000"/>
                </a:schemeClr>
              </a:solidFill>
              <a:effectLst/>
              <a:latin typeface="Linux Libertine"/>
            </a:endParaRPr>
          </a:p>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El redondo edificio románico comenzó a construirse 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1152</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en sustitución de un antiguo baptisterio más pequeño que estaba situado donde se ubica el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camposanto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y se concluyó 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1363</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Se inauguró en el mes de agosto según lo que reza la inscripción:</a:t>
            </a:r>
          </a:p>
          <a:p>
            <a:pPr algn="just"/>
            <a:endPar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endParaRPr>
          </a:p>
          <a:p>
            <a:pPr algn="just"/>
            <a:r>
              <a:rPr lang="es-ES" dirty="0" smtClean="0">
                <a:solidFill>
                  <a:schemeClr val="accent6">
                    <a:lumMod val="60000"/>
                    <a:lumOff val="40000"/>
                  </a:schemeClr>
                </a:solidFill>
                <a:latin typeface="Aparajita" panose="020B0604020202020204" pitchFamily="34" charset="0"/>
                <a:cs typeface="Aparajita" panose="020B0604020202020204" pitchFamily="34" charset="0"/>
              </a:rPr>
              <a:t>MCLIII </a:t>
            </a:r>
            <a:r>
              <a:rPr lang="es-ES" dirty="0" err="1" smtClean="0">
                <a:solidFill>
                  <a:schemeClr val="accent6">
                    <a:lumMod val="60000"/>
                    <a:lumOff val="40000"/>
                  </a:schemeClr>
                </a:solidFill>
                <a:latin typeface="Aparajita" panose="020B0604020202020204" pitchFamily="34" charset="0"/>
                <a:cs typeface="Aparajita" panose="020B0604020202020204" pitchFamily="34" charset="0"/>
              </a:rPr>
              <a:t>Mense</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 </a:t>
            </a:r>
            <a:r>
              <a:rPr lang="es-ES" dirty="0" err="1" smtClean="0">
                <a:solidFill>
                  <a:schemeClr val="accent6">
                    <a:lumMod val="60000"/>
                    <a:lumOff val="40000"/>
                  </a:schemeClr>
                </a:solidFill>
                <a:latin typeface="Aparajita" panose="020B0604020202020204" pitchFamily="34" charset="0"/>
                <a:cs typeface="Aparajita" panose="020B0604020202020204" pitchFamily="34" charset="0"/>
              </a:rPr>
              <a:t>August</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 </a:t>
            </a:r>
            <a:r>
              <a:rPr lang="es-ES" dirty="0" err="1" smtClean="0">
                <a:solidFill>
                  <a:schemeClr val="accent6">
                    <a:lumMod val="60000"/>
                    <a:lumOff val="40000"/>
                  </a:schemeClr>
                </a:solidFill>
                <a:latin typeface="Aparajita" panose="020B0604020202020204" pitchFamily="34" charset="0"/>
                <a:cs typeface="Aparajita" panose="020B0604020202020204" pitchFamily="34" charset="0"/>
              </a:rPr>
              <a:t>fundata</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 </a:t>
            </a:r>
            <a:r>
              <a:rPr lang="es-ES" dirty="0" err="1" smtClean="0">
                <a:solidFill>
                  <a:schemeClr val="accent6">
                    <a:lumMod val="60000"/>
                    <a:lumOff val="40000"/>
                  </a:schemeClr>
                </a:solidFill>
                <a:latin typeface="Aparajita" panose="020B0604020202020204" pitchFamily="34" charset="0"/>
                <a:cs typeface="Aparajita" panose="020B0604020202020204" pitchFamily="34" charset="0"/>
              </a:rPr>
              <a:t>fuit</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 </a:t>
            </a:r>
            <a:r>
              <a:rPr lang="es-ES" dirty="0" err="1" smtClean="0">
                <a:solidFill>
                  <a:schemeClr val="accent6">
                    <a:lumMod val="60000"/>
                    <a:lumOff val="40000"/>
                  </a:schemeClr>
                </a:solidFill>
                <a:latin typeface="Aparajita" panose="020B0604020202020204" pitchFamily="34" charset="0"/>
                <a:cs typeface="Aparajita" panose="020B0604020202020204" pitchFamily="34" charset="0"/>
              </a:rPr>
              <a:t>haec</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 («En el mes de agosto de 1153 fue aquí fundada...»</a:t>
            </a:r>
          </a:p>
          <a:p>
            <a:endParaRPr lang="es-ES" b="0" i="0" dirty="0" smtClean="0">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25286489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5362912339_f2e94d10ab"/>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70034" y="292326"/>
            <a:ext cx="4164806" cy="6273347"/>
          </a:xfrm>
          <a:prstGeom prst="rect">
            <a:avLst/>
          </a:prstGeom>
          <a:noFill/>
          <a:ln w="38100">
            <a:solidFill>
              <a:schemeClr val="accent6">
                <a:lumMod val="60000"/>
                <a:lumOff val="40000"/>
              </a:schemeClr>
            </a:solidFill>
          </a:ln>
        </p:spPr>
      </p:pic>
      <p:sp>
        <p:nvSpPr>
          <p:cNvPr id="3" name="Rectángulo 2"/>
          <p:cNvSpPr/>
          <p:nvPr/>
        </p:nvSpPr>
        <p:spPr>
          <a:xfrm>
            <a:off x="5040630" y="1582339"/>
            <a:ext cx="3646170" cy="3693319"/>
          </a:xfrm>
          <a:prstGeom prst="rect">
            <a:avLst/>
          </a:prstGeom>
        </p:spPr>
        <p:txBody>
          <a:bodyPr wrap="square">
            <a:spAutoFit/>
          </a:bodyPr>
          <a:lstStyle/>
          <a:p>
            <a:pPr algn="just"/>
            <a:r>
              <a:rPr lang="es-ES" dirty="0" smtClean="0">
                <a:solidFill>
                  <a:schemeClr val="accent6">
                    <a:lumMod val="60000"/>
                    <a:lumOff val="40000"/>
                  </a:schemeClr>
                </a:solidFill>
                <a:latin typeface="Aparajita" panose="020B0604020202020204" pitchFamily="34" charset="0"/>
                <a:cs typeface="Aparajita" panose="020B0604020202020204" pitchFamily="34" charset="0"/>
              </a:rPr>
              <a:t>Fue el segundo edificio de la plaza en erigirse después de la catedral y antes de la torre. Se construyó en estilo románico por un arquitecto conocido como </a:t>
            </a:r>
            <a:r>
              <a:rPr lang="es-ES" dirty="0" err="1" smtClean="0">
                <a:solidFill>
                  <a:schemeClr val="accent6">
                    <a:lumMod val="60000"/>
                    <a:lumOff val="40000"/>
                  </a:schemeClr>
                </a:solidFill>
                <a:latin typeface="Aparajita" panose="020B0604020202020204" pitchFamily="34" charset="0"/>
                <a:cs typeface="Aparajita" panose="020B0604020202020204" pitchFamily="34" charset="0"/>
              </a:rPr>
              <a:t>Deustesalvet</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 («</a:t>
            </a:r>
            <a:r>
              <a:rPr lang="es-ES" dirty="0" err="1" smtClean="0">
                <a:solidFill>
                  <a:schemeClr val="accent6">
                    <a:lumMod val="60000"/>
                    <a:lumOff val="40000"/>
                  </a:schemeClr>
                </a:solidFill>
                <a:latin typeface="Aparajita" panose="020B0604020202020204" pitchFamily="34" charset="0"/>
                <a:cs typeface="Aparajita" panose="020B0604020202020204" pitchFamily="34" charset="0"/>
              </a:rPr>
              <a:t>Diostesalve</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 quien trabajó también en la iglesia del Santo Sepulcro en la ciudad. Su nombre está mencionado en un pilar interior, como </a:t>
            </a:r>
            <a:r>
              <a:rPr lang="es-ES" i="1" dirty="0" err="1" smtClean="0">
                <a:solidFill>
                  <a:schemeClr val="accent6">
                    <a:lumMod val="60000"/>
                    <a:lumOff val="40000"/>
                  </a:schemeClr>
                </a:solidFill>
                <a:latin typeface="Aparajita" panose="020B0604020202020204" pitchFamily="34" charset="0"/>
                <a:cs typeface="Aparajita" panose="020B0604020202020204" pitchFamily="34" charset="0"/>
              </a:rPr>
              <a:t>Diotosalvi</a:t>
            </a:r>
            <a:r>
              <a:rPr lang="es-ES" i="1" dirty="0" smtClean="0">
                <a:solidFill>
                  <a:schemeClr val="accent6">
                    <a:lumMod val="60000"/>
                    <a:lumOff val="40000"/>
                  </a:schemeClr>
                </a:solidFill>
                <a:latin typeface="Aparajita" panose="020B0604020202020204" pitchFamily="34" charset="0"/>
                <a:cs typeface="Aparajita" panose="020B0604020202020204" pitchFamily="34" charset="0"/>
              </a:rPr>
              <a:t> magister</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 La construcción, sin embargo, no terminó hasta el siglo XIV, cuando la </a:t>
            </a:r>
            <a:r>
              <a:rPr lang="es-ES" dirty="0" err="1" smtClean="0">
                <a:solidFill>
                  <a:schemeClr val="accent6">
                    <a:lumMod val="60000"/>
                    <a:lumOff val="40000"/>
                  </a:schemeClr>
                </a:solidFill>
                <a:latin typeface="Aparajita" panose="020B0604020202020204" pitchFamily="34" charset="0"/>
                <a:cs typeface="Aparajita" panose="020B0604020202020204" pitchFamily="34" charset="0"/>
              </a:rPr>
              <a:t>loggia</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 la planta superior y la cúpula fueron añadidos en estilo gótico por Nicola y Giovanni Pisano y </a:t>
            </a:r>
            <a:r>
              <a:rPr lang="es-ES" dirty="0" err="1" smtClean="0">
                <a:solidFill>
                  <a:schemeClr val="accent6">
                    <a:lumMod val="60000"/>
                    <a:lumOff val="40000"/>
                  </a:schemeClr>
                </a:solidFill>
                <a:latin typeface="Aparajita" panose="020B0604020202020204" pitchFamily="34" charset="0"/>
                <a:cs typeface="Aparajita" panose="020B0604020202020204" pitchFamily="34" charset="0"/>
              </a:rPr>
              <a:t>Cellino</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 di </a:t>
            </a:r>
            <a:r>
              <a:rPr lang="es-ES" dirty="0" err="1" smtClean="0">
                <a:solidFill>
                  <a:schemeClr val="accent6">
                    <a:lumMod val="60000"/>
                    <a:lumOff val="40000"/>
                  </a:schemeClr>
                </a:solidFill>
                <a:latin typeface="Aparajita" panose="020B0604020202020204" pitchFamily="34" charset="0"/>
                <a:cs typeface="Aparajita" panose="020B0604020202020204" pitchFamily="34" charset="0"/>
              </a:rPr>
              <a:t>Nese</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a:t>
            </a:r>
            <a:endParaRPr lang="es-ES" b="0" i="0" dirty="0">
              <a:solidFill>
                <a:schemeClr val="accent6">
                  <a:lumMod val="60000"/>
                  <a:lumOff val="40000"/>
                </a:schemeClr>
              </a:solidFill>
              <a:effectLst/>
              <a:latin typeface="Aparajita" panose="020B0604020202020204" pitchFamily="34" charset="0"/>
              <a:cs typeface="Aparajita" panose="020B0604020202020204" pitchFamily="34" charset="0"/>
            </a:endParaRPr>
          </a:p>
        </p:txBody>
      </p:sp>
    </p:spTree>
    <p:extLst>
      <p:ext uri="{BB962C8B-B14F-4D97-AF65-F5344CB8AC3E}">
        <p14:creationId xmlns:p14="http://schemas.microsoft.com/office/powerpoint/2010/main" val="253362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upload.wikimedia.org/wikipedia/commons/thumb/7/75/Baptisterium_Pisa_IMG_5299.JPG/1024px-Baptisterium_Pisa_IMG_5299.JPG"/>
          <p:cNvPicPr>
            <a:picLocks noChangeAspect="1" noChangeArrowheads="1"/>
          </p:cNvPicPr>
          <p:nvPr/>
        </p:nvPicPr>
        <p:blipFill>
          <a:blip r:embed="rId2" cstate="email">
            <a:lum/>
            <a:extLst>
              <a:ext uri="{28A0092B-C50C-407E-A947-70E740481C1C}">
                <a14:useLocalDpi xmlns:a14="http://schemas.microsoft.com/office/drawing/2010/main"/>
              </a:ext>
            </a:extLst>
          </a:blip>
          <a:srcRect/>
          <a:stretch>
            <a:fillRect/>
          </a:stretch>
        </p:blipFill>
        <p:spPr bwMode="auto">
          <a:xfrm>
            <a:off x="429259" y="321944"/>
            <a:ext cx="8285481" cy="6214111"/>
          </a:xfrm>
          <a:prstGeom prst="rect">
            <a:avLst/>
          </a:prstGeom>
          <a:noFill/>
          <a:ln w="38100">
            <a:solidFill>
              <a:schemeClr val="accent6">
                <a:lumMod val="60000"/>
                <a:lumOff val="4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55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de baptisterio de pisa"/>
          <p:cNvPicPr>
            <a:picLocks noChangeAspect="1" noChangeArrowheads="1"/>
          </p:cNvPicPr>
          <p:nvPr/>
        </p:nvPicPr>
        <p:blipFill>
          <a:blip r:embed="rId2" cstate="email">
            <a:lum/>
            <a:extLst>
              <a:ext uri="{28A0092B-C50C-407E-A947-70E740481C1C}">
                <a14:useLocalDpi xmlns:a14="http://schemas.microsoft.com/office/drawing/2010/main"/>
              </a:ext>
            </a:extLst>
          </a:blip>
          <a:srcRect/>
          <a:stretch>
            <a:fillRect/>
          </a:stretch>
        </p:blipFill>
        <p:spPr bwMode="auto">
          <a:xfrm>
            <a:off x="349885" y="403103"/>
            <a:ext cx="4027805" cy="6051794"/>
          </a:xfrm>
          <a:prstGeom prst="rect">
            <a:avLst/>
          </a:prstGeom>
          <a:noFill/>
          <a:ln w="38100">
            <a:solidFill>
              <a:schemeClr val="accent6">
                <a:lumMod val="60000"/>
                <a:lumOff val="40000"/>
              </a:schemeClr>
            </a:solidFill>
          </a:ln>
          <a:extLst>
            <a:ext uri="{909E8E84-426E-40DD-AFC4-6F175D3DCCD1}">
              <a14:hiddenFill xmlns:a14="http://schemas.microsoft.com/office/drawing/2010/main">
                <a:solidFill>
                  <a:srgbClr val="FFFFFF"/>
                </a:solidFill>
              </a14:hiddenFill>
            </a:ext>
          </a:extLst>
        </p:spPr>
      </p:pic>
      <p:sp>
        <p:nvSpPr>
          <p:cNvPr id="2" name="Rectángulo 1"/>
          <p:cNvSpPr/>
          <p:nvPr/>
        </p:nvSpPr>
        <p:spPr>
          <a:xfrm>
            <a:off x="4823460" y="1859339"/>
            <a:ext cx="4046220" cy="3139321"/>
          </a:xfrm>
          <a:prstGeom prst="rect">
            <a:avLst/>
          </a:prstGeom>
        </p:spPr>
        <p:txBody>
          <a:bodyPr wrap="square">
            <a:spAutoFit/>
          </a:bodyPr>
          <a:lstStyle/>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Presenta una curiosa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cúpula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troncocónica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similar a la de la iglesia pisana del Santo Sepulcro, de los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Caballeros Hospitalarios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del mismo autor. La técnica constructiva de las cúpulas semiesféricas o poligonales era casi desconocida en esa época. El proyecto original del maestro </a:t>
            </a:r>
            <a:r>
              <a:rPr lang="es-ES" b="0" i="0" dirty="0" err="1" smtClean="0">
                <a:solidFill>
                  <a:schemeClr val="accent6">
                    <a:lumMod val="60000"/>
                    <a:lumOff val="40000"/>
                  </a:schemeClr>
                </a:solidFill>
                <a:effectLst/>
                <a:latin typeface="Aparajita" panose="020B0604020202020204" pitchFamily="34" charset="0"/>
                <a:cs typeface="Aparajita" panose="020B0604020202020204" pitchFamily="34" charset="0"/>
              </a:rPr>
              <a:t>Deustesalvet</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pretendía imitar arquitectónicamente a la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Cúpula de la Roca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(que se creía construida sobre las ruinas del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Templo de Salomón</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en la parte externa y en la interna a la </a:t>
            </a:r>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Anastasis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o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Basílica del Santo Sepulcro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ambas 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Jerusalén</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a:t>
            </a:r>
            <a:endParaRPr lang="es-ES" dirty="0">
              <a:solidFill>
                <a:schemeClr val="accent6">
                  <a:lumMod val="60000"/>
                  <a:lumOff val="40000"/>
                </a:schemeClr>
              </a:solidFill>
              <a:latin typeface="Aparajita" panose="020B0604020202020204" pitchFamily="34" charset="0"/>
              <a:cs typeface="Aparajita" panose="020B0604020202020204" pitchFamily="34" charset="0"/>
            </a:endParaRPr>
          </a:p>
        </p:txBody>
      </p:sp>
    </p:spTree>
    <p:extLst>
      <p:ext uri="{BB962C8B-B14F-4D97-AF65-F5344CB8AC3E}">
        <p14:creationId xmlns:p14="http://schemas.microsoft.com/office/powerpoint/2010/main" val="12710301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pila-bautismal-estatua"/>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495300" y="371475"/>
            <a:ext cx="8153400" cy="611505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689438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fotos-baptisterio-pisa-004"/>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355757" y="348615"/>
            <a:ext cx="8432485" cy="616077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1705139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3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17183" y="285750"/>
            <a:ext cx="4567942" cy="6229350"/>
          </a:xfrm>
          <a:prstGeom prst="rect">
            <a:avLst/>
          </a:prstGeom>
          <a:noFill/>
          <a:ln w="38100">
            <a:solidFill>
              <a:schemeClr val="accent6">
                <a:lumMod val="60000"/>
                <a:lumOff val="40000"/>
              </a:schemeClr>
            </a:solidFill>
          </a:ln>
        </p:spPr>
      </p:pic>
      <p:sp>
        <p:nvSpPr>
          <p:cNvPr id="4" name="Rectángulo 3"/>
          <p:cNvSpPr/>
          <p:nvPr/>
        </p:nvSpPr>
        <p:spPr>
          <a:xfrm>
            <a:off x="5246370" y="1305341"/>
            <a:ext cx="3691890" cy="4247317"/>
          </a:xfrm>
          <a:prstGeom prst="rect">
            <a:avLst/>
          </a:prstGeom>
        </p:spPr>
        <p:txBody>
          <a:bodyPr wrap="square">
            <a:spAutoFit/>
          </a:bodyPr>
          <a:lstStyle/>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La </a:t>
            </a:r>
            <a:r>
              <a:rPr lang="es-ES" b="1" i="0" dirty="0" smtClean="0">
                <a:solidFill>
                  <a:schemeClr val="accent6">
                    <a:lumMod val="60000"/>
                    <a:lumOff val="40000"/>
                  </a:schemeClr>
                </a:solidFill>
                <a:effectLst/>
                <a:latin typeface="Aparajita" panose="020B0604020202020204" pitchFamily="34" charset="0"/>
                <a:cs typeface="Aparajita" panose="020B0604020202020204" pitchFamily="34" charset="0"/>
              </a:rPr>
              <a:t>torre de Pisa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o </a:t>
            </a:r>
            <a:r>
              <a:rPr lang="es-ES" b="1" i="0" dirty="0" smtClean="0">
                <a:solidFill>
                  <a:schemeClr val="accent6">
                    <a:lumMod val="60000"/>
                    <a:lumOff val="40000"/>
                  </a:schemeClr>
                </a:solidFill>
                <a:effectLst/>
                <a:latin typeface="Aparajita" panose="020B0604020202020204" pitchFamily="34" charset="0"/>
                <a:cs typeface="Aparajita" panose="020B0604020202020204" pitchFamily="34" charset="0"/>
              </a:rPr>
              <a:t>torre inclinada de Pisa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es el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campanario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de la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catedral de Pisa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situada en la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Plaza del </a:t>
            </a:r>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Duomo</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 de Pisa</a:t>
            </a:r>
            <a:r>
              <a:rPr lang="es-ES" dirty="0" smtClean="0">
                <a:solidFill>
                  <a:schemeClr val="accent6">
                    <a:lumMod val="60000"/>
                    <a:lumOff val="40000"/>
                  </a:schemeClr>
                </a:solidFill>
                <a:latin typeface="Aparajita" panose="020B0604020202020204" pitchFamily="34" charset="0"/>
                <a:cs typeface="Aparajita" panose="020B0604020202020204" pitchFamily="34" charset="0"/>
              </a:rPr>
              <a:t>.</a:t>
            </a:r>
            <a:endPar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endParaRPr>
          </a:p>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La torre comenzó a inclinarse tan pronto como se inició su construcción en agosto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1173</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Su altura es de 55,7 a 55,8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metros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desde la base, su peso se estima en 14 700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toneladas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y la inclinación de unos 4°, extendiéndose 3,9 m de la vertical. Tiene ocho niveles: una base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arcos ciegos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con 15 columnas, seis niveles adornados con arcadas abiertas de medio punto, y un campanario en la cima. La escalera interna en espiral tiene 294 escalones. Está considerada, junto a la catedral de la que forma parte, una de las joyas del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arte románico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a:t>
            </a:r>
          </a:p>
        </p:txBody>
      </p:sp>
    </p:spTree>
    <p:extLst>
      <p:ext uri="{BB962C8B-B14F-4D97-AF65-F5344CB8AC3E}">
        <p14:creationId xmlns:p14="http://schemas.microsoft.com/office/powerpoint/2010/main" val="5875721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3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65759" y="360045"/>
            <a:ext cx="4785243" cy="6137910"/>
          </a:xfrm>
          <a:prstGeom prst="rect">
            <a:avLst/>
          </a:prstGeom>
          <a:noFill/>
          <a:ln w="38100">
            <a:solidFill>
              <a:schemeClr val="accent6">
                <a:lumMod val="60000"/>
                <a:lumOff val="40000"/>
              </a:schemeClr>
            </a:solidFill>
          </a:ln>
        </p:spPr>
      </p:pic>
      <p:sp>
        <p:nvSpPr>
          <p:cNvPr id="3" name="Rectángulo 2"/>
          <p:cNvSpPr/>
          <p:nvPr/>
        </p:nvSpPr>
        <p:spPr>
          <a:xfrm>
            <a:off x="5406390" y="1582340"/>
            <a:ext cx="3554730" cy="3693319"/>
          </a:xfrm>
          <a:prstGeom prst="rect">
            <a:avLst/>
          </a:prstGeom>
        </p:spPr>
        <p:txBody>
          <a:bodyPr wrap="square">
            <a:spAutoFit/>
          </a:bodyPr>
          <a:lstStyle/>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El gobierno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Italia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solicitó ayuda el 27 de febrero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1964</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para evitar su derrumbe, y el 7 de enero de 1990 fue cerrada al público como medida de seguridad. En mayo de 2008, después de la eliminación de 70 toneladas métricas (70 000 kg) de tierra, los ingenieros de la torre anunciaron que se había estabilizado de tal forma que había dejado de moverse por primera vez en su historia. Se indicó que iba a ser estable durante al menos 200 años. Se volvió a permitir la entrada al público el 16 de junio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2011</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después de la finalización de 20 años de trabajo.</a:t>
            </a:r>
            <a:endParaRPr lang="es-ES" b="0" i="0" dirty="0">
              <a:solidFill>
                <a:schemeClr val="accent6">
                  <a:lumMod val="60000"/>
                  <a:lumOff val="40000"/>
                </a:schemeClr>
              </a:solidFill>
              <a:effectLst/>
              <a:latin typeface="Aparajita" panose="020B0604020202020204" pitchFamily="34" charset="0"/>
              <a:cs typeface="Aparajita" panose="020B0604020202020204" pitchFamily="34" charset="0"/>
            </a:endParaRPr>
          </a:p>
        </p:txBody>
      </p:sp>
    </p:spTree>
    <p:extLst>
      <p:ext uri="{BB962C8B-B14F-4D97-AF65-F5344CB8AC3E}">
        <p14:creationId xmlns:p14="http://schemas.microsoft.com/office/powerpoint/2010/main" val="35850998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38"/>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05753" y="274320"/>
            <a:ext cx="8520858" cy="628650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3228064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35"/>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24513" y="354330"/>
            <a:ext cx="8294973" cy="614934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3527860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68655" y="2090172"/>
            <a:ext cx="7806690" cy="2677656"/>
          </a:xfrm>
          <a:prstGeom prst="rect">
            <a:avLst/>
          </a:prstGeom>
        </p:spPr>
        <p:txBody>
          <a:bodyPr wrap="square">
            <a:spAutoFit/>
          </a:bodyPr>
          <a:lstStyle/>
          <a:p>
            <a:pPr algn="just"/>
            <a:r>
              <a:rPr lang="es-ES" sz="2400" b="0" i="0" dirty="0" smtClean="0">
                <a:solidFill>
                  <a:schemeClr val="accent6">
                    <a:lumMod val="60000"/>
                    <a:lumOff val="40000"/>
                  </a:schemeClr>
                </a:solidFill>
                <a:effectLst/>
                <a:latin typeface="Aparajita" panose="020B0604020202020204" pitchFamily="34" charset="0"/>
                <a:cs typeface="Aparajita" panose="020B0604020202020204" pitchFamily="34" charset="0"/>
              </a:rPr>
              <a:t>Historia</a:t>
            </a:r>
          </a:p>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La construcción de la Torre de Pisa se desarrolló en tres etapas durante un periodo de 177 años. La construcción de la primera planta comenzó el 8 de agosto de 1173, en un periodo de éxito militar y prosperidad. La primera planta está rodeada de </a:t>
            </a:r>
            <a:r>
              <a:rPr lang="es-ES" b="0" i="0" dirty="0" err="1" smtClean="0">
                <a:solidFill>
                  <a:schemeClr val="accent6">
                    <a:lumMod val="60000"/>
                    <a:lumOff val="40000"/>
                  </a:schemeClr>
                </a:solidFill>
                <a:effectLst/>
                <a:latin typeface="Aparajita" panose="020B0604020202020204" pitchFamily="34" charset="0"/>
                <a:cs typeface="Aparajita" panose="020B0604020202020204" pitchFamily="34" charset="0"/>
              </a:rPr>
              <a:t>semicolumnas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con capiteles clásicos y arcos ciegos, todo ello en mármol de color muy blanco.</a:t>
            </a:r>
          </a:p>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Existe controversia sobre la identidad del arquitecto: durante muchos años el diseño se atribuyó a </a:t>
            </a:r>
            <a:r>
              <a:rPr lang="es-ES" b="0" i="0" dirty="0" err="1" smtClean="0">
                <a:solidFill>
                  <a:schemeClr val="accent6">
                    <a:lumMod val="60000"/>
                    <a:lumOff val="40000"/>
                  </a:schemeClr>
                </a:solidFill>
                <a:effectLst/>
                <a:latin typeface="Aparajita" panose="020B0604020202020204" pitchFamily="34" charset="0"/>
                <a:cs typeface="Aparajita" panose="020B0604020202020204" pitchFamily="34" charset="0"/>
              </a:rPr>
              <a:t>Guglielmo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un artista residente en Pisa en el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siglo XII</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famoso por sus piezas de bronce fundido, particularmente en la catedral de Pisa. </a:t>
            </a:r>
            <a:r>
              <a:rPr lang="es-ES" b="0" i="0" dirty="0" err="1" smtClean="0">
                <a:solidFill>
                  <a:schemeClr val="accent6">
                    <a:lumMod val="60000"/>
                    <a:lumOff val="40000"/>
                  </a:schemeClr>
                </a:solidFill>
                <a:effectLst/>
                <a:latin typeface="Aparajita" panose="020B0604020202020204" pitchFamily="34" charset="0"/>
                <a:cs typeface="Aparajita" panose="020B0604020202020204" pitchFamily="34" charset="0"/>
              </a:rPr>
              <a:t>Bonanno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Pisano dejó Pisa 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1185</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y marchó a </a:t>
            </a:r>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Monreale</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Sicilia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Su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sarcófago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fue descubierto al pie de la torre 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1820</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a:t>
            </a:r>
          </a:p>
        </p:txBody>
      </p:sp>
    </p:spTree>
    <p:extLst>
      <p:ext uri="{BB962C8B-B14F-4D97-AF65-F5344CB8AC3E}">
        <p14:creationId xmlns:p14="http://schemas.microsoft.com/office/powerpoint/2010/main" val="7377626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PISA TOWER 3 500 pix"/>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325179" y="360045"/>
            <a:ext cx="8493641" cy="6137910"/>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2469350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842962" y="2136338"/>
            <a:ext cx="7458075" cy="2585323"/>
          </a:xfrm>
          <a:prstGeom prst="rect">
            <a:avLst/>
          </a:prstGeom>
        </p:spPr>
        <p:txBody>
          <a:bodyPr wrap="square">
            <a:spAutoFit/>
          </a:bodyPr>
          <a:lstStyle/>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Después de que se construyera la tercera planta 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1178</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la torre se inclinó tres metros hacia el norte, debido a unos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cimientos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débiles, en un subsuelo inestable. El diseño de esta torre era imperfecto desde su comienzo y su construcción cesó durante un siglo, debido a las guerras entre los pisanos y los estados vecinos. Este lapso permitió al suelo asentarse: de otro modo, la torre se habría derrumbado.</a:t>
            </a:r>
          </a:p>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1272</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Fernando di </a:t>
            </a:r>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Vincenzo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arquitecto autor del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camposanto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retomó la construcción. Se añadieron entonces cuatro nuevas plantas, construidas con cierto ángulo con objeto de contrarrestar la inclinación. Las obras se detuvieron nuevamente en 1284 tras la victoria genovesa ante Pisa en la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batalla de </a:t>
            </a:r>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Meloria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a:t>
            </a:r>
            <a:endParaRPr lang="es-ES" b="0" i="0" dirty="0">
              <a:solidFill>
                <a:schemeClr val="accent6">
                  <a:lumMod val="60000"/>
                  <a:lumOff val="40000"/>
                </a:schemeClr>
              </a:solidFill>
              <a:effectLst/>
              <a:latin typeface="Aparajita" panose="020B0604020202020204" pitchFamily="34" charset="0"/>
              <a:cs typeface="Aparajita" panose="020B0604020202020204" pitchFamily="34" charset="0"/>
            </a:endParaRPr>
          </a:p>
        </p:txBody>
      </p:sp>
    </p:spTree>
    <p:extLst>
      <p:ext uri="{BB962C8B-B14F-4D97-AF65-F5344CB8AC3E}">
        <p14:creationId xmlns:p14="http://schemas.microsoft.com/office/powerpoint/2010/main" val="1155144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37"/>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85763" y="320040"/>
            <a:ext cx="8401050" cy="4480560"/>
          </a:xfrm>
          <a:prstGeom prst="rect">
            <a:avLst/>
          </a:prstGeom>
          <a:noFill/>
          <a:ln w="38100">
            <a:solidFill>
              <a:schemeClr val="accent6">
                <a:lumMod val="60000"/>
                <a:lumOff val="40000"/>
              </a:schemeClr>
            </a:solidFill>
          </a:ln>
        </p:spPr>
      </p:pic>
      <p:sp>
        <p:nvSpPr>
          <p:cNvPr id="3" name="Rectángulo 2"/>
          <p:cNvSpPr/>
          <p:nvPr/>
        </p:nvSpPr>
        <p:spPr>
          <a:xfrm>
            <a:off x="371475" y="5074920"/>
            <a:ext cx="8401050" cy="1477328"/>
          </a:xfrm>
          <a:prstGeom prst="rect">
            <a:avLst/>
          </a:prstGeom>
        </p:spPr>
        <p:txBody>
          <a:bodyPr wrap="square">
            <a:spAutoFit/>
          </a:bodyPr>
          <a:lstStyle/>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1274</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se añadió el tercer piso de la torre y a partir de entonces comenzó a inclinarse.</a:t>
            </a:r>
          </a:p>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1372</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a:t>
            </a:r>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Tommasso</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 di Andrea Pisano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construyó la última planta (el campanario) y se colocaron las campanas. Se considera que su intervención combina armónicamente los elementos góticos del campanario con el estilo románico de la torre. Las campanas son siete y cada una corresponde a una nota de la escala musical; la mayor de ellas fue instalada en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1655</a:t>
            </a:r>
            <a:endPar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endParaRPr>
          </a:p>
        </p:txBody>
      </p:sp>
    </p:spTree>
    <p:extLst>
      <p:ext uri="{BB962C8B-B14F-4D97-AF65-F5344CB8AC3E}">
        <p14:creationId xmlns:p14="http://schemas.microsoft.com/office/powerpoint/2010/main" val="6143126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upload.wikimedia.org/wikipedia/commons/e/ee/Lightmatter_pisa.jpg"/>
          <p:cNvPicPr>
            <a:picLocks noChangeAspect="1" noChangeArrowheads="1"/>
          </p:cNvPicPr>
          <p:nvPr/>
        </p:nvPicPr>
        <p:blipFill>
          <a:blip r:embed="rId2">
            <a:lum/>
            <a:extLst>
              <a:ext uri="{28A0092B-C50C-407E-A947-70E740481C1C}">
                <a14:useLocalDpi xmlns:a14="http://schemas.microsoft.com/office/drawing/2010/main"/>
              </a:ext>
            </a:extLst>
          </a:blip>
          <a:srcRect/>
          <a:stretch>
            <a:fillRect/>
          </a:stretch>
        </p:blipFill>
        <p:spPr bwMode="auto">
          <a:xfrm>
            <a:off x="349884" y="331787"/>
            <a:ext cx="4129617" cy="6194425"/>
          </a:xfrm>
          <a:prstGeom prst="rect">
            <a:avLst/>
          </a:prstGeom>
          <a:noFill/>
          <a:ln w="38100">
            <a:solidFill>
              <a:schemeClr val="accent6">
                <a:lumMod val="60000"/>
                <a:lumOff val="40000"/>
              </a:schemeClr>
            </a:solidFill>
          </a:ln>
          <a:extLst>
            <a:ext uri="{909E8E84-426E-40DD-AFC4-6F175D3DCCD1}">
              <a14:hiddenFill xmlns:a14="http://schemas.microsoft.com/office/drawing/2010/main">
                <a:solidFill>
                  <a:srgbClr val="FFFFFF"/>
                </a:solidFill>
              </a14:hiddenFill>
            </a:ext>
          </a:extLst>
        </p:spPr>
      </p:pic>
      <p:sp>
        <p:nvSpPr>
          <p:cNvPr id="2" name="Rectángulo 1"/>
          <p:cNvSpPr/>
          <p:nvPr/>
        </p:nvSpPr>
        <p:spPr>
          <a:xfrm>
            <a:off x="4926330" y="1443840"/>
            <a:ext cx="3897630" cy="3970318"/>
          </a:xfrm>
          <a:prstGeom prst="rect">
            <a:avLst/>
          </a:prstGeom>
        </p:spPr>
        <p:txBody>
          <a:bodyPr wrap="square">
            <a:spAutoFit/>
          </a:bodyPr>
          <a:lstStyle/>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Sin embargo, tras la conclusión del campanario, la torre empezó de nuevo a inclinarse, esta vez hacia el sur.</a:t>
            </a:r>
          </a:p>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Se dice que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Galileo Galilei</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dejó caer dos balas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cañón</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de diferente masa desde la torre para demostrar que la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velocidad</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de descenso era independiente de la masa. La historia, aunque descrita por un estudiante del propio Galileo, se considera un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mito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a:t>
            </a:r>
          </a:p>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Unos pocos años después de finalizada la torre, el daño en su estructura se hizo manifiesto y muchos de los elementos de piedra originales realizados en mármol de San Giuliano fueron sustituidos: para ello, se empleó mármol blanco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Carrara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a:t>
            </a:r>
            <a:endParaRPr lang="es-ES" b="0" i="0" dirty="0">
              <a:solidFill>
                <a:schemeClr val="accent6">
                  <a:lumMod val="60000"/>
                  <a:lumOff val="40000"/>
                </a:schemeClr>
              </a:solidFill>
              <a:effectLst/>
              <a:latin typeface="Aparajita" panose="020B0604020202020204" pitchFamily="34" charset="0"/>
              <a:cs typeface="Aparajita" panose="020B0604020202020204" pitchFamily="34" charset="0"/>
            </a:endParaRPr>
          </a:p>
        </p:txBody>
      </p:sp>
    </p:spTree>
    <p:extLst>
      <p:ext uri="{BB962C8B-B14F-4D97-AF65-F5344CB8AC3E}">
        <p14:creationId xmlns:p14="http://schemas.microsoft.com/office/powerpoint/2010/main" val="2174308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3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238367" y="217169"/>
            <a:ext cx="2922161" cy="3680461"/>
          </a:xfrm>
          <a:prstGeom prst="rect">
            <a:avLst/>
          </a:prstGeom>
          <a:noFill/>
          <a:ln w="38100">
            <a:solidFill>
              <a:schemeClr val="accent6">
                <a:lumMod val="60000"/>
                <a:lumOff val="40000"/>
              </a:schemeClr>
            </a:solidFill>
          </a:ln>
        </p:spPr>
      </p:pic>
      <p:pic>
        <p:nvPicPr>
          <p:cNvPr id="3" name="Imagen 2" descr="36"/>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3369059" y="1151720"/>
            <a:ext cx="2846070" cy="4012087"/>
          </a:xfrm>
          <a:prstGeom prst="rect">
            <a:avLst/>
          </a:prstGeom>
          <a:noFill/>
          <a:ln w="38100">
            <a:solidFill>
              <a:schemeClr val="accent6">
                <a:lumMod val="60000"/>
                <a:lumOff val="40000"/>
              </a:schemeClr>
            </a:solidFill>
          </a:ln>
        </p:spPr>
      </p:pic>
      <p:pic>
        <p:nvPicPr>
          <p:cNvPr id="4" name="Imagen 3" descr="36"/>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6423660" y="3157764"/>
            <a:ext cx="2545274" cy="3517356"/>
          </a:xfrm>
          <a:prstGeom prst="rect">
            <a:avLst/>
          </a:prstGeom>
          <a:noFill/>
          <a:ln w="38100">
            <a:solidFill>
              <a:schemeClr val="accent6">
                <a:lumMod val="60000"/>
                <a:lumOff val="40000"/>
              </a:schemeClr>
            </a:solidFill>
          </a:ln>
        </p:spPr>
      </p:pic>
    </p:spTree>
    <p:extLst>
      <p:ext uri="{BB962C8B-B14F-4D97-AF65-F5344CB8AC3E}">
        <p14:creationId xmlns:p14="http://schemas.microsoft.com/office/powerpoint/2010/main" val="42643285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4800601" y="1859339"/>
            <a:ext cx="4137660" cy="3139321"/>
          </a:xfrm>
          <a:prstGeom prst="rect">
            <a:avLst/>
          </a:prstGeom>
        </p:spPr>
        <p:txBody>
          <a:bodyPr wrap="square">
            <a:spAutoFit/>
          </a:bodyPr>
          <a:lstStyle/>
          <a:p>
            <a:pPr algn="just"/>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Alessandro</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 de </a:t>
            </a:r>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lla</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 </a:t>
            </a:r>
            <a:r>
              <a:rPr lang="es-ES" b="0" i="0" u="none" strike="noStrike" dirty="0" err="1" smtClean="0">
                <a:solidFill>
                  <a:schemeClr val="accent6">
                    <a:lumMod val="60000"/>
                    <a:lumOff val="40000"/>
                  </a:schemeClr>
                </a:solidFill>
                <a:effectLst/>
                <a:latin typeface="Aparajita" panose="020B0604020202020204" pitchFamily="34" charset="0"/>
                <a:cs typeface="Aparajita" panose="020B0604020202020204" pitchFamily="34" charset="0"/>
              </a:rPr>
              <a:t>Gherardesca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excavó un camino alrededor de la torre para hacer visible la base. Esto causó una inundación de la base y, de nuevo, un incremento de su inclinación.</a:t>
            </a:r>
          </a:p>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El 27 de febrero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1964</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el Gobierno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Italia</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pidió ayuda para evitar la caída de la torre. Un conjunto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ingenieros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matemáticos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historiadores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se asignó al proyecto y debatieron sobre los métodos de estabilización en las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islas Azores</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Tras dos décadas de trabajo, la torre fue cerrada al público en enero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1990</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a:t>
            </a:r>
          </a:p>
        </p:txBody>
      </p:sp>
      <p:pic>
        <p:nvPicPr>
          <p:cNvPr id="3" name="Picture 2" descr="The Leaning Tower of Pisa SB.jpeg"/>
          <p:cNvPicPr>
            <a:picLocks noChangeAspect="1" noChangeArrowheads="1"/>
          </p:cNvPicPr>
          <p:nvPr/>
        </p:nvPicPr>
        <p:blipFill>
          <a:blip r:embed="rId2" cstate="email">
            <a:lum/>
            <a:extLst>
              <a:ext uri="{28A0092B-C50C-407E-A947-70E740481C1C}">
                <a14:useLocalDpi xmlns:a14="http://schemas.microsoft.com/office/drawing/2010/main"/>
              </a:ext>
            </a:extLst>
          </a:blip>
          <a:srcRect/>
          <a:stretch>
            <a:fillRect/>
          </a:stretch>
        </p:blipFill>
        <p:spPr bwMode="auto">
          <a:xfrm>
            <a:off x="395605" y="247109"/>
            <a:ext cx="4176395" cy="6363782"/>
          </a:xfrm>
          <a:prstGeom prst="rect">
            <a:avLst/>
          </a:prstGeom>
          <a:noFill/>
          <a:ln w="38100">
            <a:solidFill>
              <a:schemeClr val="accent6">
                <a:lumMod val="60000"/>
                <a:lumOff val="4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2898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54355" y="2397948"/>
            <a:ext cx="8035290" cy="2031325"/>
          </a:xfrm>
          <a:prstGeom prst="rect">
            <a:avLst/>
          </a:prstGeom>
        </p:spPr>
        <p:txBody>
          <a:bodyPr wrap="square">
            <a:spAutoFit/>
          </a:bodyPr>
          <a:lstStyle/>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Después de una década de esfuerzos de reconstrucción y estabilización, fue reabierta al público el 15 de diciembre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2001</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Muchos métodos se propusieron para estabilizarla, incluyendo añadir 800 toneladas métricas de </a:t>
            </a:r>
            <a:r>
              <a:rPr lang="es-ES" b="0" i="0" u="none" strike="noStrike" dirty="0" smtClean="0">
                <a:solidFill>
                  <a:schemeClr val="accent6">
                    <a:lumMod val="60000"/>
                    <a:lumOff val="40000"/>
                  </a:schemeClr>
                </a:solidFill>
                <a:effectLst/>
                <a:latin typeface="Aparajita" panose="020B0604020202020204" pitchFamily="34" charset="0"/>
                <a:cs typeface="Aparajita" panose="020B0604020202020204" pitchFamily="34" charset="0"/>
              </a:rPr>
              <a:t>plomo</a:t>
            </a:r>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 de contrapeso. La solución final para corregir la inclinación fue eliminar 38 m³ de tierra de la zona inferior a la base, con lo que se considera que se garantiza la estabilidad de la torre para al menos otros 200 años.</a:t>
            </a:r>
          </a:p>
          <a:p>
            <a:pPr algn="just"/>
            <a:r>
              <a:rPr lang="es-ES" b="0" i="0" dirty="0" smtClean="0">
                <a:solidFill>
                  <a:schemeClr val="accent6">
                    <a:lumMod val="60000"/>
                    <a:lumOff val="40000"/>
                  </a:schemeClr>
                </a:solidFill>
                <a:effectLst/>
                <a:latin typeface="Aparajita" panose="020B0604020202020204" pitchFamily="34" charset="0"/>
                <a:cs typeface="Aparajita" panose="020B0604020202020204" pitchFamily="34" charset="0"/>
              </a:rPr>
              <a:t>Las labores de consolidación han permitido que la inclinación sea la que tenía en 1700: 3,99 metros de altura.</a:t>
            </a:r>
            <a:endParaRPr lang="es-ES" b="0" i="0" dirty="0">
              <a:solidFill>
                <a:schemeClr val="accent6">
                  <a:lumMod val="60000"/>
                  <a:lumOff val="40000"/>
                </a:schemeClr>
              </a:solidFill>
              <a:effectLst/>
              <a:latin typeface="Aparajita" panose="020B0604020202020204" pitchFamily="34" charset="0"/>
              <a:cs typeface="Aparajita" panose="020B0604020202020204" pitchFamily="34" charset="0"/>
            </a:endParaRPr>
          </a:p>
        </p:txBody>
      </p:sp>
    </p:spTree>
    <p:extLst>
      <p:ext uri="{BB962C8B-B14F-4D97-AF65-F5344CB8AC3E}">
        <p14:creationId xmlns:p14="http://schemas.microsoft.com/office/powerpoint/2010/main" val="20850004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183005" y="297180"/>
            <a:ext cx="6777990" cy="3840480"/>
          </a:xfrm>
          <a:prstGeom prst="rect">
            <a:avLst/>
          </a:prstGeom>
          <a:ln w="38100">
            <a:solidFill>
              <a:schemeClr val="accent6">
                <a:lumMod val="60000"/>
                <a:lumOff val="40000"/>
              </a:schemeClr>
            </a:solidFill>
          </a:ln>
        </p:spPr>
      </p:pic>
      <p:sp>
        <p:nvSpPr>
          <p:cNvPr id="3" name="CuadroTexto 2"/>
          <p:cNvSpPr txBox="1"/>
          <p:nvPr/>
        </p:nvSpPr>
        <p:spPr>
          <a:xfrm>
            <a:off x="1188720" y="4354830"/>
            <a:ext cx="6800850" cy="1938992"/>
          </a:xfrm>
          <a:prstGeom prst="rect">
            <a:avLst/>
          </a:prstGeom>
          <a:noFill/>
          <a:ln w="38100">
            <a:solidFill>
              <a:schemeClr val="accent6">
                <a:lumMod val="60000"/>
                <a:lumOff val="40000"/>
              </a:schemeClr>
            </a:solidFill>
          </a:ln>
        </p:spPr>
        <p:txBody>
          <a:bodyPr wrap="square" rtlCol="0">
            <a:spAutoFit/>
          </a:bodyPr>
          <a:lstStyle/>
          <a:p>
            <a:endParaRPr lang="es-ES" sz="2000" dirty="0" smtClean="0">
              <a:solidFill>
                <a:schemeClr val="accent6">
                  <a:lumMod val="60000"/>
                  <a:lumOff val="40000"/>
                </a:schemeClr>
              </a:solidFill>
              <a:latin typeface="Aparajita" panose="020B0604020202020204" pitchFamily="34" charset="0"/>
              <a:cs typeface="Aparajita" panose="020B0604020202020204" pitchFamily="34" charset="0"/>
            </a:endParaRPr>
          </a:p>
          <a:p>
            <a:pPr algn="ctr"/>
            <a:r>
              <a:rPr lang="es-ES" sz="2000" dirty="0" smtClean="0">
                <a:solidFill>
                  <a:schemeClr val="accent6">
                    <a:lumMod val="60000"/>
                    <a:lumOff val="40000"/>
                  </a:schemeClr>
                </a:solidFill>
                <a:latin typeface="Aparajita" panose="020B0604020202020204" pitchFamily="34" charset="0"/>
                <a:cs typeface="Aparajita" panose="020B0604020202020204" pitchFamily="34" charset="0"/>
              </a:rPr>
              <a:t>Realización y Montaje : angarcdom5114@Hotmail.com</a:t>
            </a:r>
          </a:p>
          <a:p>
            <a:pPr algn="ctr"/>
            <a:r>
              <a:rPr lang="es-ES" sz="2000" dirty="0" smtClean="0">
                <a:solidFill>
                  <a:schemeClr val="accent6">
                    <a:lumMod val="60000"/>
                    <a:lumOff val="40000"/>
                  </a:schemeClr>
                </a:solidFill>
                <a:latin typeface="Aparajita" panose="020B0604020202020204" pitchFamily="34" charset="0"/>
                <a:cs typeface="Aparajita" panose="020B0604020202020204" pitchFamily="34" charset="0"/>
              </a:rPr>
              <a:t>Fotografías y Textos: Internet</a:t>
            </a:r>
          </a:p>
          <a:p>
            <a:pPr algn="ctr"/>
            <a:r>
              <a:rPr lang="es-ES" sz="2000" dirty="0" smtClean="0">
                <a:solidFill>
                  <a:schemeClr val="accent6">
                    <a:lumMod val="60000"/>
                    <a:lumOff val="40000"/>
                  </a:schemeClr>
                </a:solidFill>
                <a:latin typeface="Aparajita" panose="020B0604020202020204" pitchFamily="34" charset="0"/>
                <a:cs typeface="Aparajita" panose="020B0604020202020204" pitchFamily="34" charset="0"/>
              </a:rPr>
              <a:t>Sonido</a:t>
            </a:r>
            <a:r>
              <a:rPr lang="es-ES" sz="2000" dirty="0" smtClean="0">
                <a:solidFill>
                  <a:schemeClr val="accent6">
                    <a:lumMod val="60000"/>
                    <a:lumOff val="40000"/>
                  </a:schemeClr>
                </a:solidFill>
                <a:latin typeface="Aparajita" panose="020B0604020202020204" pitchFamily="34" charset="0"/>
                <a:cs typeface="Aparajita" panose="020B0604020202020204" pitchFamily="34" charset="0"/>
              </a:rPr>
              <a:t>: Serenata de Franz Schubert por </a:t>
            </a:r>
            <a:r>
              <a:rPr lang="es-ES" sz="2000" dirty="0" err="1" smtClean="0">
                <a:solidFill>
                  <a:schemeClr val="accent6">
                    <a:lumMod val="60000"/>
                    <a:lumOff val="40000"/>
                  </a:schemeClr>
                </a:solidFill>
                <a:latin typeface="Aparajita" panose="020B0604020202020204" pitchFamily="34" charset="0"/>
                <a:cs typeface="Aparajita" panose="020B0604020202020204" pitchFamily="34" charset="0"/>
              </a:rPr>
              <a:t>Itzhak</a:t>
            </a:r>
            <a:r>
              <a:rPr lang="es-ES" sz="2000" dirty="0" smtClean="0">
                <a:solidFill>
                  <a:schemeClr val="accent6">
                    <a:lumMod val="60000"/>
                    <a:lumOff val="40000"/>
                  </a:schemeClr>
                </a:solidFill>
                <a:latin typeface="Aparajita" panose="020B0604020202020204" pitchFamily="34" charset="0"/>
                <a:cs typeface="Aparajita" panose="020B0604020202020204" pitchFamily="34" charset="0"/>
              </a:rPr>
              <a:t> </a:t>
            </a:r>
            <a:r>
              <a:rPr lang="es-ES" sz="2000" dirty="0" err="1" smtClean="0">
                <a:solidFill>
                  <a:schemeClr val="accent6">
                    <a:lumMod val="60000"/>
                    <a:lumOff val="40000"/>
                  </a:schemeClr>
                </a:solidFill>
                <a:latin typeface="Aparajita" panose="020B0604020202020204" pitchFamily="34" charset="0"/>
                <a:cs typeface="Aparajita" panose="020B0604020202020204" pitchFamily="34" charset="0"/>
              </a:rPr>
              <a:t>Perlman</a:t>
            </a:r>
            <a:endParaRPr lang="es-ES" sz="2000" dirty="0" smtClean="0">
              <a:solidFill>
                <a:schemeClr val="accent6">
                  <a:lumMod val="60000"/>
                  <a:lumOff val="40000"/>
                </a:schemeClr>
              </a:solidFill>
              <a:latin typeface="Aparajita" panose="020B0604020202020204" pitchFamily="34" charset="0"/>
              <a:cs typeface="Aparajita" panose="020B0604020202020204" pitchFamily="34" charset="0"/>
            </a:endParaRPr>
          </a:p>
          <a:p>
            <a:pPr algn="ctr"/>
            <a:r>
              <a:rPr lang="es-ES" sz="2000" dirty="0" smtClean="0">
                <a:solidFill>
                  <a:schemeClr val="accent6">
                    <a:lumMod val="60000"/>
                    <a:lumOff val="40000"/>
                  </a:schemeClr>
                </a:solidFill>
                <a:latin typeface="Aparajita" panose="020B0604020202020204" pitchFamily="34" charset="0"/>
                <a:cs typeface="Aparajita" panose="020B0604020202020204" pitchFamily="34" charset="0"/>
              </a:rPr>
              <a:t>Madrid 12 de Agosto de 2017</a:t>
            </a:r>
          </a:p>
          <a:p>
            <a:endParaRPr lang="es-ES" sz="2000" dirty="0">
              <a:solidFill>
                <a:schemeClr val="accent6">
                  <a:lumMod val="60000"/>
                  <a:lumOff val="40000"/>
                </a:schemeClr>
              </a:solidFill>
              <a:latin typeface="Aparajita" panose="020B0604020202020204" pitchFamily="34" charset="0"/>
              <a:cs typeface="Aparajita" panose="020B0604020202020204" pitchFamily="34" charset="0"/>
            </a:endParaRPr>
          </a:p>
        </p:txBody>
      </p:sp>
      <p:sp>
        <p:nvSpPr>
          <p:cNvPr id="4" name="CuadroTexto 3"/>
          <p:cNvSpPr txBox="1"/>
          <p:nvPr/>
        </p:nvSpPr>
        <p:spPr>
          <a:xfrm>
            <a:off x="137160" y="6480810"/>
            <a:ext cx="8869680" cy="415498"/>
          </a:xfrm>
          <a:prstGeom prst="rect">
            <a:avLst/>
          </a:prstGeom>
          <a:noFill/>
        </p:spPr>
        <p:txBody>
          <a:bodyPr wrap="square" rtlCol="0">
            <a:spAutoFit/>
          </a:bodyPr>
          <a:lstStyle/>
          <a:p>
            <a:pPr algn="ctr"/>
            <a:r>
              <a:rPr lang="es-ES" sz="1050" dirty="0" smtClean="0">
                <a:solidFill>
                  <a:schemeClr val="bg1"/>
                </a:solidFill>
              </a:rPr>
              <a:t>Este </a:t>
            </a:r>
            <a:r>
              <a:rPr lang="es-ES" sz="1050" dirty="0" err="1" smtClean="0">
                <a:solidFill>
                  <a:schemeClr val="bg1"/>
                </a:solidFill>
              </a:rPr>
              <a:t>powerpoint</a:t>
            </a:r>
            <a:r>
              <a:rPr lang="es-ES" sz="1050" dirty="0" smtClean="0">
                <a:solidFill>
                  <a:schemeClr val="bg1"/>
                </a:solidFill>
              </a:rPr>
              <a:t> se ha confeccionado con carácter divulgativo y sin ánimo de lucro. Se distribuye gratuitamente por correo electrónico a amigos. La propiedad de las fotografías pertenece a sus </a:t>
            </a:r>
            <a:r>
              <a:rPr lang="es-ES" sz="1050" dirty="0" err="1" smtClean="0">
                <a:solidFill>
                  <a:schemeClr val="bg1"/>
                </a:solidFill>
              </a:rPr>
              <a:t>autores.</a:t>
            </a:r>
            <a:r>
              <a:rPr lang="es-ES" sz="1050" dirty="0" err="1" smtClean="0"/>
              <a:t>e</a:t>
            </a:r>
            <a:endParaRPr lang="es-ES" sz="1050" dirty="0"/>
          </a:p>
        </p:txBody>
      </p:sp>
    </p:spTree>
    <p:extLst>
      <p:ext uri="{BB962C8B-B14F-4D97-AF65-F5344CB8AC3E}">
        <p14:creationId xmlns:p14="http://schemas.microsoft.com/office/powerpoint/2010/main" val="2856580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501</TotalTime>
  <Words>550</Words>
  <Application>Microsoft Office PowerPoint</Application>
  <PresentationFormat>Presentación en pantalla (4:3)</PresentationFormat>
  <Paragraphs>68</Paragraphs>
  <Slides>74</Slides>
  <Notes>0</Notes>
  <HiddenSlides>0</HiddenSlides>
  <MMClips>1</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74</vt:i4>
      </vt:variant>
    </vt:vector>
  </HeadingPairs>
  <TitlesOfParts>
    <vt:vector size="83" baseType="lpstr">
      <vt:lpstr>Algerian</vt:lpstr>
      <vt:lpstr>Aparajita</vt:lpstr>
      <vt:lpstr>Arial</vt:lpstr>
      <vt:lpstr>Calibri</vt:lpstr>
      <vt:lpstr>Calibri Light</vt:lpstr>
      <vt:lpstr>Linux Libertine</vt:lpstr>
      <vt:lpstr>Symbol</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Antonio</dc:creator>
  <cp:lastModifiedBy>Antonio</cp:lastModifiedBy>
  <cp:revision>5</cp:revision>
  <dcterms:created xsi:type="dcterms:W3CDTF">2017-08-11T09:12:56Z</dcterms:created>
  <dcterms:modified xsi:type="dcterms:W3CDTF">2017-08-11T18:06:38Z</dcterms:modified>
</cp:coreProperties>
</file>