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8" r:id="rId2"/>
    <p:sldId id="257" r:id="rId3"/>
    <p:sldId id="260" r:id="rId4"/>
    <p:sldId id="259" r:id="rId5"/>
    <p:sldId id="319" r:id="rId6"/>
    <p:sldId id="262" r:id="rId7"/>
    <p:sldId id="263" r:id="rId8"/>
    <p:sldId id="264" r:id="rId9"/>
    <p:sldId id="311" r:id="rId10"/>
    <p:sldId id="261" r:id="rId11"/>
    <p:sldId id="318" r:id="rId12"/>
    <p:sldId id="27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6" r:id="rId22"/>
    <p:sldId id="280" r:id="rId23"/>
    <p:sldId id="282" r:id="rId24"/>
    <p:sldId id="310" r:id="rId25"/>
    <p:sldId id="279" r:id="rId26"/>
    <p:sldId id="278" r:id="rId27"/>
    <p:sldId id="316" r:id="rId28"/>
    <p:sldId id="309" r:id="rId29"/>
    <p:sldId id="283" r:id="rId30"/>
    <p:sldId id="281" r:id="rId31"/>
    <p:sldId id="317" r:id="rId32"/>
    <p:sldId id="285" r:id="rId33"/>
    <p:sldId id="286" r:id="rId34"/>
    <p:sldId id="314" r:id="rId35"/>
    <p:sldId id="287" r:id="rId36"/>
    <p:sldId id="288" r:id="rId37"/>
    <p:sldId id="289" r:id="rId38"/>
    <p:sldId id="290" r:id="rId39"/>
    <p:sldId id="291" r:id="rId40"/>
    <p:sldId id="294" r:id="rId41"/>
    <p:sldId id="295" r:id="rId42"/>
    <p:sldId id="296" r:id="rId43"/>
    <p:sldId id="298" r:id="rId44"/>
    <p:sldId id="299" r:id="rId45"/>
    <p:sldId id="315" r:id="rId46"/>
    <p:sldId id="312" r:id="rId47"/>
    <p:sldId id="313" r:id="rId48"/>
    <p:sldId id="292" r:id="rId49"/>
    <p:sldId id="297" r:id="rId50"/>
    <p:sldId id="300" r:id="rId51"/>
    <p:sldId id="301" r:id="rId5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ipD7Mjd2JZumSgEirq+Pw==" hashData="t3iAliP+Kxj0WEjrqwvhTIRJz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5C02"/>
    <a:srgbClr val="BE6902"/>
    <a:srgbClr val="EAB350"/>
    <a:srgbClr val="DB7B02"/>
    <a:srgbClr val="9050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1" autoAdjust="0"/>
    <p:restoredTop sz="94613" autoAdjust="0"/>
  </p:normalViewPr>
  <p:slideViewPr>
    <p:cSldViewPr>
      <p:cViewPr>
        <p:scale>
          <a:sx n="80" d="100"/>
          <a:sy n="80" d="100"/>
        </p:scale>
        <p:origin x="-955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7512E-6A13-443F-83A5-89C5485F62F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97644-2FE6-4314-BCE9-D5236AA3E3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491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97644-2FE6-4314-BCE9-D5236AA3E33C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8732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36D9EB-137D-417F-9035-C56B81F992C2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D94456-FC3E-4550-813F-C2C317AF9FF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61784" y="57240"/>
            <a:ext cx="9000000" cy="6741368"/>
          </a:xfrm>
          <a:prstGeom prst="rect">
            <a:avLst/>
          </a:prstGeom>
          <a:noFill/>
          <a:ln w="63500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/>
          <p:cNvSpPr/>
          <p:nvPr userDrawn="1"/>
        </p:nvSpPr>
        <p:spPr>
          <a:xfrm>
            <a:off x="187118" y="200672"/>
            <a:ext cx="8748000" cy="6480000"/>
          </a:xfrm>
          <a:prstGeom prst="rect">
            <a:avLst/>
          </a:prstGeom>
          <a:noFill/>
          <a:ln w="38100" cap="sq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CaixaDeTexto 13"/>
          <p:cNvSpPr txBox="1"/>
          <p:nvPr userDrawn="1"/>
        </p:nvSpPr>
        <p:spPr>
          <a:xfrm rot="20252000">
            <a:off x="146797" y="6072158"/>
            <a:ext cx="1518030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contourClr>
                <a:schemeClr val="bg1"/>
              </a:contourClr>
            </a:sp3d>
          </a:bodyPr>
          <a:lstStyle/>
          <a:p>
            <a:pPr>
              <a:defRPr/>
            </a:pPr>
            <a:r>
              <a:rPr lang="pt-BR" sz="2000" b="1" i="1" dirty="0">
                <a:ln w="0">
                  <a:solidFill>
                    <a:srgbClr val="EAB350">
                      <a:alpha val="59000"/>
                    </a:srgbClr>
                  </a:solidFill>
                </a:ln>
                <a:solidFill>
                  <a:srgbClr val="BE6902">
                    <a:alpha val="0"/>
                  </a:srgbClr>
                </a:solidFill>
                <a:effectLst>
                  <a:outerShdw blurRad="647700" dist="38100" sx="1000" sy="1000" algn="tl">
                    <a:srgbClr val="CBD0BF">
                      <a:alpha val="74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Delza</a:t>
            </a:r>
            <a:endParaRPr lang="pt-BR" sz="2800" b="1" i="1" dirty="0">
              <a:ln w="0">
                <a:solidFill>
                  <a:srgbClr val="EAB350">
                    <a:alpha val="59000"/>
                  </a:srgbClr>
                </a:solidFill>
              </a:ln>
              <a:solidFill>
                <a:srgbClr val="BE6902">
                  <a:alpha val="0"/>
                </a:srgbClr>
              </a:solidFill>
              <a:effectLst>
                <a:outerShdw blurRad="647700" dist="38100" sx="1000" sy="1000" algn="tl">
                  <a:srgbClr val="CBD0BF">
                    <a:alpha val="74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://www.culturesandart.com/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9361" y="2222862"/>
            <a:ext cx="797033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Declaração de amor em forma de um “</a:t>
            </a:r>
            <a:r>
              <a:rPr lang="pt-BR" sz="40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giretto</a:t>
            </a:r>
            <a:r>
              <a:rPr lang="pt-BR" sz="40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pelas maravilhas da</a:t>
            </a:r>
          </a:p>
          <a:p>
            <a:pPr algn="ctr"/>
            <a:endParaRPr lang="pt-BR" sz="40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60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Itália</a:t>
            </a:r>
            <a:endParaRPr lang="pt-BR" sz="6000" i="1" dirty="0"/>
          </a:p>
        </p:txBody>
      </p:sp>
    </p:spTree>
    <p:extLst>
      <p:ext uri="{BB962C8B-B14F-4D97-AF65-F5344CB8AC3E}">
        <p14:creationId xmlns:p14="http://schemas.microsoft.com/office/powerpoint/2010/main" val="329610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Click="0" advTm="15000">
        <p:sndAc>
          <p:stSnd loop="1">
            <p:snd r:embed="rId2" name="REDUZ Torna a Surriento - Legrand.WAV"/>
          </p:stSnd>
        </p:sndAc>
      </p:transition>
    </mc:Choice>
    <mc:Fallback xmlns="">
      <p:transition spd="slow" advClick="0" advTm="15000">
        <p:sndAc>
          <p:stSnd loop="1">
            <p:snd r:embed="rId3" name="REDUZ Torna a Surriento - Legr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50"/>
                            </p:stCondLst>
                            <p:childTnLst>
                              <p:par>
                                <p:cTn id="13" presetID="2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250"/>
                            </p:stCondLst>
                            <p:childTnLst>
                              <p:par>
                                <p:cTn id="17" presetID="2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71073" y="6165304"/>
            <a:ext cx="8587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 sul da Itália, pelo </a:t>
            </a: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 Tirreno, 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primeiro destaque é o golfo de </a:t>
            </a:r>
            <a:r>
              <a:rPr lang="pt-BR" sz="16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Mondello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em </a:t>
            </a:r>
            <a:r>
              <a:rPr lang="pt-BR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Palermo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Sicília</a:t>
            </a: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36" y="410313"/>
            <a:ext cx="8308776" cy="56767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350423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83" y="439196"/>
            <a:ext cx="8142794" cy="5616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189037" y="6061343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Catedral de Maria Santíssima Assunta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Além </a:t>
            </a:r>
            <a:r>
              <a:rPr lang="pt-BR" sz="15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possuir 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uma das mais impressionantes fontes e também o </a:t>
            </a:r>
            <a:r>
              <a:rPr lang="pt-BR" sz="15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segundo maior teatro de toda a 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Itália – o </a:t>
            </a:r>
            <a:r>
              <a:rPr lang="pt-BR" sz="15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Massimo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Palermo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5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ostenta uma das mais belas catedrais italianas.</a:t>
            </a:r>
          </a:p>
        </p:txBody>
      </p:sp>
    </p:spTree>
    <p:extLst>
      <p:ext uri="{BB962C8B-B14F-4D97-AF65-F5344CB8AC3E}">
        <p14:creationId xmlns:p14="http://schemas.microsoft.com/office/powerpoint/2010/main" val="329610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7652" y="5899418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Exemplo destacável de uma das obras de arte em Palermo é a </a:t>
            </a:r>
            <a:r>
              <a:rPr lang="pt-BR" sz="16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Cappella</a:t>
            </a:r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Palatina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 capela real dos reis ítalo-normandos – encomendada pelo rei Rogério II da Sicília, em 1132. Nela foram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harmonizados estilos de arquitetura normanda, islâmica e bizantina.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86" y="549264"/>
            <a:ext cx="8350019" cy="5256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329610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6000">
        <p:fad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68" y="477296"/>
            <a:ext cx="8456652" cy="5616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283811" y="6235749"/>
            <a:ext cx="862915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5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partindo do porto de Palermo, 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navegando no incrível </a:t>
            </a:r>
            <a:r>
              <a:rPr lang="pt-BR" sz="15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azul das águas do mar Tirreno, vamos 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encontrar... </a:t>
            </a:r>
            <a:endParaRPr lang="pt-BR" sz="15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16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1520" y="5913348"/>
            <a:ext cx="87129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...a paradisíaca ilha de </a:t>
            </a:r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Capri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Foi o imperador romano César Augusto o primeiro a descobrir o charme de Capri, quando a visitou no ano 29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A.C.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Ficou tão seduzido que a quis para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si.  Como pagamento cedeu a ilha de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Ischia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maior e mais fértil – à sua proprietária, Napoli.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36" y="371448"/>
            <a:ext cx="8118575" cy="5580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410392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6000">
        <p:wipe dir="r"/>
      </p:transition>
    </mc:Choice>
    <mc:Fallback xmlns="">
      <p:transition spd="slow" advTm="16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13" y="432891"/>
            <a:ext cx="8176501" cy="5688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46585" y="6137870"/>
            <a:ext cx="9078365" cy="546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momento mais </a:t>
            </a:r>
            <a:r>
              <a:rPr lang="pt-BR" sz="135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esperado </a:t>
            </a:r>
            <a:r>
              <a:rPr lang="pt-BR" sz="135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pelo </a:t>
            </a:r>
            <a:r>
              <a:rPr lang="pt-BR" sz="135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turista calouro </a:t>
            </a:r>
            <a:r>
              <a:rPr lang="pt-BR" sz="135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 visita Capri é o de conhecer a </a:t>
            </a:r>
            <a:r>
              <a:rPr lang="pt-BR" sz="135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famosíssima </a:t>
            </a:r>
            <a:r>
              <a:rPr lang="pt-BR" sz="15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Grotta</a:t>
            </a:r>
            <a:r>
              <a:rPr lang="pt-BR" sz="15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5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Azzurra</a:t>
            </a:r>
            <a:r>
              <a:rPr lang="pt-BR" sz="135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pt-BR" sz="135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“Cair” em suas águas qual pedra “água marinha” líquida, foi uma das grandes emoções perdidas em minha vida.</a:t>
            </a:r>
            <a:endParaRPr lang="pt-BR" sz="135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Tm="23000">
        <p14:ripple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86" y="351706"/>
            <a:ext cx="8305949" cy="5766391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736526" y="6108154"/>
            <a:ext cx="77048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Capri é encimada pela não menos paradisíaca vila chamada </a:t>
            </a:r>
            <a:r>
              <a:rPr lang="pt-BR" sz="16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Anacapri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qual se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destaca o mundo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 “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Sophisticated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Fashion” para o “Jet Set” assíduo frequentador da ilha.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53" y="414192"/>
            <a:ext cx="8396582" cy="5544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2" name="CaixaDeTexto 1"/>
          <p:cNvSpPr txBox="1"/>
          <p:nvPr/>
        </p:nvSpPr>
        <p:spPr>
          <a:xfrm>
            <a:off x="251520" y="5960943"/>
            <a:ext cx="8568952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 chamados </a:t>
            </a:r>
            <a:r>
              <a:rPr lang="pt-BR" sz="14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Jardins de Augusto</a:t>
            </a:r>
            <a:r>
              <a:rPr lang="pt-BR" sz="135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são constituídos por uma série de terraços floridos com vista de um lado para </a:t>
            </a:r>
            <a:r>
              <a:rPr lang="pt-BR" sz="135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 </a:t>
            </a:r>
            <a:r>
              <a:rPr lang="pt-BR" sz="135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Faraglioni</a:t>
            </a:r>
            <a:r>
              <a:rPr lang="pt-BR" sz="135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35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Capri, do outro para a Baía de Marina </a:t>
            </a:r>
            <a:r>
              <a:rPr lang="pt-BR" sz="135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Piccola</a:t>
            </a:r>
            <a:r>
              <a:rPr lang="pt-BR" sz="135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e as curvas da Via Krupp. Nos </a:t>
            </a:r>
            <a:r>
              <a:rPr lang="pt-BR" sz="135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arredores, vários montes e típicas </a:t>
            </a:r>
            <a:r>
              <a:rPr lang="pt-BR" sz="135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residências de Capri com os tetos arredondados. </a:t>
            </a:r>
          </a:p>
        </p:txBody>
      </p:sp>
    </p:spTree>
    <p:extLst>
      <p:ext uri="{BB962C8B-B14F-4D97-AF65-F5344CB8AC3E}">
        <p14:creationId xmlns:p14="http://schemas.microsoft.com/office/powerpoint/2010/main" val="412190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/>
    </mc:Choice>
    <mc:Fallback xmlns="">
      <p:transition spd="slow" advTm="2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395139"/>
            <a:ext cx="8338605" cy="5760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941818" y="6151587"/>
            <a:ext cx="73025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Tanto em Capri como em </a:t>
            </a:r>
            <a:r>
              <a:rPr lang="pt-BR" sz="15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Anacapri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 preciso passear muito para se certificar, </a:t>
            </a:r>
            <a:r>
              <a:rPr lang="pt-BR" sz="15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aos poucos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de </a:t>
            </a:r>
            <a:r>
              <a:rPr lang="pt-BR" sz="15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 não </a:t>
            </a:r>
            <a:r>
              <a:rPr lang="pt-BR" sz="15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está </a:t>
            </a:r>
            <a:r>
              <a:rPr lang="pt-BR" sz="15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sonhando...</a:t>
            </a:r>
          </a:p>
        </p:txBody>
      </p:sp>
    </p:spTree>
    <p:extLst>
      <p:ext uri="{BB962C8B-B14F-4D97-AF65-F5344CB8AC3E}">
        <p14:creationId xmlns:p14="http://schemas.microsoft.com/office/powerpoint/2010/main" val="313728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Tm="16000">
        <p:wipe/>
      </p:transition>
    </mc:Choice>
    <mc:Fallback xmlns="">
      <p:transition spd="slow" advTm="1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94" y="433239"/>
            <a:ext cx="8155157" cy="5364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426393" y="5801072"/>
            <a:ext cx="83118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Alcançando o continente, tem-se oportunidade de navegar pela mais bela costa italiana – a 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Amalfitana – com lindas cidades de belezas concorrentes entre si e que são: </a:t>
            </a:r>
            <a:r>
              <a:rPr lang="pt-BR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Amalfi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nesta foto, </a:t>
            </a:r>
            <a:r>
              <a:rPr lang="it-IT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Ravello</a:t>
            </a:r>
            <a:r>
              <a:rPr lang="it-IT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Praiano e Positano.</a:t>
            </a:r>
          </a:p>
          <a:p>
            <a:r>
              <a:rPr lang="it-IT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6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4000">
        <p:fad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53" y="842168"/>
            <a:ext cx="8436777" cy="479711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971600" y="5805264"/>
            <a:ext cx="7169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a concorrência entre elas é por beleza, durante o dia praticamente todas empatam mas, à noite, a de </a:t>
            </a:r>
            <a:r>
              <a:rPr lang="pt-BR" sz="16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Amalfi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 inegavelmente estonteante.</a:t>
            </a:r>
          </a:p>
          <a:p>
            <a:pPr algn="ctr"/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Todavia, a concorrência ainda se impõe.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52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fad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36" y="381050"/>
            <a:ext cx="8183913" cy="5710478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187228" y="6094437"/>
            <a:ext cx="681007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Positano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vista do terraço 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restaurante </a:t>
            </a:r>
            <a:r>
              <a:rPr lang="it-IT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it-IT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Sponda</a:t>
            </a:r>
            <a:r>
              <a:rPr lang="it-IT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it-IT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Hotel </a:t>
            </a:r>
            <a:r>
              <a:rPr lang="it-IT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Sirenuse</a:t>
            </a:r>
            <a:r>
              <a:rPr lang="it-IT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 à noite se ilumina romanticamente com 400 velas.</a:t>
            </a:r>
            <a:endParaRPr lang="pt-BR" sz="16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8000">
        <p:wipe dir="r"/>
      </p:transition>
    </mc:Choice>
    <mc:Fallback xmlns="">
      <p:transition spd="slow" advTm="18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90" y="354970"/>
            <a:ext cx="8429666" cy="5400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302196" y="5732100"/>
            <a:ext cx="854819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Festival de </a:t>
            </a:r>
            <a:r>
              <a:rPr lang="pt-BR" sz="16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Ravello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também conhecido como "Festival Wagner“, é um evento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música e artes. O festival tem sido realizado anualmente desde 1953, quando a cidade passou a usar o fato histórico da visita do compositor alemão Richard Wagner à cidade em 1880 , promovendo assim o turismo e fortalecendo a economia da região nos anos difíceis após a Segunda Guerra Mundial.  </a:t>
            </a:r>
          </a:p>
        </p:txBody>
      </p:sp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:wipe dir="u"/>
      </p:transition>
    </mc:Choice>
    <mc:Fallback xmlns="">
      <p:transition spd="slow" advTm="40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83568" y="6144146"/>
            <a:ext cx="781835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 terra ou por mar, 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próxima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maravilha italiana é a populosíssima e carismática </a:t>
            </a:r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Napoli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que teve seu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centro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histórico declarado pela Unesco em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1995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"o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maior museu ao ar livre do mundo".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93" y="370756"/>
            <a:ext cx="8359448" cy="5796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1000">
        <p:zoom dir="in"/>
      </p:transition>
    </mc:Choice>
    <mc:Fallback xmlns="">
      <p:transition spd="slow" advTm="21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23" y="429047"/>
            <a:ext cx="8023778" cy="5691092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51520" y="6146140"/>
            <a:ext cx="8640960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por suas antiguidades e tradições </a:t>
            </a:r>
            <a:r>
              <a:rPr lang="pt-BR" sz="145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Napoli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 considerada patrimônio da humanidade, a Natureza também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privilegiou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suas terras com a belíssima paisagem composta por seu imponente Golfo e, ainda,  o Vesúvio.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20000">
        <p:split orient="vert"/>
      </p:transition>
    </mc:Choice>
    <mc:Fallback xmlns=""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83" y="476672"/>
            <a:ext cx="8310435" cy="5328592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166063" y="6135051"/>
            <a:ext cx="72891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Assim é que o resultado de tão rico casamento deslumbra quem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visita </a:t>
            </a:r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Napoli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dia, ou à noite.</a:t>
            </a:r>
          </a:p>
        </p:txBody>
      </p:sp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60" y="457622"/>
            <a:ext cx="8035927" cy="5688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727000" y="6132537"/>
            <a:ext cx="76716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 cheiro de 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Napoli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 Gente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italiana e sempre bonita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comércio movimentado, objetos nas janelas mostrando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que,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não há espaço dentro delas para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secar as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peças expostas, há muita vida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11" y="385614"/>
            <a:ext cx="8059999" cy="5580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323528" y="5950421"/>
            <a:ext cx="84969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Parece que 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Napoli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 o lugar onde se encontra mais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“gente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gente”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provavelmente um napolitano que há aproximadamente cinquenta anos sai de casa todos os dias para comprar seu jornal na banca e engraxar seus sapatos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 diferença é que os dele são sempre italianos... 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00"/>
    </mc:Choice>
    <mc:Fallback xmlns="">
      <p:transition spd="slow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168574" y="6199098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Dio mio! Questa è Roma, la capitale</a:t>
            </a:r>
            <a:r>
              <a:rPr lang="it-IT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endParaRPr lang="it-IT" sz="1400" b="1" i="1" dirty="0" smtClean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it-IT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aquele é o Vittoriano, colossal monumento a Vittorio Emanuele </a:t>
            </a:r>
            <a:r>
              <a:rPr lang="it-IT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na Praça Veneza.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61" y="365423"/>
            <a:ext cx="8405798" cy="5841605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355515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80095" y="6142062"/>
            <a:ext cx="85689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it-IT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Piazza Venezia</a:t>
            </a:r>
            <a:r>
              <a:rPr lang="it-IT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vista </a:t>
            </a:r>
            <a:r>
              <a:rPr lang="it-IT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it-IT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Vittoriano, de onde se divisa o Palácio da Segurança Nacional, à direita, e o Palácio Bonaparte ao fundo, à esquerda  da entrada da Via del Corso, onde viveu e morreu a mãe do Imperador. 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14" y="397052"/>
            <a:ext cx="8313493" cy="5760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:split orient="vert"/>
      </p:transition>
    </mc:Choice>
    <mc:Fallback xmlns=""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69" y="367661"/>
            <a:ext cx="8244408" cy="5615993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99145" y="5983654"/>
            <a:ext cx="85689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Sim, Roma é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belíssima “colcha de retalhos” formando um painel artístico. Só neste pequeno segmento da cidade, pode-se divisar parte de seu Coliseu; o Arco de Constantino; todo o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Forum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Romano; em primeiro plano à direita, a Igreja de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Santi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Luca e Martina cuja construção foi ordenada no ano de 625,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bem mais.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5000">
        <p:wipe dir="r"/>
      </p:transition>
    </mc:Choice>
    <mc:Fallback xmlns="">
      <p:transition spd="slow" advTm="35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69" y="370756"/>
            <a:ext cx="8313485" cy="5759998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263742" y="6146140"/>
            <a:ext cx="657943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Fontana </a:t>
            </a:r>
            <a:r>
              <a:rPr lang="pt-BR" sz="16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6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Trevi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que as lentes fotográficas e cinematográficas antigas não tinham</a:t>
            </a:r>
          </a:p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angulação para revelar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verdadeira profundidade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horizontal como aqui se vê.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8000">
        <p:wipe dir="d"/>
      </p:transition>
    </mc:Choice>
    <mc:Fallback xmlns="">
      <p:transition spd="slow" advTm="18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61" y="389806"/>
            <a:ext cx="8333162" cy="5779451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2" name="CaixaDeTexto 1"/>
          <p:cNvSpPr txBox="1"/>
          <p:nvPr/>
        </p:nvSpPr>
        <p:spPr>
          <a:xfrm>
            <a:off x="236073" y="6309320"/>
            <a:ext cx="87284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Hoje à noite,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haverá uma comemoração importante nesta mesa florida – tomara que seja de um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romance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amor...</a:t>
            </a:r>
          </a:p>
        </p:txBody>
      </p:sp>
    </p:spTree>
    <p:extLst>
      <p:ext uri="{BB962C8B-B14F-4D97-AF65-F5344CB8AC3E}">
        <p14:creationId xmlns:p14="http://schemas.microsoft.com/office/powerpoint/2010/main" val="129401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78" y="457622"/>
            <a:ext cx="8462510" cy="5472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357962" y="6021288"/>
            <a:ext cx="8462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 a Basílica de São Pedro iluminada, vê-se aqui também 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magia das luzes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reluzindo numa 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ponte sobre o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fiume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Tevere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rio Tibre, </a:t>
            </a:r>
            <a:r>
              <a:rPr lang="az-Cyrl-AZ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река Тибр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fluss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Tiber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rivière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Tibre,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Tiber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river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ja-JP" alt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台伯</a:t>
            </a:r>
            <a:r>
              <a:rPr lang="ja-JP" alt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河</a:t>
            </a:r>
            <a:r>
              <a:rPr lang="pt-BR" altLang="ja-JP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... famoso em todo o mundo...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19" y="476672"/>
            <a:ext cx="8280000" cy="5725266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660422" y="6228020"/>
            <a:ext cx="593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não há na Itália melhor moldura para o </a:t>
            </a:r>
            <a:r>
              <a:rPr lang="pt-BR" sz="14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Tevere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que a sua magistral 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Roma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7395" y="374051"/>
            <a:ext cx="7929207" cy="5544000"/>
          </a:xfrm>
          <a:prstGeom prst="rect">
            <a:avLst/>
          </a:prstGeom>
          <a:ln w="63500" cmpd="tri">
            <a:solidFill>
              <a:srgbClr val="A65C0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23527" y="5920705"/>
            <a:ext cx="8496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 a Roma sem tomar um drink numa das mesinhas do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Harry’s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 em plena 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Via </a:t>
            </a:r>
            <a:r>
              <a:rPr lang="pt-BR" sz="16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Veneto</a:t>
            </a: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 quase uma heresia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Se estiver indeciso, minha sugestão é o famoso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Dry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Martini à Hemingway como aperitivo para o almoço, </a:t>
            </a:r>
          </a:p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 seu tanto quanto famoso Bellini - para qualquer hora...    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3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/>
    </mc:Choice>
    <mc:Fallback xmlns="">
      <p:transition spd="slow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38" y="503383"/>
            <a:ext cx="8454240" cy="5436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582563" y="6145559"/>
            <a:ext cx="79971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Campanilhas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cúpulas, monumentos, seja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onde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for,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 Roma – como em toda Itália – há beleza e Arte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6304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63" y="389806"/>
            <a:ext cx="8053692" cy="5580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69988" y="5930949"/>
            <a:ext cx="88569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Até nos vastos campos da </a:t>
            </a:r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Toscana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há encantos, mas a grande importância se encontra em suas principais cidades. </a:t>
            </a:r>
            <a:r>
              <a:rPr lang="pt-BR" sz="15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Siena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por exemplo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universalmente conhecida pelo seu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patrimônio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artístico e pela notável unidade estilística do seu centro histórico, classificado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pela UNESCO como Patrimônio da Humanidade.     </a:t>
            </a:r>
            <a:r>
              <a:rPr lang="pt-BR" sz="1400" dirty="0" smtClean="0"/>
              <a:t> 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30000">
        <p14:doors dir="vert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17" y="404664"/>
            <a:ext cx="8028384" cy="5551284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07504" y="6017096"/>
            <a:ext cx="88569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praça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principal de Siena, em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 de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imensa meia-lua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é a Piazza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Campo, onde se encontra o </a:t>
            </a:r>
            <a:r>
              <a:rPr lang="pt-BR" sz="16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Palazzo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6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Pubblico</a:t>
            </a: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(prefeitura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século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XIV) e junto a ele 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alta </a:t>
            </a:r>
            <a:r>
              <a:rPr lang="pt-BR" sz="14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Torre </a:t>
            </a:r>
            <a:r>
              <a:rPr lang="pt-BR" sz="14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</a:t>
            </a:r>
            <a:r>
              <a:rPr lang="pt-BR" sz="14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Mangia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a terceira mais alta da Itália.  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00">
        <p:push dir="u"/>
      </p:transition>
    </mc:Choice>
    <mc:Fallback xmlns="">
      <p:transition spd="slow" advTm="2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02" y="370755"/>
            <a:ext cx="7921151" cy="5544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6" name="CaixaDeTexto 5"/>
          <p:cNvSpPr txBox="1"/>
          <p:nvPr/>
        </p:nvSpPr>
        <p:spPr>
          <a:xfrm>
            <a:off x="251520" y="5949280"/>
            <a:ext cx="85689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Indecisa quanto a trazer a magnificência do interior da Catedral, ou de sua majestosa estrutura, ressalto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 em toda ela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foram misturados diversos estilos em seus 300 anos de construção – a partir de 1215 –  resultando numa espécie deslumbrante de arquitetura filigranada. </a:t>
            </a:r>
          </a:p>
        </p:txBody>
      </p:sp>
    </p:spTree>
    <p:extLst>
      <p:ext uri="{BB962C8B-B14F-4D97-AF65-F5344CB8AC3E}">
        <p14:creationId xmlns:p14="http://schemas.microsoft.com/office/powerpoint/2010/main" val="382379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8000">
        <p:fade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98" y="367180"/>
            <a:ext cx="8332116" cy="5544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2" name="CaixaDeTexto 1"/>
          <p:cNvSpPr txBox="1"/>
          <p:nvPr/>
        </p:nvSpPr>
        <p:spPr>
          <a:xfrm>
            <a:off x="342578" y="5938361"/>
            <a:ext cx="847789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 os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mais carismáticos pontos turísticos de toda a Itália,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continua eternamente, parece, 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Ponte Vecchio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Você pode esquecer do Palácio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Pitti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Palácio Vecchio, da Piazza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della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Signoria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dos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Medici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 até de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Miguelangelo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mas jamais cometa o pecado de deixar de associar Firenze a esta sua ponte – ela é Firenze.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0">
        <p:wipe dir="u"/>
      </p:transition>
    </mc:Choice>
    <mc:Fallback xmlns="">
      <p:transition spd="slow" advTm="30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6672"/>
            <a:ext cx="8340488" cy="5418561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251520" y="5883746"/>
            <a:ext cx="87129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Firenze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ao fim do crepúsculo seguido do cair da noite com as luzes destacando seus mais importantes pontos, constitui a mais extasiante cidade da Itália – não sem um “quê” de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enigmatismo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Fico fantasiando sobre o que seria adormecer e acordar envolvida por ela todos os dias da vida...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3000">
        <p:split orient="vert"/>
      </p:transition>
    </mc:Choice>
    <mc:Fallback xmlns="">
      <p:transition spd="slow" advTm="3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44" y="370756"/>
            <a:ext cx="8147685" cy="5544616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251520" y="5915372"/>
            <a:ext cx="85689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Ainda na região da Toscana, um dos maiores polos de atração turística na Itália:  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com sua romântica catedral, seu batistério e seu campanário que constitui a famosíssima “</a:t>
            </a:r>
            <a:r>
              <a:rPr lang="pt-BR" sz="14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Torre de Pisa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cuja construção teve início em 1173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Após reparos e interdição por 10 anos, em 2001 foi declarada, enfim, estável por seguramente 200 anos.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2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0">
        <p:wipe dir="r"/>
      </p:transition>
    </mc:Choice>
    <mc:Fallback xmlns="">
      <p:transition spd="slow" advTm="3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5877272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Subindo por terra no sentido noroeste, vamos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chegar ao 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acidentado trecho da Riviera da Ligúria, denominado </a:t>
            </a:r>
            <a:r>
              <a:rPr lang="pt-BR" sz="16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Cinque</a:t>
            </a:r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Terre</a:t>
            </a: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Dentre as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cinco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comunas que compõem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Cinque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Terre - 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Monterosso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Vernazza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Riomaggiore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 os distritos de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Corniglia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Manarola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por simpatia destaquei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primeiro </a:t>
            </a:r>
            <a:r>
              <a:rPr lang="pt-BR" sz="16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Vernazza</a:t>
            </a:r>
            <a:r>
              <a:rPr lang="pt-BR" sz="12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1400" b="1" i="1" u="sng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15" y="389806"/>
            <a:ext cx="8009159" cy="5472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9000">
        <p:wipe dir="d"/>
      </p:transition>
    </mc:Choice>
    <mc:Fallback xmlns="">
      <p:transition spd="slow" advTm="29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6107013"/>
            <a:ext cx="849694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Vernazza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todas as demais cidades que compõem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Cinque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Terre, junto a algumas ilhas e outras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vilas da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região, 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foram declaradas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Patrimônio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 Humanidade pela UNESCO em 1997 . 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08" y="409488"/>
            <a:ext cx="8358383" cy="5688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4000">
        <p:fad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6108154"/>
            <a:ext cx="88569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Manarola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 uma das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principais atrações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turísticas da Riviera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Ligure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Típicos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desta zona são os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terraços originados da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particular técnica agrícola usada para usufruir tanto quanto possível os terrenos com grande inclinação.</a:t>
            </a:r>
          </a:p>
          <a:p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74" y="409253"/>
            <a:ext cx="8391451" cy="5688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3000">
        <p:wipe dir="r"/>
      </p:transition>
    </mc:Choice>
    <mc:Fallback xmlns="">
      <p:transition spd="slow" advTm="23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3229" y="5919564"/>
            <a:ext cx="871296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Via </a:t>
            </a:r>
            <a:r>
              <a:rPr lang="en-US" sz="16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dell'Amore</a:t>
            </a:r>
            <a:r>
              <a:rPr lang="en-US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atualmente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mais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famoso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lugar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turistas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procuram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para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conhecer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região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caminho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para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pedestres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uma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longa e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romântica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caminhada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costa de Cinque 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Terre, com vistas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incluem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até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falésia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 Via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conecta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cinco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vilas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desde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Riomaggiore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até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Manarola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com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uma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distância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somente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km.</a:t>
            </a:r>
          </a:p>
          <a:p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86" y="358614"/>
            <a:ext cx="8199680" cy="5580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0">
        <p:wipe dir="d"/>
      </p:transition>
    </mc:Choice>
    <mc:Fallback xmlns="">
      <p:transition spd="slow" advTm="3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5926038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Seguindo pelo litoral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 direção ao norte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chega-se à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província de Gênova, onde se situa a belíssima comuna </a:t>
            </a:r>
            <a:r>
              <a:rPr lang="pt-BR" sz="16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Portofino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um “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village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consciente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seu glamour. Já teve por hóspedes celebridades que vão desde Napoleão – um frequentador assíduo – a Jennifer Lopez, Rod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Stewart,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Elizabeth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Taylor, entre outras. 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28" y="405280"/>
            <a:ext cx="8275706" cy="5544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29000">
        <p:split orient="vert"/>
      </p:transition>
    </mc:Choice>
    <mc:Fallback xmlns="">
      <p:transition spd="slow" advTm="2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6089"/>
            <a:ext cx="8339860" cy="5737824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694234" y="6218633"/>
            <a:ext cx="77909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Nada,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nem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ninguém,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 mais significativo para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identificar </a:t>
            </a:r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Milão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 a sua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própria catedral –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Duomo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36" y="366564"/>
            <a:ext cx="8162790" cy="5616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4" name="CaixaDeTexto 3"/>
          <p:cNvSpPr txBox="1"/>
          <p:nvPr/>
        </p:nvSpPr>
        <p:spPr>
          <a:xfrm>
            <a:off x="45021" y="5980137"/>
            <a:ext cx="9001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Situada na mesma praça e não menos marcante é sua Galeria Vittorio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Emanuele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II,</a:t>
            </a:r>
            <a:r>
              <a:rPr lang="pt-BR" sz="1400" dirty="0"/>
              <a:t>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dos mais antigos centros comerciais do mundo – 1877. Instalada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dupla 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arcada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correspondendo a seus quatro  andares, tem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outra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extremidade a Praça do Scala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pt-BR" sz="16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8000">
        <p:wipe dir="u"/>
      </p:transition>
    </mc:Choice>
    <mc:Fallback xmlns="">
      <p:transition spd="slow" advTm="28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19963"/>
            <a:ext cx="7878148" cy="5760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331640" y="6275412"/>
            <a:ext cx="65277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 dentro, qualquer descrição ficaria aquém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desta imponência, requinte e elegância.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078561" y="6302231"/>
            <a:ext cx="299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Tão 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Milão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 Tão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milaneses - todos!!!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24" y="402885"/>
            <a:ext cx="8105202" cy="5894692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warp dir="in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68" y="605721"/>
            <a:ext cx="8169678" cy="5559583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3" name="CaixaDeTexto 2"/>
          <p:cNvSpPr txBox="1"/>
          <p:nvPr/>
        </p:nvSpPr>
        <p:spPr>
          <a:xfrm>
            <a:off x="1636118" y="6237312"/>
            <a:ext cx="60612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 concerto. Um concerto? Não... 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concerto no 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Scala de Milão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basta.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:circle/>
      </p:transition>
    </mc:Choice>
    <mc:Fallback xmlns="">
      <p:transition spd="slow" advTm="1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61" y="437828"/>
            <a:ext cx="7927941" cy="5688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251520" y="6127090"/>
            <a:ext cx="85232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Bom dia!!! Curtir parte da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imensidão do maior lago da Itália – </a:t>
            </a:r>
            <a:r>
              <a:rPr lang="pt-BR" sz="1600" b="1" i="1" u="sng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desfrutando das delícias que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qualquer das cidades em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torno dele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oferece,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 o que de melhor se pode esperar de um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inesquecível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weekend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45086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3000">
        <p:fade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0" y="577255"/>
            <a:ext cx="8396162" cy="5112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2" name="CaixaDeTexto 1"/>
          <p:cNvSpPr txBox="1"/>
          <p:nvPr/>
        </p:nvSpPr>
        <p:spPr>
          <a:xfrm>
            <a:off x="519261" y="6021288"/>
            <a:ext cx="812594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 ter sido este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cenário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 inspirou Shakespeare 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fazer até inimigos se apaixonarem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reciprocamente –  </a:t>
            </a:r>
          </a:p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romântica </a:t>
            </a:r>
            <a:r>
              <a:rPr lang="pt-BR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Verona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29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87" y="680914"/>
            <a:ext cx="8453733" cy="5018264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1503115" y="5867399"/>
            <a:ext cx="62372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Verona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14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Arena </a:t>
            </a:r>
            <a:r>
              <a:rPr lang="en-US" sz="14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Romana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 um dos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mais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espetaculares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cenários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Itália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para performances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livre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óperas</a:t>
            </a:r>
            <a:r>
              <a:rPr lang="en-US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concertos.</a:t>
            </a:r>
            <a:endParaRPr lang="pt-BR" sz="14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48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:wipe dir="d"/>
      </p:transition>
    </mc:Choice>
    <mc:Fallback xmlns="">
      <p:transition spd="slow" advTm="18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29000" y="332656"/>
            <a:ext cx="24305546" cy="5040000"/>
          </a:xfrm>
          <a:prstGeom prst="rect">
            <a:avLst/>
          </a:prstGeom>
          <a:ln w="63500" cmpd="tri">
            <a:solidFill>
              <a:srgbClr val="A65C02"/>
            </a:solidFill>
          </a:ln>
        </p:spPr>
      </p:pic>
      <p:sp>
        <p:nvSpPr>
          <p:cNvPr id="2" name="CaixaDeTexto 1"/>
          <p:cNvSpPr txBox="1"/>
          <p:nvPr/>
        </p:nvSpPr>
        <p:spPr>
          <a:xfrm>
            <a:off x="155129" y="5551140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 quem ainda não teve oportunidade de visitar </a:t>
            </a:r>
            <a:r>
              <a:rPr lang="pt-BR" sz="16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Veneza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só conhece a </a:t>
            </a:r>
            <a:r>
              <a:rPr lang="pt-BR" sz="1400" b="1" i="1" u="sng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Piazza </a:t>
            </a:r>
            <a:r>
              <a:rPr lang="pt-BR" sz="14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 Marco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“fatiada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em fotos, um presente: ela praticamente inteirinha 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desde a base da </a:t>
            </a:r>
            <a:r>
              <a:rPr lang="pt-BR" sz="14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Campanilha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pt-BR" sz="1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depois a praça propriamente dita com suas lojas, suas mesinhas para café, drinks e refrescos e também os tablados cobertos com toldos para as orquestras que, no verão, se apresentam desde a manhã até a noite; o relógio astrológico e, finalmente, a belíssima Igreja de São Marcos.</a:t>
            </a:r>
          </a:p>
          <a:p>
            <a:pPr algn="ctr"/>
            <a:r>
              <a:rPr lang="pt-BR" sz="1400" b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(clique)  </a:t>
            </a:r>
            <a:r>
              <a:rPr lang="pt-BR" sz="1200" b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</a:t>
            </a:r>
            <a:endParaRPr lang="pt-BR" sz="1200" b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1094 -0.01018 L 0.7026 0.02107 " pathEditMode="relative" rAng="0" ptsTypes="AA">
                                      <p:cBhvr>
                                        <p:cTn id="6" dur="40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677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678" y="612701"/>
            <a:ext cx="8390928" cy="5472000"/>
          </a:xfrm>
          <a:prstGeom prst="rect">
            <a:avLst/>
          </a:prstGeom>
          <a:ln w="63500" cmpd="tri">
            <a:solidFill>
              <a:srgbClr val="A65C0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635896" y="6217121"/>
            <a:ext cx="15856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Arrivederci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4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Italia</a:t>
            </a:r>
            <a:r>
              <a:rPr lang="pt-BR" sz="14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275207" y="404664"/>
            <a:ext cx="8977313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pt-BR" sz="16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Imagens</a:t>
            </a:r>
            <a:r>
              <a:rPr lang="en-US" alt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altLang="pt-BR" sz="16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todas</a:t>
            </a:r>
            <a:r>
              <a:rPr lang="en-US" alt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pt-BR" sz="16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tiradas</a:t>
            </a:r>
            <a:r>
              <a:rPr lang="en-US" alt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 Net com </a:t>
            </a:r>
            <a:r>
              <a:rPr lang="en-US" altLang="pt-BR" sz="16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indicação</a:t>
            </a:r>
            <a:r>
              <a:rPr lang="en-US" alt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 </a:t>
            </a:r>
            <a:r>
              <a:rPr lang="en-US" altLang="pt-BR" sz="16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origens</a:t>
            </a:r>
            <a:r>
              <a:rPr lang="en-US" alt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pt-BR" sz="1600" b="1" i="1" dirty="0" smtClean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endParaRPr lang="en-US" altLang="pt-BR" sz="16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pt-BR" sz="16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alt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Música: </a:t>
            </a:r>
            <a:r>
              <a:rPr lang="pt-BR" altLang="pt-BR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Torna a </a:t>
            </a:r>
            <a:r>
              <a:rPr lang="pt-BR" altLang="pt-BR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Surriento</a:t>
            </a:r>
            <a:r>
              <a:rPr lang="pt-BR" alt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pt-BR" alt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Ernesto De Curtis e </a:t>
            </a:r>
            <a:r>
              <a:rPr lang="pt-BR" sz="16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Giambattista</a:t>
            </a: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Curtis 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1902</a:t>
            </a:r>
          </a:p>
          <a:p>
            <a:r>
              <a:rPr lang="pt-BR" alt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Arranjo e orquestra de Michel </a:t>
            </a:r>
            <a:r>
              <a:rPr lang="pt-BR" altLang="pt-BR" sz="1600" b="1" i="1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Legrand</a:t>
            </a:r>
            <a:endParaRPr lang="pt-BR" altLang="pt-BR" sz="16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275207" y="3212976"/>
            <a:ext cx="8977313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US" altLang="zh-CN" sz="16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Criação</a:t>
            </a:r>
            <a:r>
              <a:rPr lang="en-US" altLang="zh-CN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16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pesquisa</a:t>
            </a:r>
            <a:r>
              <a:rPr lang="en-US" altLang="zh-CN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16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compilação</a:t>
            </a:r>
            <a:r>
              <a:rPr lang="en-US" altLang="zh-CN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US" altLang="zh-CN" sz="1600" b="1" i="1" dirty="0" err="1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formatação</a:t>
            </a:r>
            <a:r>
              <a:rPr lang="en-US" altLang="zh-CN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zh-CN" sz="2800" b="1" i="1" u="sng" dirty="0" err="1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Delza</a:t>
            </a:r>
            <a:r>
              <a:rPr lang="en-US" altLang="zh-CN" sz="2800" b="1" i="1" u="sng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Dias Ferreira</a:t>
            </a:r>
            <a:endParaRPr lang="pt-BR" sz="2800" b="1" i="1" u="sng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altLang="zh-CN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defRPr/>
            </a:pPr>
            <a:endParaRPr lang="pt-BR" sz="16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t-BR" altLang="zh-CN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Versão para o Inglês – </a:t>
            </a:r>
            <a:r>
              <a:rPr lang="pt-BR" altLang="zh-CN" sz="2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Flavio Musa de Freitas Guimarães</a:t>
            </a:r>
            <a:endParaRPr lang="pt-BR" altLang="zh-CN" sz="1600" b="1" i="1" dirty="0" smtClean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t-BR" altLang="zh-CN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Webmaster e revisão – </a:t>
            </a:r>
            <a:r>
              <a:rPr lang="pt-BR" altLang="zh-CN" sz="24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Claudia Ricci </a:t>
            </a:r>
          </a:p>
          <a:p>
            <a:pPr>
              <a:defRPr/>
            </a:pPr>
            <a:r>
              <a:rPr lang="pt-BR" altLang="zh-CN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0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pt-BR" sz="1600" b="1" i="1" dirty="0">
              <a:solidFill>
                <a:srgbClr val="A65C0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t-BR" sz="1600" b="1" i="1" dirty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 comunicação, por favor clique no link abaixo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b="1" i="1" dirty="0" smtClean="0">
                <a:solidFill>
                  <a:srgbClr val="A65C02"/>
                </a:solidFill>
                <a:latin typeface="Times New Roman" pitchFamily="18" charset="0"/>
              </a:rPr>
              <a:t>                                                                                                                      </a:t>
            </a:r>
            <a:endParaRPr lang="pt-BR" b="1" i="1" dirty="0">
              <a:solidFill>
                <a:srgbClr val="A65C02"/>
              </a:solidFill>
              <a:latin typeface="Times New Roman" pitchFamily="18" charset="0"/>
            </a:endParaRPr>
          </a:p>
          <a:p>
            <a:r>
              <a:rPr lang="pt-BR" sz="1600" b="1" i="1" dirty="0" smtClean="0">
                <a:solidFill>
                  <a:srgbClr val="A65C02"/>
                </a:solidFill>
                <a:latin typeface="Times New Roman" pitchFamily="18" charset="0"/>
              </a:rPr>
              <a:t>              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itchFamily="18" charset="0"/>
                <a:hlinkClick r:id="rId2"/>
              </a:rPr>
              <a:t>www.culturesandart.com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itchFamily="18" charset="0"/>
                <a:cs typeface="+mn-cs"/>
              </a:rPr>
              <a:t>                                                                </a:t>
            </a:r>
            <a:r>
              <a:rPr lang="pt-BR" sz="1600" b="1" i="1" dirty="0" smtClean="0">
                <a:solidFill>
                  <a:srgbClr val="A65C02"/>
                </a:solidFill>
                <a:latin typeface="Times New Roman" pitchFamily="18" charset="0"/>
              </a:rPr>
              <a:t>São </a:t>
            </a:r>
            <a:r>
              <a:rPr lang="pt-BR" sz="1600" b="1" i="1" dirty="0">
                <a:solidFill>
                  <a:srgbClr val="A65C02"/>
                </a:solidFill>
                <a:latin typeface="Times New Roman" pitchFamily="18" charset="0"/>
              </a:rPr>
              <a:t>Paulo</a:t>
            </a:r>
            <a:r>
              <a:rPr lang="pt-BR" sz="1600" b="1" i="1">
                <a:solidFill>
                  <a:srgbClr val="A65C02"/>
                </a:solidFill>
                <a:latin typeface="Times New Roman" pitchFamily="18" charset="0"/>
              </a:rPr>
              <a:t>, </a:t>
            </a:r>
            <a:r>
              <a:rPr lang="pt-BR" sz="1600" b="1" i="1" smtClean="0">
                <a:solidFill>
                  <a:srgbClr val="A65C02"/>
                </a:solidFill>
                <a:latin typeface="Times New Roman" pitchFamily="18" charset="0"/>
              </a:rPr>
              <a:t>VIII </a:t>
            </a:r>
            <a:r>
              <a:rPr lang="pt-BR" sz="1600" b="1" i="1" dirty="0">
                <a:solidFill>
                  <a:srgbClr val="A65C02"/>
                </a:solidFill>
                <a:latin typeface="Times New Roman" pitchFamily="18" charset="0"/>
              </a:rPr>
              <a:t>de 2014</a:t>
            </a:r>
            <a:r>
              <a:rPr lang="en-US" sz="1600" b="1" i="1" dirty="0">
                <a:solidFill>
                  <a:srgbClr val="A65C02"/>
                </a:solidFill>
                <a:latin typeface="Times New Roman" pitchFamily="18" charset="0"/>
              </a:rPr>
              <a:t> </a:t>
            </a:r>
            <a:endParaRPr lang="en-US" altLang="pt-BR" sz="1600" b="1" i="1" dirty="0">
              <a:solidFill>
                <a:srgbClr val="A65C02"/>
              </a:solidFill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pt-BR" sz="1400" b="1" u="sng" dirty="0" smtClean="0">
                <a:solidFill>
                  <a:srgbClr val="A65C02"/>
                </a:solidFill>
                <a:latin typeface="Times New Roman" pitchFamily="18" charset="0"/>
                <a:cs typeface="+mn-cs"/>
              </a:rPr>
              <a:t> </a:t>
            </a:r>
            <a:endParaRPr lang="pt-BR" sz="1600" b="1" i="1" dirty="0">
              <a:solidFill>
                <a:srgbClr val="A65C02"/>
              </a:solidFill>
              <a:latin typeface="Times New Roman" pitchFamily="18" charset="0"/>
              <a:cs typeface="+mn-cs"/>
            </a:endParaRPr>
          </a:p>
        </p:txBody>
      </p:sp>
      <p:pic>
        <p:nvPicPr>
          <p:cNvPr id="4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6719" y="6105976"/>
            <a:ext cx="1638300" cy="307975"/>
          </a:xfrm>
          <a:prstGeom prst="rect">
            <a:avLst/>
          </a:prstGeom>
          <a:noFill/>
          <a:ln w="38100" cmpd="dbl">
            <a:solidFill>
              <a:srgbClr val="BE690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3635896" y="2852936"/>
            <a:ext cx="18002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zh-CN" sz="4800" b="1" i="1" u="sng" dirty="0">
                <a:solidFill>
                  <a:srgbClr val="A65C02"/>
                </a:solidFill>
                <a:latin typeface="Times New Roman" pitchFamily="18" charset="0"/>
                <a:cs typeface="Times New Roman" pitchFamily="18" charset="0"/>
              </a:rPr>
              <a:t>Fim</a:t>
            </a:r>
            <a:endParaRPr lang="pt-BR" altLang="zh-CN" sz="3600" b="1" i="1" u="sng" dirty="0">
              <a:solidFill>
                <a:srgbClr val="A65C0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7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8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Tema do Offic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3334</TotalTime>
  <Words>1864</Words>
  <Application>Microsoft Office PowerPoint</Application>
  <PresentationFormat>Apresentação na tela (4:3)</PresentationFormat>
  <Paragraphs>79</Paragraphs>
  <Slides>51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5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Delza</dc:creator>
  <cp:lastModifiedBy>Delza</cp:lastModifiedBy>
  <cp:revision>319</cp:revision>
  <dcterms:created xsi:type="dcterms:W3CDTF">2010-01-24T23:26:12Z</dcterms:created>
  <dcterms:modified xsi:type="dcterms:W3CDTF">2014-08-19T23:13:13Z</dcterms:modified>
</cp:coreProperties>
</file>