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7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65FAAD25-955A-40D6-BCD4-0022F12B91DF}">
          <p14:sldIdLst>
            <p14:sldId id="256"/>
            <p14:sldId id="279"/>
            <p14:sldId id="27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4"/>
            <p14:sldId id="275"/>
            <p14:sldId id="276"/>
          </p14:sldIdLst>
        </p14:section>
        <p14:section name="Seção sem Título" id="{496A09A5-301C-417D-B82B-B5E6F56DF7BA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0066"/>
    <a:srgbClr val="99CC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82" autoAdjust="0"/>
  </p:normalViewPr>
  <p:slideViewPr>
    <p:cSldViewPr>
      <p:cViewPr varScale="1">
        <p:scale>
          <a:sx n="74" d="100"/>
          <a:sy n="74" d="100"/>
        </p:scale>
        <p:origin x="-82" y="-10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4410171"/>
      </p:ext>
    </p:extLst>
  </p:cSld>
  <p:clrMapOvr>
    <a:masterClrMapping/>
  </p:clrMapOvr>
  <p:transition spd="slow" advTm="6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52973"/>
      </p:ext>
    </p:extLst>
  </p:cSld>
  <p:clrMapOvr>
    <a:masterClrMapping/>
  </p:clrMapOvr>
  <p:transition spd="slow" advTm="6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0735689"/>
      </p:ext>
    </p:extLst>
  </p:cSld>
  <p:clrMapOvr>
    <a:masterClrMapping/>
  </p:clrMapOvr>
  <p:transition spd="slow" advTm="6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2357898"/>
      </p:ext>
    </p:extLst>
  </p:cSld>
  <p:clrMapOvr>
    <a:masterClrMapping/>
  </p:clrMapOvr>
  <p:transition spd="slow" advTm="6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6229273"/>
      </p:ext>
    </p:extLst>
  </p:cSld>
  <p:clrMapOvr>
    <a:masterClrMapping/>
  </p:clrMapOvr>
  <p:transition spd="slow" advTm="6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3321706"/>
      </p:ext>
    </p:extLst>
  </p:cSld>
  <p:clrMapOvr>
    <a:masterClrMapping/>
  </p:clrMapOvr>
  <p:transition spd="slow" advTm="6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2972575"/>
      </p:ext>
    </p:extLst>
  </p:cSld>
  <p:clrMapOvr>
    <a:masterClrMapping/>
  </p:clrMapOvr>
  <p:transition spd="slow" advTm="6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217287"/>
      </p:ext>
    </p:extLst>
  </p:cSld>
  <p:clrMapOvr>
    <a:masterClrMapping/>
  </p:clrMapOvr>
  <p:transition spd="slow" advTm="6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915097"/>
      </p:ext>
    </p:extLst>
  </p:cSld>
  <p:clrMapOvr>
    <a:masterClrMapping/>
  </p:clrMapOvr>
  <p:transition spd="slow" advTm="6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22721351"/>
      </p:ext>
    </p:extLst>
  </p:cSld>
  <p:clrMapOvr>
    <a:masterClrMapping/>
  </p:clrMapOvr>
  <p:transition spd="slow" advTm="6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4921804"/>
      </p:ext>
    </p:extLst>
  </p:cSld>
  <p:clrMapOvr>
    <a:masterClrMapping/>
  </p:clrMapOvr>
  <p:transition spd="slow" advTm="6000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F9C51-EF5B-4381-B4A0-8E7AC2CD43C1}" type="datetimeFigureOut">
              <a:rPr lang="pt-BR" smtClean="0"/>
              <a:t>06/07/2014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E1919-68B5-473C-9AAA-FFE7414EF8F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3244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9512" y="836712"/>
            <a:ext cx="8856984" cy="2160240"/>
          </a:xfrm>
        </p:spPr>
        <p:txBody>
          <a:bodyPr>
            <a:prstTxWarp prst="textStop">
              <a:avLst/>
            </a:prstTxWarp>
            <a:normAutofit/>
          </a:bodyPr>
          <a:lstStyle/>
          <a:p>
            <a:r>
              <a:rPr lang="pt-BR" sz="8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Caminhos retos</a:t>
            </a:r>
            <a:endParaRPr lang="pt-BR" sz="8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05264"/>
            <a:ext cx="2849880" cy="113538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91880" y="7029400"/>
            <a:ext cx="5112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Forte" panose="03060902040502070203" pitchFamily="66" charset="0"/>
              </a:rPr>
              <a:t>Ligue o som</a:t>
            </a:r>
            <a:endParaRPr lang="pt-BR" sz="6600" b="1" dirty="0">
              <a:solidFill>
                <a:schemeClr val="tx2">
                  <a:lumMod val="20000"/>
                  <a:lumOff val="80000"/>
                </a:schemeClr>
              </a:solidFill>
              <a:latin typeface="Forte" panose="03060902040502070203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 flipH="1">
            <a:off x="2699792" y="5733256"/>
            <a:ext cx="6444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Avanço automático</a:t>
            </a:r>
            <a:endParaRPr lang="pt-BR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3645024"/>
            <a:ext cx="8568952" cy="993596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4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www.sergrasan.com/reinaldoslides</a:t>
            </a:r>
            <a:endParaRPr lang="pt-BR" sz="44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828055"/>
      </p:ext>
    </p:extLst>
  </p:cSld>
  <p:clrMapOvr>
    <a:masterClrMapping/>
  </p:clrMapOvr>
  <p:transition spd="slow" advTm="17214">
    <p:push dir="d"/>
    <p:sndAc>
      <p:stSnd loop="1">
        <p:snd r:embed="rId2" name="richard cleiderman - te 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856984" cy="3168352"/>
          </a:xfrm>
        </p:spPr>
        <p:txBody>
          <a:bodyPr>
            <a:normAutofit/>
          </a:bodyPr>
          <a:lstStyle/>
          <a:p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“ E Ele lhes disse: </a:t>
            </a:r>
            <a:b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Lançai a rede para a banda direita do barco e achareis.” </a:t>
            </a:r>
            <a:b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(João, capítulo 21, versículo 6.)</a:t>
            </a:r>
            <a:endParaRPr lang="pt-BR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47904"/>
      </p:ext>
    </p:extLst>
  </p:cSld>
  <p:clrMapOvr>
    <a:masterClrMapping/>
  </p:clrMapOvr>
  <p:transition spd="slow" advTm="25693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2952328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99CCFF"/>
                </a:solidFill>
                <a:latin typeface="Arial Black" panose="020B0A04020102020204" pitchFamily="34" charset="0"/>
              </a:rPr>
              <a:t>A vida deveria constituir, por parte de todos nós, rigorosa observância dos sagrados interesses de Deus. </a:t>
            </a:r>
          </a:p>
        </p:txBody>
      </p:sp>
    </p:spTree>
    <p:extLst>
      <p:ext uri="{BB962C8B-B14F-4D97-AF65-F5344CB8AC3E}">
        <p14:creationId xmlns:p14="http://schemas.microsoft.com/office/powerpoint/2010/main" val="3337025455"/>
      </p:ext>
    </p:extLst>
  </p:cSld>
  <p:clrMapOvr>
    <a:masterClrMapping/>
  </p:clrMapOvr>
  <p:transition spd="slow" advTm="2772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36512" y="1340768"/>
            <a:ext cx="9361040" cy="338437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Frequentemente, porém, a criatura busca sobrepor-se aos desígnios Divinos</a:t>
            </a:r>
            <a:r>
              <a:rPr lang="pt-BR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.</a:t>
            </a:r>
            <a:endParaRPr lang="pt-BR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972453"/>
      </p:ext>
    </p:extLst>
  </p:cSld>
  <p:clrMapOvr>
    <a:masterClrMapping/>
  </p:clrMapOvr>
  <p:transition spd="slow" advTm="20965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429000"/>
            <a:ext cx="8229600" cy="3240360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Estabelece-se, então, o desequilíbrio, porque ninguém enganará a Divina Lei. </a:t>
            </a:r>
            <a:endParaRPr lang="pt-BR" sz="3200" b="1" dirty="0">
              <a:solidFill>
                <a:schemeClr val="tx2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2240"/>
      </p:ext>
    </p:extLst>
  </p:cSld>
  <p:clrMapOvr>
    <a:masterClrMapping/>
  </p:clrMapOvr>
  <p:transition spd="slow" advTm="23154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3645024"/>
            <a:ext cx="8928992" cy="302433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E o homem sofre, compulsoriamente, </a:t>
            </a:r>
            <a:br>
              <a:rPr lang="pt-BR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na tarefa de reparação.</a:t>
            </a:r>
            <a:endParaRPr lang="pt-BR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335747"/>
      </p:ext>
    </p:extLst>
  </p:cSld>
  <p:clrMapOvr>
    <a:masterClrMapping/>
  </p:clrMapOvr>
  <p:transition spd="slow" advTm="19674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3168352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 Black" panose="020B0A04020102020204" pitchFamily="34" charset="0"/>
              </a:rPr>
              <a:t>Alguns companheiros desesperam-se no bom combate pela perfeição própria e </a:t>
            </a:r>
            <a:endParaRPr lang="pt-BR" sz="3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649211"/>
      </p:ext>
    </p:extLst>
  </p:cSld>
  <p:clrMapOvr>
    <a:masterClrMapping/>
  </p:clrMapOvr>
  <p:transition spd="slow" advTm="2295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700808"/>
            <a:ext cx="7488832" cy="5040560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lançam-se num verdadeiro inferno de sombras interiores. </a:t>
            </a:r>
            <a:endParaRPr lang="pt-BR" sz="3200" b="1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274968"/>
      </p:ext>
    </p:extLst>
  </p:cSld>
  <p:clrMapOvr>
    <a:masterClrMapping/>
  </p:clrMapOvr>
  <p:transition spd="slow" advTm="14144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 Black" panose="020B0A04020102020204" pitchFamily="34" charset="0"/>
              </a:rPr>
              <a:t>Queixam-se do destino, acusam a sabedoria criadora, gesticulam nos abismos da maldade, </a:t>
            </a:r>
            <a:endParaRPr lang="pt-BR" sz="3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153245"/>
      </p:ext>
    </p:extLst>
  </p:cSld>
  <p:clrMapOvr>
    <a:masterClrMapping/>
  </p:clrMapOvr>
  <p:transition spd="slow" advTm="25411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9289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 Black" panose="020B0A04020102020204" pitchFamily="34" charset="0"/>
              </a:rPr>
              <a:t>esquecendo o capricho e a imprevidência que os fizeram cair</a:t>
            </a:r>
            <a:r>
              <a:rPr lang="pt-BR" dirty="0" smtClean="0">
                <a:latin typeface="Arial Black" panose="020B0A04020102020204" pitchFamily="34" charset="0"/>
              </a:rPr>
              <a:t>.</a:t>
            </a:r>
            <a:endParaRPr lang="pt-BR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081993"/>
      </p:ext>
    </p:extLst>
  </p:cSld>
  <p:clrMapOvr>
    <a:masterClrMapping/>
  </p:clrMapOvr>
  <p:transition spd="slow" advTm="1292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160240"/>
          </a:xfrm>
        </p:spPr>
        <p:txBody>
          <a:bodyPr>
            <a:noAutofit/>
          </a:bodyPr>
          <a:lstStyle/>
          <a:p>
            <a:r>
              <a:rPr lang="pt-BR" sz="32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Jesus, no entanto, há mais de vinte séculos, exclamou: “Lançai a rede para a banda direita do barco e achareis”.</a:t>
            </a:r>
            <a:endParaRPr lang="pt-BR" sz="32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329825"/>
      </p:ext>
    </p:extLst>
  </p:cSld>
  <p:clrMapOvr>
    <a:masterClrMapping/>
  </p:clrMapOvr>
  <p:transition spd="slow" advTm="28723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-99392"/>
            <a:ext cx="8928992" cy="2304256"/>
          </a:xfrm>
        </p:spPr>
        <p:txBody>
          <a:bodyPr>
            <a:normAutofit/>
          </a:bodyPr>
          <a:lstStyle/>
          <a:p>
            <a:r>
              <a:rPr lang="pt-BR" sz="3200" dirty="0" smtClean="0">
                <a:latin typeface="Arial Black" panose="020B0A04020102020204" pitchFamily="34" charset="0"/>
              </a:rPr>
              <a:t>Figuradamente, o Espírito humano é um “pescador” dos valores evolutivos, na escola regeneradora da Terra. </a:t>
            </a:r>
            <a:endParaRPr lang="pt-BR" sz="32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63592"/>
      </p:ext>
    </p:extLst>
  </p:cSld>
  <p:clrMapOvr>
    <a:masterClrMapping/>
  </p:clrMapOvr>
  <p:transition spd="slow" advTm="31406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19256" cy="230425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 Black" panose="020B0A04020102020204" pitchFamily="34" charset="0"/>
              </a:rPr>
              <a:t>A posição de cada qual é o “barco”. </a:t>
            </a:r>
            <a:endParaRPr lang="pt-BR" sz="3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031118"/>
      </p:ext>
    </p:extLst>
  </p:cSld>
  <p:clrMapOvr>
    <a:masterClrMapping/>
  </p:clrMapOvr>
  <p:transition spd="slow" advTm="13858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194421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Em cada novo dia, o homem se levanta com a sua “rede” de interesses.</a:t>
            </a:r>
            <a:endParaRPr lang="pt-BR" sz="3200" b="1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104278"/>
      </p:ext>
    </p:extLst>
  </p:cSld>
  <p:clrMapOvr>
    <a:masterClrMapping/>
  </p:clrMapOvr>
  <p:transition spd="slow" advTm="18745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448272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Estaremos lançando a nossa “rede” para a “banda direita”?</a:t>
            </a:r>
            <a:endParaRPr lang="pt-BR" sz="3200" b="1" dirty="0">
              <a:solidFill>
                <a:schemeClr val="accent5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417627"/>
      </p:ext>
    </p:extLst>
  </p:cSld>
  <p:clrMapOvr>
    <a:masterClrMapping/>
  </p:clrMapOvr>
  <p:transition spd="slow" advTm="1336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293096"/>
            <a:ext cx="8229600" cy="2448272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Fundam-se nossos pensamentos e atos sobre a verdadeira justiça?</a:t>
            </a:r>
            <a:endParaRPr lang="pt-BR" sz="32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20075"/>
      </p:ext>
    </p:extLst>
  </p:cSld>
  <p:clrMapOvr>
    <a:masterClrMapping/>
  </p:clrMapOvr>
  <p:transition spd="slow" advTm="12955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1700808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Convém consultar a vida interior, em esforço diário, porque o Cristo, </a:t>
            </a:r>
            <a:endParaRPr lang="pt-BR" sz="3200" b="1" dirty="0">
              <a:solidFill>
                <a:schemeClr val="tx2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108987"/>
      </p:ext>
    </p:extLst>
  </p:cSld>
  <p:clrMapOvr>
    <a:masterClrMapping/>
  </p:clrMapOvr>
  <p:transition spd="slow" advTm="2070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858218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latin typeface="Arial Black" panose="020B0A04020102020204" pitchFamily="34" charset="0"/>
              </a:rPr>
              <a:t>nesse ensinamento, recomendava, de modo geral, aos seus discípulos: </a:t>
            </a:r>
            <a:endParaRPr lang="pt-BR" sz="3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702210"/>
      </p:ext>
    </p:extLst>
  </p:cSld>
  <p:clrMapOvr>
    <a:masterClrMapping/>
  </p:clrMapOvr>
  <p:transition spd="slow" advTm="2295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“Dedicai vossa atenção aos caminhos retos e achareis o necessário”.</a:t>
            </a:r>
            <a:endParaRPr lang="pt-BR" sz="3200" b="1" dirty="0">
              <a:solidFill>
                <a:schemeClr val="tx2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039172"/>
      </p:ext>
    </p:extLst>
  </p:cSld>
  <p:clrMapOvr>
    <a:masterClrMapping/>
  </p:clrMapOvr>
  <p:transition spd="slow" advTm="21136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4306490"/>
          </a:xfrm>
        </p:spPr>
        <p:txBody>
          <a:bodyPr>
            <a:normAutofit fontScale="90000"/>
          </a:bodyPr>
          <a:lstStyle/>
          <a:p>
            <a:pPr algn="l"/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Texto: Do livro Caminho, Verdade e Vida, </a:t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de Francisco Candido Xavier/Emmanuel</a:t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Imagens: Praia de Ipanema, Rio de Janeiro </a:t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Música: Richard </a:t>
            </a:r>
            <a:r>
              <a:rPr lang="pt-BR" sz="28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Cleiderman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– Te </a:t>
            </a:r>
            <a:r>
              <a:rPr lang="pt-BR" sz="28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amo.wave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Formatação: Reinaldo</a:t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reinaldogp2000@yahoo.com.br</a:t>
            </a:r>
            <a:b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www.sergrasan.com/reinaldoslides</a:t>
            </a:r>
            <a:b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Campinas, 10 de junho de 2014</a:t>
            </a:r>
            <a:br>
              <a:rPr lang="pt-BR" sz="3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4077072"/>
            <a:ext cx="8964488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600" b="1" spc="300" dirty="0" smtClean="0">
                <a:ln w="3810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anose="03060902040502070203" pitchFamily="66" charset="0"/>
              </a:rPr>
              <a:t>The </a:t>
            </a:r>
            <a:r>
              <a:rPr lang="pt-BR" sz="16600" b="1" spc="300" dirty="0" err="1" smtClean="0">
                <a:ln w="3810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anose="03060902040502070203" pitchFamily="66" charset="0"/>
              </a:rPr>
              <a:t>End</a:t>
            </a:r>
            <a:endParaRPr lang="pt-BR" sz="16600" b="1" spc="300" dirty="0">
              <a:ln w="3810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065599"/>
      </p:ext>
    </p:extLst>
  </p:cSld>
  <p:clrMapOvr>
    <a:masterClrMapping/>
  </p:clrMapOvr>
  <p:transition spd="slow" advTm="36886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8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258</Words>
  <Application>Microsoft Office PowerPoint</Application>
  <PresentationFormat>Apresentação na tela (4:3)</PresentationFormat>
  <Paragraphs>24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Caminhos retos</vt:lpstr>
      <vt:lpstr>“ E Ele lhes disse:  Lançai a rede para a banda direita do barco e achareis.”  (João, capítulo 21, versículo 6.)</vt:lpstr>
      <vt:lpstr>A vida deveria constituir, por parte de todos nós, rigorosa observância dos sagrados interesses de Deus. </vt:lpstr>
      <vt:lpstr>Frequentemente, porém, a criatura busca sobrepor-se aos desígnios Divinos.</vt:lpstr>
      <vt:lpstr>Estabelece-se, então, o desequilíbrio, porque ninguém enganará a Divina Lei. </vt:lpstr>
      <vt:lpstr>E o homem sofre, compulsoriamente,  na tarefa de reparação.</vt:lpstr>
      <vt:lpstr>Alguns companheiros desesperam-se no bom combate pela perfeição própria e </vt:lpstr>
      <vt:lpstr>lançam-se num verdadeiro inferno de sombras interiores. </vt:lpstr>
      <vt:lpstr>Queixam-se do destino, acusam a sabedoria criadora, gesticulam nos abismos da maldade, </vt:lpstr>
      <vt:lpstr>esquecendo o capricho e a imprevidência que os fizeram cair.</vt:lpstr>
      <vt:lpstr>Jesus, no entanto, há mais de vinte séculos, exclamou: “Lançai a rede para a banda direita do barco e achareis”.</vt:lpstr>
      <vt:lpstr>Figuradamente, o Espírito humano é um “pescador” dos valores evolutivos, na escola regeneradora da Terra. </vt:lpstr>
      <vt:lpstr>A posição de cada qual é o “barco”. </vt:lpstr>
      <vt:lpstr>Em cada novo dia, o homem se levanta com a sua “rede” de interesses.</vt:lpstr>
      <vt:lpstr>Estaremos lançando a nossa “rede” para a “banda direita”?</vt:lpstr>
      <vt:lpstr>Fundam-se nossos pensamentos e atos sobre a verdadeira justiça?</vt:lpstr>
      <vt:lpstr>Convém consultar a vida interior, em esforço diário, porque o Cristo, </vt:lpstr>
      <vt:lpstr>nesse ensinamento, recomendava, de modo geral, aos seus discípulos: </vt:lpstr>
      <vt:lpstr>“Dedicai vossa atenção aos caminhos retos e achareis o necessário”.</vt:lpstr>
      <vt:lpstr>Texto: Do livro Caminho, Verdade e Vida,  de Francisco Candido Xavier/Emmanuel Imagens: Praia de Ipanema, Rio de Janeiro  Música: Richard Cleiderman – Te amo.wave Formatação: Reinaldo reinaldogp2000@yahoo.com.br www.sergrasan.com/reinaldoslides Campinas, 10 de junho de 2014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Caminhos retos</dc:title>
  <dc:creator>Reinaldo</dc:creator>
  <cp:lastModifiedBy>Reinaldo</cp:lastModifiedBy>
  <cp:revision>32</cp:revision>
  <dcterms:created xsi:type="dcterms:W3CDTF">2014-06-03T02:33:18Z</dcterms:created>
  <dcterms:modified xsi:type="dcterms:W3CDTF">2014-07-06T23:43:07Z</dcterms:modified>
</cp:coreProperties>
</file>