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59" r:id="rId4"/>
    <p:sldId id="282" r:id="rId5"/>
    <p:sldId id="261" r:id="rId6"/>
    <p:sldId id="263" r:id="rId7"/>
    <p:sldId id="262" r:id="rId8"/>
    <p:sldId id="260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74" r:id="rId25"/>
    <p:sldId id="281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0066FF"/>
    <a:srgbClr val="006666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3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E8E675-12EB-4C2C-81BB-DC8F640A8689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1BF65-E6EE-4ED5-8C56-64F69CE132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6074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1BF65-E6EE-4ED5-8C56-64F69CE13279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5590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1BF65-E6EE-4ED5-8C56-64F69CE13279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9482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113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667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992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33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895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14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49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630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668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200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931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2E0D3-BFB3-4A56-B414-DCB77339170D}" type="datetimeFigureOut">
              <a:rPr lang="pt-BR" smtClean="0"/>
              <a:t>20/05/2014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CC42C-1CF6-4733-BF83-59FB5E2EBD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906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reinaldogp2000@yahoo.com.b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nstitutochicoxavier.com/images/stories/fotos/1211/14/Emmanu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802" y="0"/>
            <a:ext cx="53663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7504" y="692696"/>
            <a:ext cx="3670111" cy="2684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dirty="0" smtClean="0">
                <a:solidFill>
                  <a:srgbClr val="C00000"/>
                </a:solidFill>
                <a:latin typeface="Algerian" pitchFamily="82" charset="0"/>
                <a:ea typeface="Calibri"/>
                <a:cs typeface="Times New Roman"/>
              </a:rPr>
              <a:t>Chamados</a:t>
            </a:r>
            <a:endParaRPr lang="pt-BR" sz="4400" dirty="0">
              <a:solidFill>
                <a:srgbClr val="C00000"/>
              </a:solidFill>
              <a:latin typeface="Algerian" pitchFamily="82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dirty="0" smtClean="0">
                <a:solidFill>
                  <a:srgbClr val="C00000"/>
                </a:solidFill>
                <a:latin typeface="Algerian" pitchFamily="82" charset="0"/>
                <a:ea typeface="Calibri"/>
                <a:cs typeface="Times New Roman"/>
              </a:rPr>
              <a:t> </a:t>
            </a:r>
            <a:r>
              <a:rPr lang="pt-BR" sz="4400" dirty="0">
                <a:solidFill>
                  <a:srgbClr val="C00000"/>
                </a:solidFill>
                <a:latin typeface="Algerian" pitchFamily="82" charset="0"/>
                <a:ea typeface="Calibri"/>
                <a:cs typeface="Times New Roman"/>
              </a:rPr>
              <a:t>e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dirty="0" smtClean="0">
                <a:solidFill>
                  <a:srgbClr val="C00000"/>
                </a:solidFill>
                <a:latin typeface="Algerian" pitchFamily="82" charset="0"/>
                <a:ea typeface="Calibri"/>
                <a:cs typeface="Times New Roman"/>
              </a:rPr>
              <a:t>Escolhidos</a:t>
            </a:r>
            <a:endParaRPr lang="pt-BR" sz="4400" dirty="0">
              <a:solidFill>
                <a:srgbClr val="C00000"/>
              </a:solidFill>
              <a:latin typeface="Algerian" pitchFamily="82" charset="0"/>
              <a:ea typeface="Calibri"/>
              <a:cs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7504" y="4863062"/>
            <a:ext cx="36701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FF0000"/>
                </a:solidFill>
              </a:rPr>
              <a:t>LIGUE O SOM</a:t>
            </a:r>
          </a:p>
        </p:txBody>
      </p:sp>
      <p:sp>
        <p:nvSpPr>
          <p:cNvPr id="3" name="Retângulo 2"/>
          <p:cNvSpPr/>
          <p:nvPr/>
        </p:nvSpPr>
        <p:spPr>
          <a:xfrm>
            <a:off x="107504" y="5937378"/>
            <a:ext cx="8856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800" b="1" dirty="0">
                <a:solidFill>
                  <a:srgbClr val="FF0000"/>
                </a:solidFill>
              </a:rPr>
              <a:t>Transição  automática de SLIDES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07504" y="3717032"/>
            <a:ext cx="3656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Campinas, 17-11-2012</a:t>
            </a:r>
            <a:endParaRPr lang="pt-B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1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404664"/>
            <a:ext cx="50405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C00000"/>
                </a:solidFill>
                <a:ea typeface="Calibri"/>
                <a:cs typeface="Times New Roman"/>
              </a:rPr>
              <a:t> </a:t>
            </a:r>
            <a:r>
              <a:rPr lang="pt-BR" sz="4800" b="1" dirty="0">
                <a:solidFill>
                  <a:srgbClr val="C00000"/>
                </a:solidFill>
                <a:ea typeface="Calibri"/>
                <a:cs typeface="Times New Roman"/>
              </a:rPr>
              <a:t>Estejamos convencidos de que ainda nos achamos a longa distância do convívio com os eleitos da Vida Celeste; </a:t>
            </a:r>
            <a:endParaRPr lang="pt-BR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23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>
            <p:snd r:embed="rId2" name="Ave Maria de Gounoud.wav"/>
          </p:stSnd>
        </p:sndAc>
      </p:transition>
    </mc:Choice>
    <mc:Fallback xmlns="">
      <p:transition spd="slow" advTm="8000">
        <p:sndAc>
          <p:stSnd>
            <p:snd r:embed="rId4" name="Ave Maria de Gounou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ângulo 2"/>
          <p:cNvSpPr/>
          <p:nvPr/>
        </p:nvSpPr>
        <p:spPr>
          <a:xfrm>
            <a:off x="0" y="692696"/>
            <a:ext cx="4932040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C00000"/>
                </a:solidFill>
                <a:ea typeface="Calibri"/>
                <a:cs typeface="Times New Roman"/>
              </a:rPr>
              <a:t>entretanto, pelo chamamento da fé viva que hoje nos trás ao conhecimento superior, </a:t>
            </a:r>
          </a:p>
        </p:txBody>
      </p:sp>
    </p:spTree>
    <p:extLst>
      <p:ext uri="{BB962C8B-B14F-4D97-AF65-F5344CB8AC3E}">
        <p14:creationId xmlns:p14="http://schemas.microsoft.com/office/powerpoint/2010/main" val="236804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51520" y="692696"/>
            <a:ext cx="4464496" cy="593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6600" b="1" dirty="0" smtClean="0">
                <a:solidFill>
                  <a:srgbClr val="C00000"/>
                </a:solidFill>
                <a:ea typeface="Calibri"/>
                <a:cs typeface="Times New Roman"/>
              </a:rPr>
              <a:t>guardemos </a:t>
            </a:r>
            <a:r>
              <a:rPr lang="pt-BR" sz="6600" b="1" dirty="0">
                <a:solidFill>
                  <a:srgbClr val="C00000"/>
                </a:solidFill>
                <a:ea typeface="Calibri"/>
                <a:cs typeface="Times New Roman"/>
              </a:rPr>
              <a:t>a certeza de que já somos os escolhidos:</a:t>
            </a:r>
          </a:p>
        </p:txBody>
      </p:sp>
    </p:spTree>
    <p:extLst>
      <p:ext uri="{BB962C8B-B14F-4D97-AF65-F5344CB8AC3E}">
        <p14:creationId xmlns:p14="http://schemas.microsoft.com/office/powerpoint/2010/main" val="342798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5" y="0"/>
            <a:ext cx="4752528" cy="295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006666"/>
                </a:solidFill>
                <a:ea typeface="Calibri"/>
                <a:cs typeface="Times New Roman"/>
              </a:rPr>
              <a:t>- para a regeneração de nós mesmos;</a:t>
            </a:r>
          </a:p>
        </p:txBody>
      </p:sp>
      <p:sp>
        <p:nvSpPr>
          <p:cNvPr id="3" name="Retângulo 2"/>
          <p:cNvSpPr/>
          <p:nvPr/>
        </p:nvSpPr>
        <p:spPr>
          <a:xfrm>
            <a:off x="323528" y="2780929"/>
            <a:ext cx="4536504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006666"/>
                </a:solidFill>
                <a:ea typeface="Calibri"/>
                <a:cs typeface="Times New Roman"/>
              </a:rPr>
              <a:t>- para o cultivo sistemático e intensivo do bem;</a:t>
            </a:r>
          </a:p>
        </p:txBody>
      </p:sp>
    </p:spTree>
    <p:extLst>
      <p:ext uri="{BB962C8B-B14F-4D97-AF65-F5344CB8AC3E}">
        <p14:creationId xmlns:p14="http://schemas.microsoft.com/office/powerpoint/2010/main" val="86166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643" y="63869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260648"/>
            <a:ext cx="5292079" cy="593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6600" b="1" dirty="0">
                <a:solidFill>
                  <a:srgbClr val="6600FF"/>
                </a:solidFill>
                <a:ea typeface="Calibri"/>
                <a:cs typeface="Times New Roman"/>
              </a:rPr>
              <a:t>- para o esquecimento de todas as faltas do próximo, </a:t>
            </a:r>
          </a:p>
        </p:txBody>
      </p:sp>
    </p:spTree>
    <p:extLst>
      <p:ext uri="{BB962C8B-B14F-4D97-AF65-F5344CB8AC3E}">
        <p14:creationId xmlns:p14="http://schemas.microsoft.com/office/powerpoint/2010/main" val="350795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7387"/>
            <a:ext cx="4283968" cy="5820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88640"/>
            <a:ext cx="4464496" cy="6725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0066FF"/>
                </a:solidFill>
                <a:ea typeface="Calibri"/>
                <a:cs typeface="Times New Roman"/>
              </a:rPr>
              <a:t>de modo a recapitular com rigor as nossas próprias imperfeições redimindo-as;</a:t>
            </a:r>
          </a:p>
        </p:txBody>
      </p:sp>
    </p:spTree>
    <p:extLst>
      <p:ext uri="{BB962C8B-B14F-4D97-AF65-F5344CB8AC3E}">
        <p14:creationId xmlns:p14="http://schemas.microsoft.com/office/powerpoint/2010/main" val="137973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332656"/>
            <a:ext cx="8820472" cy="991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C00000"/>
                </a:solidFill>
                <a:ea typeface="Calibri"/>
                <a:cs typeface="Times New Roman"/>
              </a:rPr>
              <a:t>- para o </a:t>
            </a:r>
            <a:r>
              <a:rPr lang="pt-BR" sz="5400" b="1" dirty="0" smtClean="0">
                <a:solidFill>
                  <a:srgbClr val="C00000"/>
                </a:solidFill>
                <a:ea typeface="Calibri"/>
                <a:cs typeface="Times New Roman"/>
              </a:rPr>
              <a:t>perdão Incondicional</a:t>
            </a:r>
            <a:r>
              <a:rPr lang="pt-BR" sz="5400" b="1" dirty="0">
                <a:solidFill>
                  <a:srgbClr val="C00000"/>
                </a:solidFill>
                <a:ea typeface="Calibri"/>
                <a:cs typeface="Times New Roman"/>
              </a:rPr>
              <a:t>, </a:t>
            </a:r>
          </a:p>
        </p:txBody>
      </p:sp>
      <p:sp>
        <p:nvSpPr>
          <p:cNvPr id="3" name="Retângulo 2"/>
          <p:cNvSpPr/>
          <p:nvPr/>
        </p:nvSpPr>
        <p:spPr>
          <a:xfrm>
            <a:off x="0" y="1916832"/>
            <a:ext cx="5112740" cy="3527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6600" b="1" dirty="0">
                <a:solidFill>
                  <a:srgbClr val="C00000"/>
                </a:solidFill>
                <a:ea typeface="Calibri"/>
                <a:cs typeface="Times New Roman"/>
              </a:rPr>
              <a:t>em todas as circunstâncias da vida;</a:t>
            </a:r>
          </a:p>
        </p:txBody>
      </p:sp>
    </p:spTree>
    <p:extLst>
      <p:ext uri="{BB962C8B-B14F-4D97-AF65-F5344CB8AC3E}">
        <p14:creationId xmlns:p14="http://schemas.microsoft.com/office/powerpoint/2010/main" val="252713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88640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600" b="1" dirty="0">
                <a:ea typeface="Calibri"/>
                <a:cs typeface="Times New Roman"/>
              </a:rPr>
              <a:t> </a:t>
            </a:r>
            <a:r>
              <a:rPr lang="pt-BR" sz="7200" b="1" dirty="0">
                <a:solidFill>
                  <a:srgbClr val="006699"/>
                </a:solidFill>
                <a:ea typeface="Calibri"/>
                <a:cs typeface="Times New Roman"/>
              </a:rPr>
              <a:t>- para a atividade infatigável </a:t>
            </a:r>
            <a:endParaRPr lang="pt-BR" sz="6600" b="1" dirty="0">
              <a:solidFill>
                <a:srgbClr val="006699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2276872"/>
            <a:ext cx="4933228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6600" b="1" dirty="0">
                <a:solidFill>
                  <a:srgbClr val="006699"/>
                </a:solidFill>
                <a:ea typeface="Calibri"/>
                <a:cs typeface="Times New Roman"/>
              </a:rPr>
              <a:t>na </a:t>
            </a:r>
            <a:r>
              <a:rPr lang="pt-BR" sz="6600" b="1" dirty="0" err="1" smtClean="0">
                <a:solidFill>
                  <a:srgbClr val="006699"/>
                </a:solidFill>
                <a:ea typeface="Calibri"/>
                <a:cs typeface="Times New Roman"/>
              </a:rPr>
              <a:t>confraterni-zação</a:t>
            </a:r>
            <a:r>
              <a:rPr lang="pt-BR" sz="6600" b="1" dirty="0" smtClean="0">
                <a:solidFill>
                  <a:srgbClr val="006699"/>
                </a:solidFill>
                <a:ea typeface="Calibri"/>
                <a:cs typeface="Times New Roman"/>
              </a:rPr>
              <a:t> </a:t>
            </a:r>
            <a:r>
              <a:rPr lang="pt-BR" sz="6600" b="1" dirty="0">
                <a:solidFill>
                  <a:srgbClr val="006699"/>
                </a:solidFill>
                <a:ea typeface="Calibri"/>
                <a:cs typeface="Times New Roman"/>
              </a:rPr>
              <a:t>verdadeira;</a:t>
            </a:r>
          </a:p>
        </p:txBody>
      </p:sp>
    </p:spTree>
    <p:extLst>
      <p:ext uri="{BB962C8B-B14F-4D97-AF65-F5344CB8AC3E}">
        <p14:creationId xmlns:p14="http://schemas.microsoft.com/office/powerpoint/2010/main" val="11470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188640"/>
            <a:ext cx="8352928" cy="991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6600FF"/>
                </a:solidFill>
                <a:ea typeface="Calibri"/>
                <a:cs typeface="Times New Roman"/>
              </a:rPr>
              <a:t>- para auxiliar os que erram;</a:t>
            </a:r>
          </a:p>
        </p:txBody>
      </p:sp>
      <p:sp>
        <p:nvSpPr>
          <p:cNvPr id="3" name="Retângulo 2"/>
          <p:cNvSpPr/>
          <p:nvPr/>
        </p:nvSpPr>
        <p:spPr>
          <a:xfrm>
            <a:off x="251520" y="1484784"/>
            <a:ext cx="486122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ctr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pt-BR" sz="6000" b="1" dirty="0" smtClean="0">
                <a:solidFill>
                  <a:srgbClr val="6600FF"/>
                </a:solidFill>
                <a:ea typeface="Calibri"/>
                <a:cs typeface="Times New Roman"/>
              </a:rPr>
              <a:t>para </a:t>
            </a:r>
            <a:r>
              <a:rPr lang="pt-BR" sz="6000" b="1" dirty="0">
                <a:solidFill>
                  <a:srgbClr val="6600FF"/>
                </a:solidFill>
                <a:ea typeface="Calibri"/>
                <a:cs typeface="Times New Roman"/>
              </a:rPr>
              <a:t>ensinar aos mais </a:t>
            </a:r>
            <a:r>
              <a:rPr lang="pt-BR" sz="6000" b="1" dirty="0" smtClean="0">
                <a:solidFill>
                  <a:srgbClr val="6600FF"/>
                </a:solidFill>
                <a:ea typeface="Calibri"/>
                <a:cs typeface="Times New Roman"/>
              </a:rPr>
              <a:t>Ignorantes que nós</a:t>
            </a:r>
            <a:endParaRPr lang="pt-BR" sz="6000" b="1" dirty="0">
              <a:solidFill>
                <a:srgbClr val="66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0336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404664"/>
            <a:ext cx="87129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5400" b="1" dirty="0">
                <a:solidFill>
                  <a:srgbClr val="006699"/>
                </a:solidFill>
                <a:ea typeface="Calibri"/>
                <a:cs typeface="Times New Roman"/>
              </a:rPr>
              <a:t> - para suportar o sacrifício no amparo aos </a:t>
            </a:r>
            <a:endParaRPr lang="pt-BR" sz="5400" b="1" dirty="0" smtClean="0">
              <a:solidFill>
                <a:srgbClr val="006699"/>
              </a:solidFill>
              <a:ea typeface="Calibri"/>
              <a:cs typeface="Times New Roman"/>
            </a:endParaRPr>
          </a:p>
          <a:p>
            <a:r>
              <a:rPr lang="pt-BR" sz="5400" b="1" dirty="0" smtClean="0">
                <a:solidFill>
                  <a:srgbClr val="006699"/>
                </a:solidFill>
                <a:ea typeface="Calibri"/>
                <a:cs typeface="Times New Roman"/>
              </a:rPr>
              <a:t>que </a:t>
            </a:r>
            <a:r>
              <a:rPr lang="pt-BR" sz="5400" b="1" dirty="0">
                <a:solidFill>
                  <a:srgbClr val="006699"/>
                </a:solidFill>
                <a:ea typeface="Calibri"/>
                <a:cs typeface="Times New Roman"/>
              </a:rPr>
              <a:t>sofrem, </a:t>
            </a:r>
            <a:endParaRPr lang="pt-BR" sz="5400" b="1" dirty="0">
              <a:solidFill>
                <a:srgbClr val="006699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2852936"/>
            <a:ext cx="4824536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4800" b="1" dirty="0">
                <a:solidFill>
                  <a:srgbClr val="006699"/>
                </a:solidFill>
                <a:ea typeface="Calibri"/>
                <a:cs typeface="Times New Roman"/>
              </a:rPr>
              <a:t>sem a graça da fé renovadora que já nos robustece o espírito;</a:t>
            </a:r>
          </a:p>
        </p:txBody>
      </p:sp>
    </p:spTree>
    <p:extLst>
      <p:ext uri="{BB962C8B-B14F-4D97-AF65-F5344CB8AC3E}">
        <p14:creationId xmlns:p14="http://schemas.microsoft.com/office/powerpoint/2010/main" val="167713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706" y="476672"/>
            <a:ext cx="4720294" cy="6412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16632"/>
            <a:ext cx="4104456" cy="6869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ea typeface="Calibri"/>
                <a:cs typeface="Times New Roman"/>
              </a:rPr>
              <a:t> </a:t>
            </a:r>
            <a:r>
              <a:rPr lang="pt-BR" sz="5400" b="1" dirty="0">
                <a:solidFill>
                  <a:srgbClr val="0066FF"/>
                </a:solidFill>
                <a:ea typeface="Calibri"/>
                <a:cs typeface="Times New Roman"/>
              </a:rPr>
              <a:t>- para servir além de nossas próprias obrigações, sem direito à recompensa;</a:t>
            </a:r>
          </a:p>
        </p:txBody>
      </p:sp>
    </p:spTree>
    <p:extLst>
      <p:ext uri="{BB962C8B-B14F-4D97-AF65-F5344CB8AC3E}">
        <p14:creationId xmlns:p14="http://schemas.microsoft.com/office/powerpoint/2010/main" val="410397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60766"/>
            <a:ext cx="3995936" cy="5428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4" y="116633"/>
            <a:ext cx="8928992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6600FF"/>
                </a:solidFill>
                <a:ea typeface="Calibri"/>
                <a:cs typeface="Times New Roman"/>
              </a:rPr>
              <a:t> - para compreender os nossos </a:t>
            </a:r>
            <a:r>
              <a:rPr lang="pt-BR" sz="5400" b="1" dirty="0" smtClean="0">
                <a:solidFill>
                  <a:srgbClr val="6600FF"/>
                </a:solidFill>
                <a:ea typeface="Calibri"/>
                <a:cs typeface="Times New Roman"/>
              </a:rPr>
              <a:t>irmãos</a:t>
            </a:r>
            <a:endParaRPr lang="pt-BR" sz="5400" b="1" dirty="0">
              <a:solidFill>
                <a:srgbClr val="6600FF"/>
              </a:solidFill>
              <a:ea typeface="Calibri"/>
              <a:cs typeface="Times New Roman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2064154"/>
            <a:ext cx="4896544" cy="3858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6600FF"/>
                </a:solidFill>
                <a:ea typeface="Calibri"/>
                <a:cs typeface="Times New Roman"/>
              </a:rPr>
              <a:t>de jornada evolutiva, sem exigir que nos entendam;</a:t>
            </a:r>
          </a:p>
        </p:txBody>
      </p:sp>
    </p:spTree>
    <p:extLst>
      <p:ext uri="{BB962C8B-B14F-4D97-AF65-F5344CB8AC3E}">
        <p14:creationId xmlns:p14="http://schemas.microsoft.com/office/powerpoint/2010/main" val="27087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188640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5400" b="1" dirty="0">
                <a:ea typeface="Calibri"/>
                <a:cs typeface="Times New Roman"/>
              </a:rPr>
              <a:t> </a:t>
            </a:r>
            <a:r>
              <a:rPr lang="pt-BR" sz="5400" b="1" dirty="0">
                <a:solidFill>
                  <a:srgbClr val="0066FF"/>
                </a:solidFill>
                <a:ea typeface="Calibri"/>
                <a:cs typeface="Times New Roman"/>
              </a:rPr>
              <a:t>- para apagar as fogueiras </a:t>
            </a:r>
            <a:r>
              <a:rPr lang="pt-BR" sz="5400" b="1" dirty="0" smtClean="0">
                <a:solidFill>
                  <a:srgbClr val="0066FF"/>
                </a:solidFill>
                <a:ea typeface="Calibri"/>
                <a:cs typeface="Times New Roman"/>
              </a:rPr>
              <a:t>do                 ódio e  da </a:t>
            </a:r>
            <a:endParaRPr lang="pt-BR" sz="5400" b="1" dirty="0">
              <a:solidFill>
                <a:srgbClr val="0066FF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1942966"/>
            <a:ext cx="4861220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0066FF"/>
                </a:solidFill>
                <a:ea typeface="Calibri"/>
                <a:cs typeface="Times New Roman"/>
              </a:rPr>
              <a:t>incompreensão, ao preço de nossa própria renúncia;</a:t>
            </a:r>
          </a:p>
        </p:txBody>
      </p:sp>
    </p:spTree>
    <p:extLst>
      <p:ext uri="{BB962C8B-B14F-4D97-AF65-F5344CB8AC3E}">
        <p14:creationId xmlns:p14="http://schemas.microsoft.com/office/powerpoint/2010/main" val="386611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16633"/>
            <a:ext cx="89644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5400" b="1" dirty="0">
                <a:ea typeface="Calibri"/>
                <a:cs typeface="Times New Roman"/>
              </a:rPr>
              <a:t> </a:t>
            </a:r>
            <a:r>
              <a:rPr lang="pt-BR" sz="5400" b="1" dirty="0">
                <a:solidFill>
                  <a:srgbClr val="6600FF"/>
                </a:solidFill>
                <a:ea typeface="Calibri"/>
                <a:cs typeface="Times New Roman"/>
              </a:rPr>
              <a:t>- para estender a caridade sem ruído, </a:t>
            </a:r>
            <a:r>
              <a:rPr lang="pt-BR" sz="5400" b="1" dirty="0" smtClean="0">
                <a:solidFill>
                  <a:srgbClr val="6600FF"/>
                </a:solidFill>
                <a:ea typeface="Calibri"/>
                <a:cs typeface="Times New Roman"/>
              </a:rPr>
              <a:t>como</a:t>
            </a:r>
            <a:endParaRPr lang="pt-BR" sz="5400" b="1" dirty="0">
              <a:solidFill>
                <a:srgbClr val="6600FF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95536" y="1700809"/>
            <a:ext cx="4536504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4800" b="1" dirty="0">
                <a:solidFill>
                  <a:srgbClr val="6600FF"/>
                </a:solidFill>
                <a:ea typeface="Calibri"/>
                <a:cs typeface="Times New Roman"/>
              </a:rPr>
              <a:t>quem sabe que ajudar aos outros é enriquecer a própria existência;</a:t>
            </a:r>
          </a:p>
        </p:txBody>
      </p:sp>
    </p:spTree>
    <p:extLst>
      <p:ext uri="{BB962C8B-B14F-4D97-AF65-F5344CB8AC3E}">
        <p14:creationId xmlns:p14="http://schemas.microsoft.com/office/powerpoint/2010/main" val="37705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744" y="1556792"/>
            <a:ext cx="3925255" cy="5332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4" y="188641"/>
            <a:ext cx="88569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5400" b="1" dirty="0">
                <a:ea typeface="Calibri"/>
                <a:cs typeface="Times New Roman"/>
              </a:rPr>
              <a:t> </a:t>
            </a:r>
            <a:r>
              <a:rPr lang="pt-BR" sz="5400" b="1" dirty="0">
                <a:solidFill>
                  <a:srgbClr val="006699"/>
                </a:solidFill>
                <a:ea typeface="Calibri"/>
                <a:cs typeface="Times New Roman"/>
              </a:rPr>
              <a:t>- para persistir nas boas obras sem reclamações </a:t>
            </a:r>
            <a:endParaRPr lang="pt-BR" sz="5400" b="1" dirty="0">
              <a:solidFill>
                <a:srgbClr val="006699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1942967"/>
            <a:ext cx="5039232" cy="4932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006699"/>
                </a:solidFill>
                <a:ea typeface="Calibri"/>
                <a:cs typeface="Times New Roman"/>
              </a:rPr>
              <a:t>e sem desfalecimentos, em todos os ângulos do caminho;</a:t>
            </a:r>
          </a:p>
        </p:txBody>
      </p:sp>
    </p:spTree>
    <p:extLst>
      <p:ext uri="{BB962C8B-B14F-4D97-AF65-F5344CB8AC3E}">
        <p14:creationId xmlns:p14="http://schemas.microsoft.com/office/powerpoint/2010/main" val="37167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188640"/>
            <a:ext cx="500404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ea typeface="Calibri"/>
                <a:cs typeface="Times New Roman"/>
              </a:rPr>
              <a:t> </a:t>
            </a:r>
            <a:r>
              <a:rPr lang="pt-BR" sz="6600" b="1" dirty="0">
                <a:solidFill>
                  <a:srgbClr val="C00000"/>
                </a:solidFill>
                <a:ea typeface="Calibri"/>
                <a:cs typeface="Times New Roman"/>
              </a:rPr>
              <a:t>- para negar a nossa antiga vaidade e tomar, sobre os próprios ombros, </a:t>
            </a:r>
            <a:endParaRPr lang="pt-BR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27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0"/>
            <a:ext cx="4861220" cy="6719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6000" b="1" dirty="0">
                <a:solidFill>
                  <a:srgbClr val="006666"/>
                </a:solidFill>
                <a:ea typeface="Calibri"/>
                <a:cs typeface="Times New Roman"/>
              </a:rPr>
              <a:t>cada dia</a:t>
            </a:r>
            <a:r>
              <a:rPr lang="pt-BR" sz="6000" b="1" dirty="0" smtClean="0">
                <a:solidFill>
                  <a:srgbClr val="006666"/>
                </a:solidFill>
                <a:ea typeface="Calibri"/>
                <a:cs typeface="Times New Roman"/>
              </a:rPr>
              <a:t>,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6000" b="1" dirty="0" smtClean="0">
                <a:solidFill>
                  <a:srgbClr val="006666"/>
                </a:solidFill>
                <a:ea typeface="Calibri"/>
                <a:cs typeface="Times New Roman"/>
              </a:rPr>
              <a:t> </a:t>
            </a:r>
            <a:r>
              <a:rPr lang="pt-BR" sz="6000" b="1" dirty="0">
                <a:solidFill>
                  <a:srgbClr val="006666"/>
                </a:solidFill>
                <a:ea typeface="Calibri"/>
                <a:cs typeface="Times New Roman"/>
              </a:rPr>
              <a:t>a cruz abençoada e redentora </a:t>
            </a:r>
            <a:endParaRPr lang="pt-BR" sz="6000" b="1" dirty="0" smtClean="0">
              <a:solidFill>
                <a:srgbClr val="006666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6000" b="1" dirty="0" smtClean="0">
                <a:solidFill>
                  <a:srgbClr val="006666"/>
                </a:solidFill>
                <a:ea typeface="Calibri"/>
                <a:cs typeface="Times New Roman"/>
              </a:rPr>
              <a:t>de </a:t>
            </a:r>
            <a:r>
              <a:rPr lang="pt-BR" sz="6000" b="1" dirty="0">
                <a:solidFill>
                  <a:srgbClr val="006666"/>
                </a:solidFill>
                <a:ea typeface="Calibri"/>
                <a:cs typeface="Times New Roman"/>
              </a:rPr>
              <a:t>nossos deveres, </a:t>
            </a:r>
          </a:p>
        </p:txBody>
      </p:sp>
    </p:spTree>
    <p:extLst>
      <p:ext uri="{BB962C8B-B14F-4D97-AF65-F5344CB8AC3E}">
        <p14:creationId xmlns:p14="http://schemas.microsoft.com/office/powerpoint/2010/main" val="318385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5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116632"/>
            <a:ext cx="4752528" cy="65292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6000" b="1" dirty="0">
                <a:solidFill>
                  <a:srgbClr val="6600FF"/>
                </a:solidFill>
                <a:ea typeface="Calibri"/>
                <a:cs typeface="Times New Roman"/>
              </a:rPr>
              <a:t>marchando,  com humildade </a:t>
            </a:r>
            <a:endParaRPr lang="pt-BR" sz="6000" b="1" dirty="0" smtClean="0">
              <a:solidFill>
                <a:srgbClr val="6600FF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6000" b="1" dirty="0" smtClean="0">
                <a:solidFill>
                  <a:srgbClr val="6600FF"/>
                </a:solidFill>
                <a:ea typeface="Calibri"/>
                <a:cs typeface="Times New Roman"/>
              </a:rPr>
              <a:t>e </a:t>
            </a:r>
            <a:r>
              <a:rPr lang="pt-BR" sz="6000" b="1" dirty="0">
                <a:solidFill>
                  <a:srgbClr val="6600FF"/>
                </a:solidFill>
                <a:ea typeface="Calibri"/>
                <a:cs typeface="Times New Roman"/>
              </a:rPr>
              <a:t>alegria, ao encontro da vida sublime…</a:t>
            </a:r>
          </a:p>
        </p:txBody>
      </p:sp>
    </p:spTree>
    <p:extLst>
      <p:ext uri="{BB962C8B-B14F-4D97-AF65-F5344CB8AC3E}">
        <p14:creationId xmlns:p14="http://schemas.microsoft.com/office/powerpoint/2010/main" val="81321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116632"/>
            <a:ext cx="8748464" cy="89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4800" b="1" dirty="0">
                <a:solidFill>
                  <a:srgbClr val="0066FF"/>
                </a:solidFill>
                <a:ea typeface="Calibri"/>
                <a:cs typeface="Times New Roman"/>
              </a:rPr>
              <a:t>A indicação honrosa nos felicita.</a:t>
            </a:r>
          </a:p>
        </p:txBody>
      </p:sp>
      <p:sp>
        <p:nvSpPr>
          <p:cNvPr id="3" name="Retângulo 2"/>
          <p:cNvSpPr/>
          <p:nvPr/>
        </p:nvSpPr>
        <p:spPr>
          <a:xfrm>
            <a:off x="323528" y="1058429"/>
            <a:ext cx="46085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0066FF"/>
                </a:solidFill>
                <a:ea typeface="Calibri"/>
                <a:cs typeface="Times New Roman"/>
              </a:rPr>
              <a:t>nossa </a:t>
            </a:r>
            <a:r>
              <a:rPr lang="pt-BR" sz="5400" b="1" dirty="0">
                <a:solidFill>
                  <a:srgbClr val="0066FF"/>
                </a:solidFill>
                <a:ea typeface="Calibri"/>
                <a:cs typeface="Times New Roman"/>
              </a:rPr>
              <a:t>presença nos estudos do Evangelho expressa o apelo que flui do Céu </a:t>
            </a:r>
            <a:endParaRPr lang="pt-BR" sz="5400" b="1" dirty="0">
              <a:solidFill>
                <a:srgbClr val="00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82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553355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0"/>
            <a:ext cx="4933228" cy="691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C00000"/>
                </a:solidFill>
                <a:ea typeface="Calibri"/>
                <a:cs typeface="Times New Roman"/>
              </a:rPr>
              <a:t>no rumo de nossas consciências. Chamados para a luz e escolhidos para o trabalho.</a:t>
            </a:r>
          </a:p>
        </p:txBody>
      </p:sp>
    </p:spTree>
    <p:extLst>
      <p:ext uri="{BB962C8B-B14F-4D97-AF65-F5344CB8AC3E}">
        <p14:creationId xmlns:p14="http://schemas.microsoft.com/office/powerpoint/2010/main" val="217111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260648"/>
            <a:ext cx="4176464" cy="5863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6600" b="1" dirty="0">
                <a:solidFill>
                  <a:srgbClr val="006699"/>
                </a:solidFill>
                <a:ea typeface="Calibri"/>
                <a:cs typeface="Times New Roman"/>
              </a:rPr>
              <a:t>Eis a nossa posição real nas </a:t>
            </a:r>
            <a:r>
              <a:rPr lang="pt-BR" sz="6600" b="1" dirty="0" smtClean="0">
                <a:solidFill>
                  <a:srgbClr val="006699"/>
                </a:solidFill>
                <a:ea typeface="Calibri"/>
                <a:cs typeface="Times New Roman"/>
              </a:rPr>
              <a:t>benções </a:t>
            </a:r>
            <a:r>
              <a:rPr lang="pt-BR" sz="6600" b="1" dirty="0">
                <a:solidFill>
                  <a:srgbClr val="006699"/>
                </a:solidFill>
                <a:ea typeface="Calibri"/>
                <a:cs typeface="Times New Roman"/>
              </a:rPr>
              <a:t>do “hoje”. </a:t>
            </a:r>
          </a:p>
        </p:txBody>
      </p:sp>
    </p:spTree>
    <p:extLst>
      <p:ext uri="{BB962C8B-B14F-4D97-AF65-F5344CB8AC3E}">
        <p14:creationId xmlns:p14="http://schemas.microsoft.com/office/powerpoint/2010/main" val="349135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065804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88641"/>
            <a:ext cx="88569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5400" b="1" dirty="0">
                <a:solidFill>
                  <a:srgbClr val="6600FF"/>
                </a:solidFill>
                <a:ea typeface="Calibri"/>
                <a:cs typeface="Times New Roman"/>
              </a:rPr>
              <a:t>E se quisermos aceitar a escolha com </a:t>
            </a:r>
            <a:r>
              <a:rPr lang="pt-BR" sz="5400" b="1" dirty="0" smtClean="0">
                <a:solidFill>
                  <a:srgbClr val="6600FF"/>
                </a:solidFill>
                <a:ea typeface="Calibri"/>
                <a:cs typeface="Times New Roman"/>
              </a:rPr>
              <a:t>que</a:t>
            </a:r>
            <a:endParaRPr lang="pt-BR" sz="5400" b="1" dirty="0">
              <a:solidFill>
                <a:srgbClr val="6600FF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3528" y="1844824"/>
            <a:ext cx="478921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800" b="1" dirty="0" smtClean="0">
                <a:solidFill>
                  <a:srgbClr val="6600FF"/>
                </a:solidFill>
                <a:ea typeface="Calibri"/>
                <a:cs typeface="Times New Roman"/>
              </a:rPr>
              <a:t>fomos distinguidos</a:t>
            </a:r>
            <a:r>
              <a:rPr lang="pt-BR" sz="4800" b="1" dirty="0">
                <a:solidFill>
                  <a:srgbClr val="6600FF"/>
                </a:solidFill>
                <a:ea typeface="Calibri"/>
                <a:cs typeface="Times New Roman"/>
              </a:rPr>
              <a:t>, estejamos certos igualmente de que </a:t>
            </a:r>
          </a:p>
        </p:txBody>
      </p:sp>
    </p:spTree>
    <p:extLst>
      <p:ext uri="{BB962C8B-B14F-4D97-AF65-F5344CB8AC3E}">
        <p14:creationId xmlns:p14="http://schemas.microsoft.com/office/powerpoint/2010/main" val="183492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40" y="1412776"/>
            <a:ext cx="4031260" cy="547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476672"/>
            <a:ext cx="4717204" cy="5898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solidFill>
                  <a:srgbClr val="0066FF"/>
                </a:solidFill>
                <a:ea typeface="Calibri"/>
                <a:cs typeface="Times New Roman"/>
              </a:rPr>
              <a:t>Em  breve, “amanhã”, comungaremos felizes com o nosso Mestre </a:t>
            </a:r>
            <a:endParaRPr lang="pt-BR" sz="5400" b="1" dirty="0" smtClean="0">
              <a:solidFill>
                <a:srgbClr val="0066FF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 smtClean="0">
                <a:solidFill>
                  <a:srgbClr val="0066FF"/>
                </a:solidFill>
                <a:ea typeface="Calibri"/>
                <a:cs typeface="Times New Roman"/>
              </a:rPr>
              <a:t>e </a:t>
            </a:r>
            <a:r>
              <a:rPr lang="pt-BR" sz="5400" b="1" dirty="0">
                <a:solidFill>
                  <a:srgbClr val="0066FF"/>
                </a:solidFill>
                <a:ea typeface="Calibri"/>
                <a:cs typeface="Times New Roman"/>
              </a:rPr>
              <a:t>Senhor.</a:t>
            </a:r>
          </a:p>
        </p:txBody>
      </p:sp>
    </p:spTree>
    <p:extLst>
      <p:ext uri="{BB962C8B-B14F-4D97-AF65-F5344CB8AC3E}">
        <p14:creationId xmlns:p14="http://schemas.microsoft.com/office/powerpoint/2010/main" val="184483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1"/>
            <a:ext cx="9144000" cy="5095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C00000"/>
                </a:solidFill>
                <a:ea typeface="Calibri"/>
                <a:cs typeface="Times New Roman"/>
              </a:rPr>
              <a:t>TEXTO</a:t>
            </a:r>
            <a:r>
              <a:rPr lang="pt-BR" sz="2800" b="1" dirty="0" smtClean="0">
                <a:solidFill>
                  <a:srgbClr val="C00000"/>
                </a:solidFill>
                <a:ea typeface="Calibri"/>
                <a:cs typeface="Times New Roman"/>
              </a:rPr>
              <a:t>....... Extraído do </a:t>
            </a:r>
            <a:r>
              <a:rPr lang="pt-BR" sz="2800" b="1" dirty="0">
                <a:solidFill>
                  <a:srgbClr val="C00000"/>
                </a:solidFill>
                <a:ea typeface="Calibri"/>
                <a:cs typeface="Times New Roman"/>
              </a:rPr>
              <a:t>livro </a:t>
            </a:r>
            <a:endParaRPr lang="pt-BR" sz="28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C00000"/>
                </a:solidFill>
                <a:ea typeface="Calibri"/>
                <a:cs typeface="Times New Roman"/>
              </a:rPr>
              <a:t>                                      “</a:t>
            </a:r>
            <a:r>
              <a:rPr lang="pt-BR" sz="2800" b="1" dirty="0">
                <a:solidFill>
                  <a:srgbClr val="C00000"/>
                </a:solidFill>
                <a:ea typeface="Calibri"/>
                <a:cs typeface="Times New Roman"/>
              </a:rPr>
              <a:t>Instrumentos do Tempo”, </a:t>
            </a:r>
            <a:endParaRPr lang="pt-BR" sz="28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C00000"/>
                </a:solidFill>
                <a:ea typeface="Calibri"/>
                <a:cs typeface="Times New Roman"/>
              </a:rPr>
              <a:t>                                       Chico Xavier /Emmanuel.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C00000"/>
                </a:solidFill>
                <a:ea typeface="Calibri"/>
                <a:cs typeface="Times New Roman"/>
              </a:rPr>
              <a:t>IMAGEM . . . . . . Emmanuel                            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C00000"/>
                </a:solidFill>
                <a:ea typeface="Calibri"/>
                <a:cs typeface="Times New Roman"/>
              </a:rPr>
              <a:t>M Ú S I C A. . . . . . . Ave Maria de </a:t>
            </a:r>
            <a:r>
              <a:rPr lang="pt-BR" sz="2800" b="1" dirty="0" err="1" smtClean="0">
                <a:solidFill>
                  <a:srgbClr val="C00000"/>
                </a:solidFill>
                <a:ea typeface="Calibri"/>
                <a:cs typeface="Times New Roman"/>
              </a:rPr>
              <a:t>Gounoud</a:t>
            </a:r>
            <a:endParaRPr lang="pt-BR" sz="28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C00000"/>
                </a:solidFill>
                <a:ea typeface="Calibri"/>
                <a:cs typeface="Times New Roman"/>
              </a:rPr>
              <a:t>FORMATAÇÃO . . REINALDO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C00000"/>
                </a:solidFill>
                <a:ea typeface="Calibri"/>
                <a:cs typeface="Times New Roman"/>
                <a:hlinkClick r:id="rId3"/>
              </a:rPr>
              <a:t>reinaldogp2000@yahoo.com.br</a:t>
            </a:r>
            <a:endParaRPr lang="pt-BR" sz="28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solidFill>
                  <a:srgbClr val="C00000"/>
                </a:solidFill>
                <a:ea typeface="Calibri"/>
                <a:cs typeface="Times New Roman"/>
              </a:rPr>
              <a:t>WWW.SERGRASAN.COM/REINALDOSLIDES</a:t>
            </a:r>
            <a:endParaRPr lang="pt-BR" sz="2400" b="1" dirty="0" smtClean="0">
              <a:ea typeface="Calibri"/>
              <a:cs typeface="Times New Roman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483768" y="5157192"/>
            <a:ext cx="4176464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15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 i m</a:t>
            </a:r>
            <a:endParaRPr lang="pt-BR" sz="115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150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35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5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25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700"/>
                            </p:stCondLst>
                            <p:childTnLst>
                              <p:par>
                                <p:cTn id="3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4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427</Words>
  <Application>Microsoft Office PowerPoint</Application>
  <PresentationFormat>Apresentação na tela (4:3)</PresentationFormat>
  <Paragraphs>56</Paragraphs>
  <Slides>25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33</cp:revision>
  <dcterms:created xsi:type="dcterms:W3CDTF">2012-11-15T22:38:03Z</dcterms:created>
  <dcterms:modified xsi:type="dcterms:W3CDTF">2014-05-20T04:20:59Z</dcterms:modified>
</cp:coreProperties>
</file>