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003300"/>
    <a:srgbClr val="2E8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965" autoAdjust="0"/>
    <p:restoredTop sz="94660"/>
  </p:normalViewPr>
  <p:slideViewPr>
    <p:cSldViewPr snapToGrid="0">
      <p:cViewPr varScale="1">
        <p:scale>
          <a:sx n="72" d="100"/>
          <a:sy n="72" d="100"/>
        </p:scale>
        <p:origin x="84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98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07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36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422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509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815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739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081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52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920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19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6C5F7-B053-462B-9D9D-03985D194437}" type="datetimeFigureOut">
              <a:rPr lang="pt-BR" smtClean="0"/>
              <a:t>30/07/2015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24DF1-7CE1-49C1-BA69-ACCD0120B0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55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8195379" y="-880681"/>
            <a:ext cx="43330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gerian" panose="04020705040A02060702" pitchFamily="82" charset="0"/>
              </a:rPr>
              <a:t>Ligue o Som</a:t>
            </a:r>
            <a:endParaRPr lang="pt-BR" sz="4000" b="1" dirty="0">
              <a:ln w="9525">
                <a:solidFill>
                  <a:srgbClr val="00B050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633454" y="6150114"/>
            <a:ext cx="33377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4000" b="1" dirty="0">
                <a:ln w="9525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lgerian" panose="04020705040A02060702" pitchFamily="82" charset="0"/>
              </a:rPr>
              <a:t>automático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770" y="6302181"/>
            <a:ext cx="2990349" cy="676524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392404" y="1122745"/>
            <a:ext cx="9306045" cy="889538"/>
          </a:xfrm>
        </p:spPr>
        <p:txBody>
          <a:bodyPr>
            <a:prstTxWarp prst="textWave1">
              <a:avLst/>
            </a:prstTxWarp>
            <a:normAutofit fontScale="90000"/>
          </a:bodyPr>
          <a:lstStyle/>
          <a:p>
            <a:pPr algn="ctr"/>
            <a:r>
              <a:rPr lang="pt-BR" sz="13800" b="1" spc="50" dirty="0" smtClean="0">
                <a:ln w="28575" cmpd="sng">
                  <a:solidFill>
                    <a:srgbClr val="2E8F4A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comecemos</a:t>
            </a:r>
            <a:endParaRPr lang="pt-BR" sz="13800" b="1" spc="50" dirty="0">
              <a:ln w="28575" cmpd="sng">
                <a:solidFill>
                  <a:srgbClr val="2E8F4A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2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311">
        <p:random/>
        <p:sndAc>
          <p:stSnd loop="1">
            <p:snd r:embed="rId2" name="Wave_Kennyg_Dying_Young.wav"/>
          </p:stSnd>
        </p:sndAc>
      </p:transition>
    </mc:Choice>
    <mc:Fallback xmlns="">
      <p:transition spd="slow" advTm="24311">
        <p:random/>
        <p:sndAc>
          <p:stSnd loop="1">
            <p:snd r:embed="rId5" name="Wave_Kennyg_Dying_You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50565"/>
            <a:ext cx="6567054" cy="5642264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12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desejas integrar a fileira dos redentores do mundo, através da palavra escorreita e dos gestos brilhantes, não te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esqueças da caridade ao próximo que se encontra mais próximo de ti.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77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046">
        <p:random/>
      </p:transition>
    </mc:Choice>
    <mc:Fallback xmlns="">
      <p:transition spd="slow" advTm="2404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9512" y="218821"/>
            <a:ext cx="11504536" cy="164655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esperes pelos quadros públicos de sofrimento para começar...</a:t>
            </a:r>
            <a:endParaRPr lang="pt-BR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59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198">
        <p:random/>
      </p:transition>
    </mc:Choice>
    <mc:Fallback xmlns="">
      <p:transition spd="slow" advTm="1819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9382" y="905451"/>
            <a:ext cx="5185064" cy="4747203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Recorda a casa em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nascestes,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oficina em que trabalhas,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instituição de fé religiosa a que te afeiçoas, a rua em que transitas...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88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57">
        <p:random/>
      </p:transition>
    </mc:Choice>
    <mc:Fallback xmlns="">
      <p:transition spd="slow" advTm="2005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8752" y="256032"/>
            <a:ext cx="5145024" cy="6300631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caridade é uma bênção que cabe em toda parte e que pode exteriorizar-se do vaso de teu coração incessantemente...</a:t>
            </a:r>
            <a:br>
              <a:rPr lang="pt-BR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07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73">
        <p:random/>
      </p:transition>
    </mc:Choice>
    <mc:Fallback xmlns="">
      <p:transition spd="slow" advTm="1707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26626" y="540328"/>
            <a:ext cx="6210301" cy="5517572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teus pais:</a:t>
            </a:r>
            <a:br>
              <a:rPr lang="pt-BR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respeito e carinho.</a:t>
            </a:r>
            <a:br>
              <a:rPr lang="pt-BR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teu esposo:</a:t>
            </a:r>
            <a:br>
              <a:rPr lang="pt-BR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renúncia e bondade.</a:t>
            </a:r>
            <a:br>
              <a:rPr lang="pt-BR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12700">
                  <a:solidFill>
                    <a:srgbClr val="C0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b="1" dirty="0">
              <a:ln w="12700">
                <a:solidFill>
                  <a:srgbClr val="C000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23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304">
        <p:random/>
      </p:transition>
    </mc:Choice>
    <mc:Fallback xmlns="">
      <p:transition spd="slow" advTm="1330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023" y="104172"/>
            <a:ext cx="5185458" cy="6898512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tua companheira: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proteção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ternura.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 teus filhos: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é auxilio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 entendimento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45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578">
        <p:random/>
      </p:transition>
    </mc:Choice>
    <mc:Fallback xmlns="">
      <p:transition spd="slow" advTm="2357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55865"/>
            <a:ext cx="10515600" cy="5829300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teus irmãos: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concurso fraterno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todos os instantes.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o teu parente transviado: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socorro e cooperação.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89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975">
        <p:random/>
      </p:transition>
    </mc:Choice>
    <mc:Fallback xmlns="">
      <p:transition spd="slow" advTm="2797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9437" y="488373"/>
            <a:ext cx="5074228" cy="5777346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 o teu superior: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é reverência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 boa vontade.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 o teu subalterno: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é ajuda e orientação.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34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242">
        <p:random/>
      </p:transition>
    </mc:Choice>
    <mc:Fallback xmlns="">
      <p:transition spd="slow" advTm="2424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83809" y="329184"/>
            <a:ext cx="6108191" cy="6345935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os associados </a:t>
            </a:r>
            <a:b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ideal ou de crença:</a:t>
            </a:r>
            <a:b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solidariedade.</a:t>
            </a:r>
            <a:b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o visitante que cultiva a maledicência:</a:t>
            </a:r>
            <a:b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tolerância e esclarecimento </a:t>
            </a:r>
            <a:b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 alarde.</a:t>
            </a:r>
            <a:b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4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75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5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778">
        <p:random/>
      </p:transition>
    </mc:Choice>
    <mc:Fallback xmlns="">
      <p:transition spd="slow" advTm="2077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845" y="248078"/>
            <a:ext cx="5499773" cy="1633347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quem te insulta: </a:t>
            </a:r>
            <a: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o silêncio.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dirty="0">
              <a:solidFill>
                <a:srgbClr val="2E8F4A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6981" y="1881425"/>
            <a:ext cx="496115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quem te </a:t>
            </a:r>
            <a:endParaRPr lang="pt-BR" sz="4400" b="1" dirty="0" smtClean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persegue</a:t>
            </a:r>
            <a: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pt-BR" sz="4400" b="1" dirty="0" smtClean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</a:t>
            </a:r>
            <a: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oração.</a:t>
            </a:r>
            <a:b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>
              <a:solidFill>
                <a:srgbClr val="0033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8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random/>
      </p:transition>
    </mc:Choice>
    <mc:Fallback xmlns="">
      <p:transition spd="slow" advTm="1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9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390144" y="4011585"/>
            <a:ext cx="12192000" cy="2337953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66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quem te calunia: - é o esquecimento.</a:t>
            </a:r>
            <a:br>
              <a:rPr lang="pt-BR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66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66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quem não te compreende: - é amparo maior.</a:t>
            </a:r>
            <a:br>
              <a:rPr lang="pt-BR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66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b="1" dirty="0">
              <a:ln w="22225">
                <a:solidFill>
                  <a:srgbClr val="FFFF00"/>
                </a:solidFill>
                <a:prstDash val="solid"/>
              </a:ln>
              <a:solidFill>
                <a:srgbClr val="66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18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490">
        <p:random/>
      </p:transition>
    </mc:Choice>
    <mc:Fallback xmlns="">
      <p:transition spd="slow" advTm="1549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-1610591" y="5969577"/>
            <a:ext cx="11845636" cy="1776846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405107" y="3172628"/>
            <a:ext cx="473991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quem te fere:</a:t>
            </a:r>
            <a:b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o perdão incondicional.</a:t>
            </a:r>
            <a:b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182264" y="230022"/>
            <a:ext cx="101925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quem te despreza</a:t>
            </a:r>
            <a:r>
              <a:rPr lang="pt-BR" sz="44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- </a:t>
            </a:r>
            <a: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a compaixão </a:t>
            </a:r>
          </a:p>
          <a:p>
            <a:pPr lvl="0" algn="ctr"/>
            <a:r>
              <a:rPr lang="pt-BR" sz="44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não se </a:t>
            </a:r>
            <a:r>
              <a:rPr lang="pt-BR" sz="44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queixa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84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553">
        <p:random/>
      </p:transition>
    </mc:Choice>
    <mc:Fallback xmlns="">
      <p:transition spd="slow" advTm="1755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4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215096" y="527170"/>
            <a:ext cx="8039582" cy="5474566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teu amigo: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a sinceridade sem afetação.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teu adversário: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a generosidade sem limites.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7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894">
        <p:random/>
      </p:transition>
    </mc:Choice>
    <mc:Fallback xmlns="">
      <p:transition spd="slow" advTm="1589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964381" y="365125"/>
            <a:ext cx="6099463" cy="5121275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olvides que a oportunidade de trabalhar é a maior caridade que nós mesmos estamos recebendo do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Senhor e, 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31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13">
        <p:random/>
      </p:transition>
    </mc:Choice>
    <mc:Fallback xmlns="">
      <p:transition spd="slow" advTm="1701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5173" y="706582"/>
            <a:ext cx="10515600" cy="1652154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desse modo procuremos ajudar a todos os que nos cercam, facilitando-lhes a tarefa individual.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98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919">
        <p:random/>
      </p:transition>
    </mc:Choice>
    <mc:Fallback xmlns="">
      <p:transition spd="slow" advTm="1591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35482" y="467591"/>
            <a:ext cx="5205846" cy="3387437"/>
          </a:xfrm>
        </p:spPr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28575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aguardes uma torrente de ouro para exercitar a divina virtude.</a:t>
            </a:r>
            <a:br>
              <a:rPr lang="pt-BR" b="1" dirty="0" smtClean="0">
                <a:ln w="28575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dirty="0">
              <a:ln w="28575">
                <a:solidFill>
                  <a:srgbClr val="FFFF00"/>
                </a:solidFill>
              </a:ln>
              <a:solidFill>
                <a:srgbClr val="0033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85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37">
        <p:random/>
      </p:transition>
    </mc:Choice>
    <mc:Fallback xmlns="">
      <p:transition spd="slow" advTm="1303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5504" y="-253332"/>
            <a:ext cx="8014854" cy="5692775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19050">
                  <a:solidFill>
                    <a:srgbClr val="FFFF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Encetemos o sublime trabalho, espalhando a boa palavra e a gentileza fraterna, com aqueles que nos rodeiam de perto.</a:t>
            </a:r>
            <a:br>
              <a:rPr lang="pt-BR" b="1" dirty="0" smtClean="0">
                <a:ln w="19050">
                  <a:solidFill>
                    <a:srgbClr val="FFFF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54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47">
        <p:random/>
      </p:transition>
    </mc:Choice>
    <mc:Fallback xmlns="">
      <p:transition spd="slow" advTm="1804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6863" y="365125"/>
            <a:ext cx="6279573" cy="5817466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Ninguém auxiliará aos irmãos de longe,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 devotar-se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ao soerguimento 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mais próximos.</a:t>
            </a:r>
            <a:b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651" y="6181476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68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018">
        <p:random/>
      </p:transition>
    </mc:Choice>
    <mc:Fallback xmlns="">
      <p:transition spd="slow" advTm="2401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11290" y="365125"/>
            <a:ext cx="4748646" cy="585903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1200"/>
              </a:spcAft>
            </a:pPr>
            <a:r>
              <a:rPr lang="pt-BR" b="1" dirty="0" smtClean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Lembra-te, pois, daqueles que o Senhor te confiou na luta de cada dia e comecemos a plantação do amor imortal desde hoje.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4155"/>
            <a:ext cx="2990349" cy="67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89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8086">
        <p:random/>
      </p:transition>
    </mc:Choice>
    <mc:Fallback xmlns="">
      <p:transition spd="slow" advTm="2808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18210" y="243080"/>
            <a:ext cx="1162742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Texto: Do livro: Marcas do </a:t>
            </a:r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Caminho – Francisco C. Xavier/Emmanuel.</a:t>
            </a:r>
          </a:p>
          <a:p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Imagens: </a:t>
            </a:r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Internet- Mulheres Felizes</a:t>
            </a:r>
            <a:endParaRPr lang="pt-BR" sz="2800" b="1" dirty="0" smtClean="0">
              <a:solidFill>
                <a:srgbClr val="003300"/>
              </a:solidFill>
              <a:latin typeface="Times New Roman" panose="02020603050405020304" pitchFamily="18" charset="0"/>
              <a:cs typeface="+mj-cs"/>
            </a:endParaRPr>
          </a:p>
          <a:p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Música</a:t>
            </a:r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: </a:t>
            </a:r>
            <a:r>
              <a:rPr lang="pt-BR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Kennig</a:t>
            </a:r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 </a:t>
            </a:r>
            <a:r>
              <a:rPr lang="pt-BR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Dying</a:t>
            </a:r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 Young.wav</a:t>
            </a:r>
            <a:endParaRPr lang="pt-BR" sz="2800" b="1" dirty="0" smtClean="0">
              <a:solidFill>
                <a:srgbClr val="003300"/>
              </a:solidFill>
              <a:latin typeface="Times New Roman" panose="02020603050405020304" pitchFamily="18" charset="0"/>
              <a:cs typeface="+mj-cs"/>
            </a:endParaRPr>
          </a:p>
          <a:p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Formatação:reinaldogp2000@yahoo.com.br</a:t>
            </a:r>
          </a:p>
          <a:p>
            <a:r>
              <a:rPr lang="pt-BR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+mj-cs"/>
              </a:rPr>
              <a:t>Campinas, 29 de julho de 2015</a:t>
            </a:r>
            <a:endParaRPr lang="pt-BR" sz="1100" dirty="0"/>
          </a:p>
        </p:txBody>
      </p:sp>
      <p:sp>
        <p:nvSpPr>
          <p:cNvPr id="4" name="Retângulo 3"/>
          <p:cNvSpPr/>
          <p:nvPr/>
        </p:nvSpPr>
        <p:spPr>
          <a:xfrm>
            <a:off x="798654" y="3557643"/>
            <a:ext cx="3785676" cy="167411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 I M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4091" y="6076709"/>
            <a:ext cx="5046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6600FF"/>
                </a:solidFill>
              </a:rPr>
              <a:t>WWW.SERGRASAN.COM</a:t>
            </a:r>
            <a:endParaRPr lang="pt-BR" sz="2800" b="1" dirty="0">
              <a:solidFill>
                <a:srgbClr val="6600FF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30005" y="6076709"/>
            <a:ext cx="3321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6600FF"/>
                </a:solidFill>
              </a:rPr>
              <a:t>R</a:t>
            </a:r>
            <a:r>
              <a:rPr lang="pt-BR" sz="2800" b="1" dirty="0" smtClean="0">
                <a:solidFill>
                  <a:srgbClr val="6600FF"/>
                </a:solidFill>
              </a:rPr>
              <a:t>EINALDOSLIDES</a:t>
            </a:r>
            <a:endParaRPr lang="pt-BR" sz="2800" b="1" dirty="0">
              <a:solidFill>
                <a:srgbClr val="66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21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590">
        <p:random/>
      </p:transition>
    </mc:Choice>
    <mc:Fallback xmlns="">
      <p:transition spd="slow" advTm="2759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264</Words>
  <Application>Microsoft Office PowerPoint</Application>
  <PresentationFormat>Widescreen</PresentationFormat>
  <Paragraphs>36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Algerian</vt:lpstr>
      <vt:lpstr>Arial</vt:lpstr>
      <vt:lpstr>Calibri</vt:lpstr>
      <vt:lpstr>Calibri Light</vt:lpstr>
      <vt:lpstr>Times New Roman</vt:lpstr>
      <vt:lpstr>Tema do Office</vt:lpstr>
      <vt:lpstr>comecemos</vt:lpstr>
      <vt:lpstr>Se desejas integrar a fileira dos redentores do mundo, através da palavra escorreita e dos gestos brilhantes, não te  esqueças da caridade ao próximo que se encontra mais próximo de ti. </vt:lpstr>
      <vt:lpstr>Não esperes pelos quadros públicos de sofrimento para começar...</vt:lpstr>
      <vt:lpstr>Recorda a casa em  que nascestes,  a oficina em que trabalhas,  a instituição de fé religiosa a que te afeiçoas, a rua em que transitas...</vt:lpstr>
      <vt:lpstr>A caridade é uma bênção que cabe em toda parte e que pode exteriorizar-se do vaso de teu coração incessantemente... </vt:lpstr>
      <vt:lpstr>Para teus pais: - é respeito e carinho. Para teu esposo: - é renúncia e bondade.  </vt:lpstr>
      <vt:lpstr>Para tua companheira: - é proteção  e ternura.   Para teus filhos: - é auxilio  e entendimento</vt:lpstr>
      <vt:lpstr>Para teus irmãos: - é concurso fraterno  em todos os instantes.     Para o teu parente transviado: - é socorro e cooperação. </vt:lpstr>
      <vt:lpstr>Para o teu superior: - é reverência  e boa vontade.     Para o teu subalterno: - é ajuda e orientação. </vt:lpstr>
      <vt:lpstr>Para os associados  de ideal ou de crença: - é solidariedade.  Para o visitante que cultiva a maledicência: - é tolerância e esclarecimento  sem alarde. </vt:lpstr>
      <vt:lpstr>Para quem te insulta:  - é o silêncio. </vt:lpstr>
      <vt:lpstr>Para quem te calunia: - é o esquecimento. Para quem não te compreende: - é amparo maior. </vt:lpstr>
      <vt:lpstr>    </vt:lpstr>
      <vt:lpstr>Para teu amigo: - é a sinceridade sem afetação. Para teu adversário: - é a generosidade sem limites. </vt:lpstr>
      <vt:lpstr>Não olvides que a oportunidade de trabalhar é a maior caridade que nós mesmos estamos recebendo do  Senhor e, </vt:lpstr>
      <vt:lpstr>desse modo procuremos ajudar a todos os que nos cercam, facilitando-lhes a tarefa individual.  </vt:lpstr>
      <vt:lpstr>Não aguardes uma torrente de ouro para exercitar a divina virtude. </vt:lpstr>
      <vt:lpstr>Encetemos o sublime trabalho, espalhando a boa palavra e a gentileza fraterna, com aqueles que nos rodeiam de perto.  </vt:lpstr>
      <vt:lpstr>Ninguém auxiliará aos irmãos de longe,  sem devotar-se  ao soerguimento  dos mais próximos. </vt:lpstr>
      <vt:lpstr>Lembra-te, pois, daqueles que o Senhor te confiou na luta de cada dia e comecemos a plantação do amor imortal desde hoje.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COMECEMOS</dc:title>
  <dc:creator>REINALDO GONÇALVES PEREIRA</dc:creator>
  <cp:lastModifiedBy>REINALDO GONÇALVES PEREIRA</cp:lastModifiedBy>
  <cp:revision>34</cp:revision>
  <dcterms:created xsi:type="dcterms:W3CDTF">2015-07-27T21:50:01Z</dcterms:created>
  <dcterms:modified xsi:type="dcterms:W3CDTF">2015-07-30T17:49:46Z</dcterms:modified>
</cp:coreProperties>
</file>