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66CC"/>
    <a:srgbClr val="CC0066"/>
    <a:srgbClr val="FF6600"/>
    <a:srgbClr val="FF66FF"/>
    <a:srgbClr val="FF9999"/>
    <a:srgbClr val="CC99FF"/>
    <a:srgbClr val="9966FF"/>
    <a:srgbClr val="FF9966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>
        <p:scale>
          <a:sx n="70" d="100"/>
          <a:sy n="70" d="100"/>
        </p:scale>
        <p:origin x="1242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671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12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011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658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809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668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97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45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45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66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32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13908-D414-4FF2-A136-A3E2F27076B0}" type="datetimeFigureOut">
              <a:rPr lang="pt-BR" smtClean="0"/>
              <a:t>13/02/2015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A94E8-D1CF-4E5A-8391-1CD2A2B42E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67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4000">
        <p:circle/>
      </p:transition>
    </mc:Choice>
    <mc:Fallback xmlns="">
      <p:transition spd="slow" advTm="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897039"/>
            <a:ext cx="9144000" cy="3534770"/>
          </a:xfrm>
        </p:spPr>
        <p:txBody>
          <a:bodyPr>
            <a:prstTxWarp prst="textDeflateTop">
              <a:avLst/>
            </a:prstTxWarp>
            <a:normAutofit/>
          </a:bodyPr>
          <a:lstStyle/>
          <a:p>
            <a:r>
              <a:rPr lang="pt-B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ACEITAÇÃO </a:t>
            </a:r>
            <a:r>
              <a:rPr lang="pt-B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 MUDANÇA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8086725" y="6191250"/>
            <a:ext cx="3914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Automático</a:t>
            </a:r>
            <a:endParaRPr lang="pt-BR" sz="36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181975" y="-619125"/>
            <a:ext cx="3590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Ligue o som</a:t>
            </a:r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0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6191250"/>
            <a:ext cx="2076450" cy="54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969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926">
        <p:circle/>
      </p:transition>
    </mc:Choice>
    <mc:Fallback xmlns="">
      <p:transition spd="slow" advTm="1092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00"/>
                            </p:stCondLst>
                            <p:childTnLst>
                              <p:par>
                                <p:cTn id="3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36979" y="1965278"/>
            <a:ext cx="10645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9966"/>
                </a:solidFill>
                <a:latin typeface="Arial Black" panose="020B0A04020102020204" pitchFamily="34" charset="0"/>
              </a:rPr>
              <a:t>O homem que não se aceita como é </a:t>
            </a:r>
          </a:p>
          <a:p>
            <a:pPr algn="ctr"/>
            <a:r>
              <a:rPr lang="pt-BR" sz="3600" b="1" dirty="0" smtClean="0">
                <a:solidFill>
                  <a:srgbClr val="FF9966"/>
                </a:solidFill>
                <a:latin typeface="Arial Black" panose="020B0A04020102020204" pitchFamily="34" charset="0"/>
              </a:rPr>
              <a:t>há de ser sempre o mesmo. </a:t>
            </a:r>
            <a:endParaRPr lang="pt-BR" sz="3600" b="1" dirty="0">
              <a:solidFill>
                <a:srgbClr val="FF996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977">
        <p:circle/>
        <p:sndAc>
          <p:stSnd loop="1">
            <p:snd r:embed="rId2" name="Andre Rieu - The Third Man DIV.wav"/>
          </p:stSnd>
        </p:sndAc>
      </p:transition>
    </mc:Choice>
    <mc:Fallback xmlns="">
      <p:transition spd="slow" advTm="22977">
        <p:circle/>
        <p:sndAc>
          <p:stSnd loop="1">
            <p:snd r:embed="rId4" name="Andre Rieu - The Third Man DI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244334"/>
            <a:ext cx="120685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6600"/>
                </a:solidFill>
                <a:latin typeface="Arial Black" panose="020B0A04020102020204" pitchFamily="34" charset="0"/>
              </a:rPr>
              <a:t>Não efetuará em si as mudanças que deseja</a:t>
            </a:r>
            <a:r>
              <a:rPr lang="pt-BR" sz="3600" dirty="0" smtClean="0">
                <a:solidFill>
                  <a:srgbClr val="FF6600"/>
                </a:solidFill>
                <a:latin typeface="Arial Black" panose="020B0A04020102020204" pitchFamily="34" charset="0"/>
              </a:rPr>
              <a:t>.</a:t>
            </a:r>
            <a:endParaRPr lang="pt-BR" sz="3600" dirty="0">
              <a:solidFill>
                <a:srgbClr val="FF66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5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553">
        <p:circle/>
      </p:transition>
    </mc:Choice>
    <mc:Fallback xmlns="">
      <p:transition spd="slow" advTm="1155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27594" y="873457"/>
            <a:ext cx="636440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Porque, se ele </a:t>
            </a:r>
            <a:endParaRPr lang="pt-BR" sz="3600" b="1" dirty="0" smtClean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não </a:t>
            </a:r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se apassiva </a:t>
            </a:r>
            <a:endParaRPr lang="pt-BR" sz="3600" b="1" dirty="0" smtClean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na </a:t>
            </a:r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aceitação,</a:t>
            </a:r>
          </a:p>
          <a:p>
            <a:pPr algn="ctr"/>
            <a:endParaRPr lang="pt-BR" sz="3600" b="1" dirty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endParaRPr lang="pt-BR" sz="3600" b="1" dirty="0" smtClean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endParaRPr lang="pt-BR" sz="3600" b="1" dirty="0" smtClean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endParaRPr lang="pt-BR" sz="3600" b="1" dirty="0">
              <a:solidFill>
                <a:srgbClr val="66FF66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 smtClean="0">
                <a:solidFill>
                  <a:srgbClr val="66FF66"/>
                </a:solidFill>
                <a:latin typeface="Arial Black" panose="020B0A04020102020204" pitchFamily="34" charset="0"/>
              </a:rPr>
              <a:t> não se ativa em sua vontade de transformação.</a:t>
            </a:r>
            <a:endParaRPr lang="pt-BR" sz="3600" b="1" dirty="0">
              <a:solidFill>
                <a:srgbClr val="66FF66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15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211">
        <p:circle/>
      </p:transition>
    </mc:Choice>
    <mc:Fallback xmlns="">
      <p:transition spd="slow" advTm="2321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88696" y="3244334"/>
            <a:ext cx="5342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 smtClean="0">
                <a:solidFill>
                  <a:srgbClr val="9999FF"/>
                </a:solidFill>
                <a:latin typeface="Arial Black" panose="020B0A04020102020204" pitchFamily="34" charset="0"/>
              </a:rPr>
              <a:t>Amargura é revolta. </a:t>
            </a:r>
            <a:endParaRPr lang="pt-BR" sz="3600" b="1" dirty="0">
              <a:solidFill>
                <a:srgbClr val="9999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44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30">
        <p:circle/>
      </p:transition>
    </mc:Choice>
    <mc:Fallback xmlns="">
      <p:transition spd="slow" advTm="1103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76900" y="352426"/>
            <a:ext cx="62579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Falta de serenidade </a:t>
            </a:r>
          </a:p>
          <a:p>
            <a:pPr algn="ctr"/>
            <a:r>
              <a:rPr lang="pt-BR" sz="3600" b="1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é arrogância</a:t>
            </a:r>
            <a:r>
              <a:rPr lang="pt-BR" sz="3600" b="1" dirty="0" smtClean="0"/>
              <a:t>. 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258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268">
        <p:circle/>
      </p:transition>
    </mc:Choice>
    <mc:Fallback xmlns="">
      <p:transition spd="slow" advTm="1026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68489" y="668740"/>
            <a:ext cx="308439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Toda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 a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 renovação 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é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 do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 centro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 para 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a </a:t>
            </a:r>
          </a:p>
          <a:p>
            <a:pPr algn="ctr"/>
            <a:r>
              <a:rPr lang="pt-BR" sz="3600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periferia</a:t>
            </a:r>
            <a:r>
              <a:rPr lang="pt-BR" b="1" dirty="0" smtClean="0">
                <a:solidFill>
                  <a:srgbClr val="CC99FF"/>
                </a:solidFill>
                <a:latin typeface="Arial Black" panose="020B0A04020102020204" pitchFamily="34" charset="0"/>
              </a:rPr>
              <a:t>, </a:t>
            </a:r>
            <a:endParaRPr lang="pt-BR" b="1" dirty="0">
              <a:solidFill>
                <a:srgbClr val="CC99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8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593">
        <p:circle/>
      </p:transition>
    </mc:Choice>
    <mc:Fallback xmlns="">
      <p:transition spd="slow" advTm="1259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91570" y="4285397"/>
            <a:ext cx="10563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92D050"/>
                </a:solidFill>
                <a:latin typeface="Arial Black" panose="020B0A04020102020204" pitchFamily="34" charset="0"/>
              </a:rPr>
              <a:t>mas, não raro, o estímulo que a promove dá-se em sentido inverso.</a:t>
            </a:r>
            <a:endParaRPr lang="pt-BR" sz="3600" b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72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312">
        <p:circle/>
      </p:transition>
    </mc:Choice>
    <mc:Fallback xmlns="">
      <p:transition spd="slow" advTm="1331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9307" y="2967335"/>
            <a:ext cx="116142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Assim, o homem deve começar a concretizar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com as mãos, ao derredor de si, </a:t>
            </a:r>
            <a:endParaRPr lang="pt-BR" sz="36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01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339">
        <p:circle/>
      </p:transition>
    </mc:Choice>
    <mc:Fallback xmlns="">
      <p:transition spd="slow" advTm="1433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5275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34125" y="3057524"/>
            <a:ext cx="51339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o que ainda </a:t>
            </a:r>
          </a:p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não pode </a:t>
            </a:r>
          </a:p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fazê-lo </a:t>
            </a:r>
          </a:p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de</a:t>
            </a:r>
          </a:p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maneira transcendente.</a:t>
            </a:r>
            <a:endParaRPr lang="pt-BR" sz="36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5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444">
        <p:circle/>
      </p:transition>
    </mc:Choice>
    <mc:Fallback xmlns="">
      <p:transition spd="slow" advTm="1344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353636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Servir, não com a finalidade de ser servido, mas com a de servir. </a:t>
            </a:r>
            <a:endParaRPr lang="pt-BR" sz="36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00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137">
        <p:circle/>
      </p:transition>
    </mc:Choice>
    <mc:Fallback xmlns="">
      <p:transition spd="slow" advTm="1313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78925" y="3244334"/>
            <a:ext cx="85764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Auxiliar-se, auxiliando. </a:t>
            </a:r>
            <a:endParaRPr lang="pt-BR" sz="36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5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170">
        <p:circle/>
      </p:transition>
    </mc:Choice>
    <mc:Fallback xmlns="">
      <p:transition spd="slow" advTm="1117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9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9307" y="3105835"/>
            <a:ext cx="114914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66CC"/>
                </a:solidFill>
                <a:latin typeface="Arial Black" panose="020B0A04020102020204" pitchFamily="34" charset="0"/>
              </a:rPr>
              <a:t>Admitir-se com todos os seus vícios, para, a partir disso, conquistar a sua primeira virtude</a:t>
            </a:r>
            <a:r>
              <a:rPr lang="pt-BR" b="1" dirty="0" smtClean="0">
                <a:solidFill>
                  <a:srgbClr val="FF66CC"/>
                </a:solidFill>
                <a:latin typeface="Arial Black" panose="020B0A04020102020204" pitchFamily="34" charset="0"/>
              </a:rPr>
              <a:t>.</a:t>
            </a:r>
            <a:endParaRPr lang="pt-BR" b="1" dirty="0">
              <a:solidFill>
                <a:srgbClr val="FF66C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8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716">
        <p:circle/>
      </p:transition>
    </mc:Choice>
    <mc:Fallback xmlns="">
      <p:transition spd="slow" advTm="1571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1" y="245661"/>
            <a:ext cx="123102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Texto: Livro: Os 3 Passos do Autoconhecimento 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Carlos A. </a:t>
            </a:r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Baccelli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, pelo Espírito Irmão José </a:t>
            </a:r>
          </a:p>
          <a:p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Imágens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</a:rPr>
              <a:t>: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internet</a:t>
            </a:r>
          </a:p>
          <a:p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Música: André </a:t>
            </a:r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Rieu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– The </a:t>
            </a:r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Third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Man DIV.wav</a:t>
            </a:r>
          </a:p>
          <a:p>
            <a:r>
              <a:rPr lang="pt-BR" sz="28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Formataçao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: reinaldogp2000@yahoo.com.br</a:t>
            </a:r>
          </a:p>
          <a:p>
            <a:r>
              <a:rPr lang="pt-BR" sz="4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www.sergrasan.com/reinaldoslides</a:t>
            </a:r>
            <a:endParaRPr lang="pt-BR" sz="2800" b="1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Campinas, 13 de fevereiro de 2015</a:t>
            </a: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9" y="4026090"/>
            <a:ext cx="11627892" cy="226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3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9410">
        <p:circle/>
      </p:transition>
    </mc:Choice>
    <mc:Fallback xmlns="">
      <p:transition spd="slow" advTm="2941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199</Words>
  <Application>Microsoft Office PowerPoint</Application>
  <PresentationFormat>Widescreen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Tema do Office</vt:lpstr>
      <vt:lpstr>ACEITAÇÃO E MUDANÇA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Aceitaçao e mudança</dc:title>
  <dc:creator>REINALDO GONÇALVES PEREIRA</dc:creator>
  <cp:lastModifiedBy>REINALDO GONÇALVES PEREIRA</cp:lastModifiedBy>
  <cp:revision>29</cp:revision>
  <dcterms:created xsi:type="dcterms:W3CDTF">2015-02-12T23:31:34Z</dcterms:created>
  <dcterms:modified xsi:type="dcterms:W3CDTF">2015-02-13T17:20:50Z</dcterms:modified>
</cp:coreProperties>
</file>