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6" r:id="rId23"/>
    <p:sldId id="277" r:id="rId24"/>
    <p:sldId id="279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33CC33"/>
    <a:srgbClr val="339933"/>
    <a:srgbClr val="669900"/>
    <a:srgbClr val="339966"/>
    <a:srgbClr val="006600"/>
    <a:srgbClr val="009900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25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70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365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8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750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040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046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15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397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29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EE481-5F20-478A-89DA-CD1E2BBE9BCF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5928E-7833-4600-8519-4062FF9421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25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03813" y="1686296"/>
            <a:ext cx="6982691" cy="2636322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/>
            <a:r>
              <a:rPr lang="pt-BR" sz="8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Lucida Calligraphy" panose="03010101010101010101" pitchFamily="66" charset="0"/>
              </a:rPr>
              <a:t>A Amizade</a:t>
            </a:r>
            <a:endParaRPr lang="pt-BR" sz="8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873341" y="-849086"/>
            <a:ext cx="41563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liGuE</a:t>
            </a:r>
            <a:r>
              <a:rPr lang="pt-BR" sz="4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  o  </a:t>
            </a:r>
            <a:r>
              <a:rPr lang="pt-BR" sz="40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sOm</a:t>
            </a:r>
            <a:endParaRPr lang="pt-BR" sz="4000" b="1" dirty="0">
              <a:solidFill>
                <a:schemeClr val="accent4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253351" y="6084094"/>
            <a:ext cx="3776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AutoMáticO</a:t>
            </a:r>
            <a:endParaRPr lang="pt-BR" sz="4000" b="1" dirty="0">
              <a:solidFill>
                <a:schemeClr val="accent4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419" y="6262448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77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A Amizade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725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46088" y="3105835"/>
            <a:ext cx="721483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latin typeface="Lucida Calligraphy" panose="03010101010101010101" pitchFamily="66" charset="0"/>
              </a:rPr>
              <a:t>A amizade é o sentimento que imanta as almas umas às outras, gerando 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latin typeface="Lucida Calligraphy" panose="03010101010101010101" pitchFamily="66" charset="0"/>
              </a:rPr>
              <a:t>alegria e bem-estar. </a:t>
            </a:r>
            <a:endParaRPr lang="pt-BR" sz="3200" b="1" dirty="0">
              <a:ln w="22225">
                <a:solidFill>
                  <a:schemeClr val="bg1"/>
                </a:solidFill>
                <a:prstDash val="solid"/>
              </a:ln>
              <a:solidFill>
                <a:srgbClr val="FFC00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9219" y="6134546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2017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17649" y="3334215"/>
            <a:ext cx="865334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A </a:t>
            </a:r>
            <a:r>
              <a:rPr lang="pt-BR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amizade</a:t>
            </a: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 é suave expressão do ser humano que necessita intercambiar as forças da emoção sob os estímulos do entendimento fraternal. 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99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9219" y="6222086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958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14439" y="3891776"/>
            <a:ext cx="76051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Inspiradora de coragem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e de abnegação.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A amizade enfloresce as almas, abençoando-as com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resistências para as lutas.</a:t>
            </a:r>
            <a:r>
              <a:rPr lang="pt-BR" sz="3200" b="1" dirty="0" smtClean="0">
                <a:ln w="12700">
                  <a:solidFill>
                    <a:srgbClr val="FFFF00"/>
                  </a:solidFill>
                </a:ln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endParaRPr lang="pt-BR" sz="3200" b="1" dirty="0">
              <a:ln w="12700">
                <a:solidFill>
                  <a:srgbClr val="FFFF00"/>
                </a:solidFill>
              </a:ln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43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13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0294" y="200722"/>
            <a:ext cx="481732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CC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Há,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CC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no mundo moderno, muita falta de amizade! 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CC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43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45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9150" cy="689014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48350" y="4229100"/>
            <a:ext cx="60007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O egoísmo afasta as pessoas e as isola.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 A amizade as aproxima e irmana. 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43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45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31058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O medo agride as almas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e infelicita.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 A amizade apazigua e alegra os indivíduos. 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5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81600" y="3105835"/>
            <a:ext cx="65341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 A desconfiança desarmoniza as vidas e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a amizade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equilibra as mentes,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dulcificando os corações. 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03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238750" y="3105835"/>
            <a:ext cx="53149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Na área dos amores de profundidade,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a presença da amizade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é fundamental. 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37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4600" y="4686300"/>
            <a:ext cx="93535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pt-BR" sz="3200" b="1" dirty="0" smtClean="0">
                <a:ln w="19050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Ela nasce de uma expressão de simpatia, e firma-se com as raízes do afeto seguro, fincadas nas terras da alma. </a:t>
            </a:r>
            <a:endParaRPr lang="pt-BR" sz="3200" b="1" dirty="0">
              <a:ln w="19050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31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967335"/>
            <a:ext cx="72009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pt-BR" sz="3200" b="1" dirty="0" smtClean="0">
                <a:ln w="12700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Lucida Calligraphy" panose="03010101010101010101" pitchFamily="66" charset="0"/>
              </a:rPr>
              <a:t>Quando outras emoções se estiolam no vaivém dos choques, a amizade perdura, companheira devotada dos homens que se estimam. </a:t>
            </a:r>
            <a:endParaRPr lang="pt-BR" sz="3200" b="1" dirty="0">
              <a:ln w="12700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5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533401"/>
            <a:ext cx="86487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Se a amizade fugisse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da Terra,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a vida espiritual dos seres se esfacelaria. 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2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5800" y="647700"/>
            <a:ext cx="61531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pt-BR" sz="3200" b="1" dirty="0" smtClean="0">
                <a:solidFill>
                  <a:srgbClr val="FFC000"/>
                </a:solidFill>
                <a:latin typeface="Lucida Calligraphy" panose="03010101010101010101" pitchFamily="66" charset="0"/>
              </a:rPr>
              <a:t>Ela é meiga e paciente, vigilante e ativa. </a:t>
            </a:r>
            <a:endParaRPr lang="pt-BR" sz="3200" b="1" dirty="0">
              <a:solidFill>
                <a:srgbClr val="FFC00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59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726"/>
            <a:ext cx="12192000" cy="694372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105650" y="771525"/>
            <a:ext cx="47625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solidFill>
                  <a:srgbClr val="33CC33"/>
                </a:solidFill>
                <a:latin typeface="Lucida Calligraphy" panose="03010101010101010101" pitchFamily="66" charset="0"/>
              </a:rPr>
              <a:t>Discreta, </a:t>
            </a:r>
          </a:p>
          <a:p>
            <a:pPr algn="ctr"/>
            <a:r>
              <a:rPr lang="pt-BR" sz="3200" b="1" dirty="0" smtClean="0">
                <a:solidFill>
                  <a:srgbClr val="33CC33"/>
                </a:solidFill>
                <a:latin typeface="Lucida Calligraphy" panose="03010101010101010101" pitchFamily="66" charset="0"/>
              </a:rPr>
              <a:t>apaga-se, </a:t>
            </a:r>
          </a:p>
          <a:p>
            <a:pPr algn="ctr"/>
            <a:r>
              <a:rPr lang="pt-BR" sz="3200" b="1" dirty="0" smtClean="0">
                <a:solidFill>
                  <a:srgbClr val="33CC33"/>
                </a:solidFill>
                <a:latin typeface="Lucida Calligraphy" panose="03010101010101010101" pitchFamily="66" charset="0"/>
              </a:rPr>
              <a:t>para que brilhe aquele a quem se afeiçoa. </a:t>
            </a:r>
            <a:endParaRPr lang="pt-BR" sz="3200" b="1" dirty="0">
              <a:solidFill>
                <a:srgbClr val="33CC33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58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865220" y="3244334"/>
            <a:ext cx="30888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993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Sustenta na fraqueza e liberta nos momentos de dor. 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33993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78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383318" y="1025912"/>
            <a:ext cx="62549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pt-BR" sz="32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A amizade é fácil de </a:t>
            </a:r>
          </a:p>
          <a:p>
            <a:pPr lvl="1" algn="ctr"/>
            <a:r>
              <a:rPr lang="pt-BR" sz="32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ser vitalizada. </a:t>
            </a:r>
          </a:p>
          <a:p>
            <a:pPr lvl="1" algn="ctr"/>
            <a:endParaRPr lang="pt-BR" sz="32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72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7999" y="423746"/>
            <a:ext cx="868308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Cultivá-la, constitui um dever de todo aquele que pensa e aspira, porquanto, ninguém logra êxito, se avança com aridez na alma ou indiferente ao elevo da sua fluidez. </a:t>
            </a:r>
            <a:endParaRPr lang="pt-BR" sz="32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28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047570" y="3456878"/>
            <a:ext cx="50292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Quando os impulsos sexuais do amor, 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nos nubentes, 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passam, 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a amizade fica. </a:t>
            </a:r>
            <a:endParaRPr lang="pt-BR" sz="3200" b="1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0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103327" y="624468"/>
            <a:ext cx="465005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solidFill>
                  <a:srgbClr val="FFC000"/>
                </a:solidFill>
                <a:latin typeface="Lucida Calligraphy" panose="03010101010101010101" pitchFamily="66" charset="0"/>
              </a:rPr>
              <a:t>Quando a desilusão apaga o fogo dos desejos nos grandes romances, 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latin typeface="Lucida Calligraphy" panose="03010101010101010101" pitchFamily="66" charset="0"/>
              </a:rPr>
              <a:t>se existe amizade, não se rompem os liames da união. </a:t>
            </a:r>
            <a:endParaRPr lang="pt-BR" sz="3200" b="1" dirty="0">
              <a:solidFill>
                <a:srgbClr val="FFC00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84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9673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sz="3200" b="1" dirty="0" smtClean="0">
                <a:ln w="12700">
                  <a:solidFill>
                    <a:srgbClr val="00CC00"/>
                  </a:solidFill>
                  <a:prstDash val="solid"/>
                </a:ln>
                <a:solidFill>
                  <a:schemeClr val="bg1"/>
                </a:solidFill>
                <a:latin typeface="Lucida Calligraphy" panose="03010101010101010101" pitchFamily="66" charset="0"/>
              </a:rPr>
              <a:t>A amizade de Jesus pelos discípulos e pelas multidões dá-nos, até hoje, </a:t>
            </a:r>
            <a:endParaRPr lang="pt-BR" sz="3200" b="1" dirty="0">
              <a:ln w="12700">
                <a:solidFill>
                  <a:srgbClr val="00CC00"/>
                </a:solidFill>
                <a:prstDash val="solid"/>
              </a:ln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53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66695" y="3244334"/>
            <a:ext cx="62465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2700">
                  <a:solidFill>
                    <a:srgbClr val="339933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Lucida Calligraphy" panose="03010101010101010101" pitchFamily="66" charset="0"/>
              </a:rPr>
              <a:t>a dimensão do que é o amor na sua essência mais pura, </a:t>
            </a:r>
            <a:endParaRPr lang="pt-BR" sz="3200" b="1" dirty="0">
              <a:ln w="12700">
                <a:solidFill>
                  <a:srgbClr val="339933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004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95863" y="4527395"/>
            <a:ext cx="59796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993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demonstrando que ela é o passo inicial para essa conquista superior</a:t>
            </a: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33993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2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31058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que é meta de todas as vidas e mandamento maior da Lei Divina.</a:t>
            </a:r>
            <a:endParaRPr lang="pt-BR" sz="3200" b="1" dirty="0">
              <a:ln w="12700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3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4379" y="180474"/>
            <a:ext cx="1180297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Texto: Centro espirita Caminhos de luz, </a:t>
            </a:r>
          </a:p>
          <a:p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Joanna de Angelis ,espírito</a:t>
            </a:r>
          </a:p>
          <a:p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Imagens: Meu acervo pessoal – </a:t>
            </a:r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Cerrados </a:t>
            </a:r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de Pirenópolis-GO</a:t>
            </a:r>
          </a:p>
          <a:p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Música: </a:t>
            </a:r>
            <a:r>
              <a:rPr lang="pt-BR" sz="28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andré</a:t>
            </a:r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28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rieu</a:t>
            </a:r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 – amigos para siempre.wav</a:t>
            </a:r>
          </a:p>
          <a:p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Formatação: reinaldogp2000@yahoo.com.br</a:t>
            </a:r>
          </a:p>
          <a:p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www.sergrasan.com/reinaldoslides</a:t>
            </a:r>
            <a:endParaRPr lang="pt-BR" sz="28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anose="020B0A04020102020204" pitchFamily="34" charset="0"/>
            </a:endParaRPr>
          </a:p>
          <a:p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Campinas, 15 de fevereiro de 2015</a:t>
            </a:r>
          </a:p>
          <a:p>
            <a:endParaRPr lang="pt-BR" sz="3200" b="1" dirty="0">
              <a:solidFill>
                <a:srgbClr val="FFC00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241" y="3609475"/>
            <a:ext cx="6038925" cy="32485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1619" y="6291023"/>
            <a:ext cx="2877561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93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934">
        <p:random/>
      </p:transition>
    </mc:Choice>
    <mc:Fallback xmlns="">
      <p:transition spd="slow" advTm="229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640"/>
                            </p:stCondLst>
                            <p:childTnLst>
                              <p:par>
                                <p:cTn id="1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480"/>
                            </p:stCondLst>
                            <p:childTnLst>
                              <p:par>
                                <p:cTn id="1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320"/>
                            </p:stCondLst>
                            <p:childTnLst>
                              <p:par>
                                <p:cTn id="2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280"/>
                            </p:stCondLst>
                            <p:childTnLst>
                              <p:par>
                                <p:cTn id="2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240"/>
                            </p:stCondLst>
                            <p:childTnLst>
                              <p:par>
                                <p:cTn id="3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720"/>
                            </p:stCondLst>
                            <p:childTnLst>
                              <p:par>
                                <p:cTn id="3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450</TotalTime>
  <Words>422</Words>
  <Application>Microsoft Office PowerPoint</Application>
  <PresentationFormat>Widescreen</PresentationFormat>
  <Paragraphs>55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Lucida Calligraphy</vt:lpstr>
      <vt:lpstr>Tema do Office</vt:lpstr>
      <vt:lpstr>Apresentação do PowerPoint</vt:lpstr>
      <vt:lpstr>A Amizade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31</cp:revision>
  <dcterms:created xsi:type="dcterms:W3CDTF">2015-02-13T21:09:15Z</dcterms:created>
  <dcterms:modified xsi:type="dcterms:W3CDTF">2015-02-20T13:55:09Z</dcterms:modified>
</cp:coreProperties>
</file>