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8" r:id="rId8"/>
    <p:sldId id="279" r:id="rId9"/>
    <p:sldId id="262" r:id="rId10"/>
    <p:sldId id="280" r:id="rId11"/>
    <p:sldId id="263" r:id="rId12"/>
    <p:sldId id="264" r:id="rId13"/>
    <p:sldId id="265" r:id="rId14"/>
    <p:sldId id="281" r:id="rId15"/>
    <p:sldId id="266" r:id="rId16"/>
    <p:sldId id="267" r:id="rId17"/>
    <p:sldId id="268" r:id="rId18"/>
    <p:sldId id="269" r:id="rId19"/>
    <p:sldId id="282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D8E4"/>
    <a:srgbClr val="006600"/>
    <a:srgbClr val="D47BA7"/>
    <a:srgbClr val="E66BA4"/>
    <a:srgbClr val="CD0B39"/>
    <a:srgbClr val="F4D3AE"/>
    <a:srgbClr val="658174"/>
    <a:srgbClr val="163201"/>
    <a:srgbClr val="C01B24"/>
    <a:srgbClr val="FCF3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3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3C01-62F1-4824-AB08-5D08D0E1DA33}" type="datetimeFigureOut">
              <a:rPr lang="pt-BR" smtClean="0"/>
              <a:t>15/04/2016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46AFB-248D-4542-9EF3-0E51AEECB0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0925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3C01-62F1-4824-AB08-5D08D0E1DA33}" type="datetimeFigureOut">
              <a:rPr lang="pt-BR" smtClean="0"/>
              <a:t>15/04/2016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46AFB-248D-4542-9EF3-0E51AEECB0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1211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3C01-62F1-4824-AB08-5D08D0E1DA33}" type="datetimeFigureOut">
              <a:rPr lang="pt-BR" smtClean="0"/>
              <a:t>15/04/2016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46AFB-248D-4542-9EF3-0E51AEECB0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0273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3C01-62F1-4824-AB08-5D08D0E1DA33}" type="datetimeFigureOut">
              <a:rPr lang="pt-BR" smtClean="0"/>
              <a:t>15/04/2016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46AFB-248D-4542-9EF3-0E51AEECB0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1524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3C01-62F1-4824-AB08-5D08D0E1DA33}" type="datetimeFigureOut">
              <a:rPr lang="pt-BR" smtClean="0"/>
              <a:t>15/04/2016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46AFB-248D-4542-9EF3-0E51AEECB0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5626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3C01-62F1-4824-AB08-5D08D0E1DA33}" type="datetimeFigureOut">
              <a:rPr lang="pt-BR" smtClean="0"/>
              <a:t>15/04/2016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46AFB-248D-4542-9EF3-0E51AEECB0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5882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3C01-62F1-4824-AB08-5D08D0E1DA33}" type="datetimeFigureOut">
              <a:rPr lang="pt-BR" smtClean="0"/>
              <a:t>15/04/2016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46AFB-248D-4542-9EF3-0E51AEECB0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8493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3C01-62F1-4824-AB08-5D08D0E1DA33}" type="datetimeFigureOut">
              <a:rPr lang="pt-BR" smtClean="0"/>
              <a:t>15/04/2016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46AFB-248D-4542-9EF3-0E51AEECB0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39011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3C01-62F1-4824-AB08-5D08D0E1DA33}" type="datetimeFigureOut">
              <a:rPr lang="pt-BR" smtClean="0"/>
              <a:t>15/04/2016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46AFB-248D-4542-9EF3-0E51AEECB0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3220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3C01-62F1-4824-AB08-5D08D0E1DA33}" type="datetimeFigureOut">
              <a:rPr lang="pt-BR" smtClean="0"/>
              <a:t>15/04/2016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46AFB-248D-4542-9EF3-0E51AEECB0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5934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3C01-62F1-4824-AB08-5D08D0E1DA33}" type="datetimeFigureOut">
              <a:rPr lang="pt-BR" smtClean="0"/>
              <a:t>15/04/2016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46AFB-248D-4542-9EF3-0E51AEECB0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668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4D3C01-62F1-4824-AB08-5D08D0E1DA33}" type="datetimeFigureOut">
              <a:rPr lang="pt-BR" smtClean="0"/>
              <a:t>15/04/2016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46AFB-248D-4542-9EF3-0E51AEECB0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7989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26127" y="2047009"/>
            <a:ext cx="9746673" cy="1267691"/>
          </a:xfrm>
          <a:effectLst>
            <a:reflection blurRad="6350" stA="50000" endA="300" endPos="90000" dir="5400000" sy="-100000" algn="bl" rotWithShape="0"/>
          </a:effectLst>
        </p:spPr>
        <p:txBody>
          <a:bodyPr>
            <a:prstTxWarp prst="textInflate">
              <a:avLst/>
            </a:prstTxWarp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57150">
                  <a:solidFill>
                    <a:srgbClr val="006600"/>
                  </a:solidFill>
                  <a:prstDash val="solid"/>
                </a:ln>
                <a:noFill/>
                <a:effectLst>
                  <a:reflection blurRad="6350" stA="55000" endA="300" endPos="45500" dir="5400000" sy="-100000" algn="bl" rotWithShape="0"/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FLORES DO NOSSO JARDIM</a:t>
            </a:r>
            <a:endParaRPr lang="pt-BR" sz="1100" b="1" dirty="0">
              <a:ln w="57150">
                <a:solidFill>
                  <a:srgbClr val="006600"/>
                </a:solidFill>
                <a:prstDash val="solid"/>
              </a:ln>
              <a:noFill/>
              <a:effectLst>
                <a:reflection blurRad="6350" stA="55000" endA="300" endPos="45500" dir="5400000" sy="-100000" algn="bl" rotWithShape="0"/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7469" y="-571500"/>
            <a:ext cx="3914775" cy="571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6519" y="6247720"/>
            <a:ext cx="3895725" cy="5238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4" y="6333384"/>
            <a:ext cx="2972215" cy="4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130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3026">
        <p15:prstTrans prst="crush"/>
        <p:sndAc>
          <p:stSnd loop="1">
            <p:snd r:embed="rId2" name="Andre Rieu - Romantic Moments 1.29 cut.wav"/>
          </p:stSnd>
        </p:sndAc>
      </p:transition>
    </mc:Choice>
    <mc:Fallback xmlns="">
      <p:transition spd="slow" advTm="23026">
        <p:fade/>
        <p:sndAc>
          <p:stSnd loop="1">
            <p:snd r:embed="rId7" name="Andre Rieu - Romantic Moments 1.29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38545" y="304493"/>
            <a:ext cx="11845636" cy="6189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00CC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Assim como em um jardim nascem e crescem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00CC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flores e ervas daninhas, </a:t>
            </a:r>
            <a:endParaRPr lang="pt-BR" sz="2800" b="1" dirty="0">
              <a:ln w="1905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00CC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nós também vicejam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00CC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sentimentos bons e ruins. </a:t>
            </a:r>
            <a:endParaRPr lang="pt-BR" sz="1100" b="1" dirty="0">
              <a:ln w="1905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590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6673">
        <p15:prstTrans prst="crush"/>
      </p:transition>
    </mc:Choice>
    <mc:Fallback xmlns="">
      <p:transition spd="slow" advTm="266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670964" y="1016090"/>
            <a:ext cx="5188525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rgbClr val="00CC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 maneira de um jardim, se não arrancarmos as ervas daninhas </a:t>
            </a:r>
            <a:endParaRPr lang="pt-BR" sz="2800" b="1" dirty="0" smtClean="0">
              <a:ln w="660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rgbClr val="00CC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elas </a:t>
            </a:r>
            <a:r>
              <a:rPr lang="pt-BR" sz="2800" b="1" dirty="0" smtClean="0">
                <a:ln w="6600">
                  <a:solidFill>
                    <a:srgbClr val="00CC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prevalecerão </a:t>
            </a:r>
            <a:endParaRPr lang="pt-BR" sz="2800" b="1" dirty="0" smtClean="0">
              <a:ln w="660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rgbClr val="00CC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</a:t>
            </a:r>
            <a:r>
              <a:rPr lang="pt-BR" sz="2800" b="1" dirty="0" smtClean="0">
                <a:ln w="6600">
                  <a:solidFill>
                    <a:srgbClr val="00CC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pouco tempo </a:t>
            </a:r>
            <a:endParaRPr lang="pt-BR" sz="2800" b="1" dirty="0" smtClean="0">
              <a:ln w="660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rgbClr val="00CC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</a:t>
            </a:r>
            <a:r>
              <a:rPr lang="pt-BR" sz="2800" b="1" dirty="0" smtClean="0">
                <a:ln w="6600">
                  <a:solidFill>
                    <a:srgbClr val="00CC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detrimento </a:t>
            </a:r>
            <a:endParaRPr lang="pt-BR" sz="2800" b="1" dirty="0" smtClean="0">
              <a:ln w="660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rgbClr val="00CC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 </a:t>
            </a:r>
            <a:r>
              <a:rPr lang="pt-BR" sz="2800" b="1" dirty="0" smtClean="0">
                <a:ln w="6600">
                  <a:solidFill>
                    <a:srgbClr val="00CC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belas </a:t>
            </a:r>
            <a:r>
              <a:rPr lang="pt-BR" sz="2800" b="1" dirty="0" smtClean="0">
                <a:ln w="6600">
                  <a:solidFill>
                    <a:srgbClr val="00CC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flores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rgbClr val="00CC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 smtClean="0">
                <a:ln w="6600">
                  <a:solidFill>
                    <a:srgbClr val="00CC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plantamos. </a:t>
            </a:r>
            <a:endParaRPr lang="pt-BR" sz="1100" b="1" dirty="0">
              <a:ln w="660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930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139">
        <p15:prstTrans prst="crush"/>
      </p:transition>
    </mc:Choice>
    <mc:Fallback xmlns="">
      <p:transition spd="slow" advTm="181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865416" y="609293"/>
            <a:ext cx="8146473" cy="5420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00CC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para fazermos escolhas conscientes é importante estarmos atentos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00CC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 que pensamos e sentimos para nos conhecer melhor. </a:t>
            </a:r>
            <a:endParaRPr lang="pt-BR" sz="1100" b="1" dirty="0">
              <a:ln w="19050">
                <a:solidFill>
                  <a:srgbClr val="00CC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215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060">
        <p15:prstTrans prst="crush"/>
      </p:transition>
    </mc:Choice>
    <mc:Fallback xmlns="">
      <p:transition spd="slow" advTm="180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7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779818" y="3577989"/>
            <a:ext cx="6096000" cy="147540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00FF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Temos de identificar as influências que recaem sobre nós. </a:t>
            </a:r>
            <a:endParaRPr lang="pt-BR" sz="1100" b="1" dirty="0">
              <a:ln w="19050">
                <a:solidFill>
                  <a:srgbClr val="FF00FF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576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799">
        <p15:prstTrans prst="crush"/>
      </p:transition>
    </mc:Choice>
    <mc:Fallback xmlns="">
      <p:transition spd="slow" advTm="117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1538739"/>
            <a:ext cx="6096000" cy="145495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Precisamos saber exatamente o que nos faz bem e o que nos prejudica,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747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9055">
        <p15:prstTrans prst="crush"/>
      </p:transition>
    </mc:Choice>
    <mc:Fallback xmlns="">
      <p:transition spd="slow" advTm="190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2736503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b="1" dirty="0">
                <a:ln w="19050">
                  <a:solidFill>
                    <a:srgbClr val="00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que nos influencia para sermos mais confiantes, </a:t>
            </a:r>
            <a:endParaRPr lang="pt-BR" sz="2800" b="1" dirty="0" smtClean="0">
              <a:ln w="19050">
                <a:solidFill>
                  <a:srgbClr val="00CC99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dirty="0" smtClean="0">
                <a:ln w="19050">
                  <a:solidFill>
                    <a:srgbClr val="00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mais </a:t>
            </a:r>
            <a:r>
              <a:rPr lang="pt-BR" sz="2800" b="1" dirty="0">
                <a:ln w="19050">
                  <a:solidFill>
                    <a:srgbClr val="00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produtivos, </a:t>
            </a:r>
            <a:endParaRPr lang="pt-BR" b="1" dirty="0">
              <a:ln w="19050">
                <a:solidFill>
                  <a:srgbClr val="00CC99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0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913">
        <p15:prstTrans prst="crush"/>
      </p:transition>
    </mc:Choice>
    <mc:Fallback xmlns="">
      <p:transition spd="slow" advTm="129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34143" y="4728838"/>
            <a:ext cx="6096000" cy="166013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 nos empurra para baixo </a:t>
            </a:r>
            <a:r>
              <a:rPr lang="pt-BR" sz="2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rouba nossa energia.</a:t>
            </a:r>
            <a:endParaRPr lang="pt-BR" sz="11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662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892">
        <p15:prstTrans prst="crush"/>
      </p:transition>
    </mc:Choice>
    <mc:Fallback xmlns="">
      <p:transition spd="slow" advTm="118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083629" y="1292192"/>
            <a:ext cx="6096000" cy="157799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63004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Penso que a vida é um eterno desequilíbrio entre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63004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ganhar e perder,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630041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340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245">
        <p15:prstTrans prst="crush"/>
      </p:transition>
    </mc:Choice>
    <mc:Fallback xmlns="">
      <p:transition spd="slow" advTm="122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671458" y="4246043"/>
            <a:ext cx="6096000" cy="19364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pois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 e qualquer acontecimento, bom ou ruim, nos afeta com maior ou menor intensidade.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113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4547">
        <p15:prstTrans prst="crush"/>
      </p:transition>
    </mc:Choice>
    <mc:Fallback xmlns="">
      <p:transition spd="slow" advTm="145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40228" y="2043306"/>
            <a:ext cx="9024257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700A1B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Vivemos sobre uma linha de referência do estado de normalidade que traçamos consciente ou inconscientemente para nós.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700A1B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723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276">
        <p15:prstTrans prst="crush"/>
      </p:transition>
    </mc:Choice>
    <mc:Fallback xmlns="">
      <p:transition spd="slow" advTm="162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88572" y="815132"/>
            <a:ext cx="6096000" cy="191597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00CC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E, na constante tentativa de ajuste, sempre buscaremos estar o máximo possível próximo dessa linha invisível . </a:t>
            </a:r>
            <a:endParaRPr lang="pt-BR" sz="1100" b="1" dirty="0">
              <a:ln w="19050">
                <a:solidFill>
                  <a:srgbClr val="00CC00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196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31">
        <p15:prstTrans prst="crush"/>
      </p:transition>
    </mc:Choice>
    <mc:Fallback xmlns="">
      <p:transition spd="slow" advTm="160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12815" y="4417382"/>
            <a:ext cx="9955975" cy="1660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assim cada um de nós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responsável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pela sua referência de bem-estar,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150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3196">
        <p15:prstTrans prst="crush"/>
      </p:transition>
    </mc:Choice>
    <mc:Fallback xmlns="">
      <p:transition spd="slow" advTm="131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553201" y="915390"/>
            <a:ext cx="4731328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CF316"/>
                  </a:solidFill>
                  <a:prstDash val="solid"/>
                </a:ln>
                <a:solidFill>
                  <a:srgbClr val="09090B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vai dizer muito sobre o que pensamos de nós mesmos. </a:t>
            </a:r>
            <a:endParaRPr lang="pt-BR" sz="1100" b="1" dirty="0">
              <a:ln w="19050">
                <a:solidFill>
                  <a:srgbClr val="FCF316"/>
                </a:solidFill>
                <a:prstDash val="solid"/>
              </a:ln>
              <a:solidFill>
                <a:srgbClr val="09090B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315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402">
        <p15:prstTrans prst="crush"/>
      </p:transition>
    </mc:Choice>
    <mc:Fallback xmlns="">
      <p:transition spd="slow" advTm="114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966856" y="0"/>
            <a:ext cx="5225144" cy="2397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>
                  <a:solidFill>
                    <a:srgbClr val="FBF040"/>
                  </a:solidFill>
                </a:ln>
                <a:solidFill>
                  <a:srgbClr val="CD79CC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isso, sempre convém renovar nossa disposição para repensar conceitos de bem-estar, de felicidade.</a:t>
            </a:r>
            <a:endParaRPr lang="pt-BR" sz="1100" dirty="0">
              <a:ln>
                <a:solidFill>
                  <a:srgbClr val="FBF040"/>
                </a:solidFill>
              </a:ln>
              <a:solidFill>
                <a:srgbClr val="CD79C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548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481">
        <p15:prstTrans prst="crush"/>
      </p:transition>
    </mc:Choice>
    <mc:Fallback xmlns="">
      <p:transition spd="slow" advTm="154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142999" y="1361209"/>
            <a:ext cx="9632373" cy="3914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C000"/>
                  </a:solidFill>
                  <a:prstDash val="solid"/>
                </a:ln>
                <a:solidFill>
                  <a:srgbClr val="FFFF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Há coisas que ninguém pode fazer por nós</a:t>
            </a:r>
            <a:r>
              <a:rPr lang="pt-BR" sz="2800" b="1" dirty="0" smtClean="0">
                <a:ln w="19050">
                  <a:solidFill>
                    <a:srgbClr val="FFC000"/>
                  </a:solidFill>
                  <a:prstDash val="solid"/>
                </a:ln>
                <a:solidFill>
                  <a:srgbClr val="FFFF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FFC000"/>
                </a:solidFill>
                <a:prstDash val="solid"/>
              </a:ln>
              <a:solidFill>
                <a:srgbClr val="FFFF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FFC000"/>
                </a:solidFill>
                <a:prstDash val="solid"/>
              </a:ln>
              <a:solidFill>
                <a:srgbClr val="FFFF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FFC000"/>
                </a:solidFill>
                <a:prstDash val="solid"/>
              </a:ln>
              <a:solidFill>
                <a:srgbClr val="FFFF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FFC000"/>
                </a:solidFill>
                <a:prstDash val="solid"/>
              </a:ln>
              <a:solidFill>
                <a:srgbClr val="FFFF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FFC000"/>
                </a:solidFill>
                <a:prstDash val="solid"/>
              </a:ln>
              <a:solidFill>
                <a:srgbClr val="FFFF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C000"/>
                  </a:solidFill>
                  <a:prstDash val="solid"/>
                </a:ln>
                <a:solidFill>
                  <a:srgbClr val="FFFF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 smtClean="0">
                <a:ln w="19050">
                  <a:solidFill>
                    <a:srgbClr val="FFC000"/>
                  </a:solidFill>
                  <a:prstDash val="solid"/>
                </a:ln>
                <a:solidFill>
                  <a:srgbClr val="FFFF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decidir o quanto aceitamos perder, </a:t>
            </a:r>
            <a:endParaRPr lang="pt-BR" sz="1100" b="1" dirty="0">
              <a:ln w="19050">
                <a:solidFill>
                  <a:srgbClr val="FFC000"/>
                </a:solidFill>
                <a:prstDash val="solid"/>
              </a:ln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046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157">
        <p15:prstTrans prst="crush"/>
      </p:transition>
    </mc:Choice>
    <mc:Fallback xmlns="">
      <p:transition spd="slow" advTm="161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2509" y="488373"/>
            <a:ext cx="9791205" cy="3935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quanto estamos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dispostos a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fazer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alcançar a normalidade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 satisfaça e,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finalmente,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 quão feliz queremos e merecemos ser. 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358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180">
        <p15:prstTrans prst="crush"/>
      </p:transition>
    </mc:Choice>
    <mc:Fallback xmlns="">
      <p:transition spd="slow" advTm="151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270171" y="4124952"/>
            <a:ext cx="5900057" cy="157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muitas vezes, mesmo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o desgosto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 não nos espante,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640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731">
        <p15:prstTrans prst="crush"/>
      </p:transition>
    </mc:Choice>
    <mc:Fallback xmlns="">
      <p:transition spd="slow" advTm="117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024257" y="1817913"/>
            <a:ext cx="2982685" cy="2858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relutamos em aceitar que alguma coisa precisa ser mudada em nossa vida. </a:t>
            </a:r>
            <a:endParaRPr lang="pt-BR" sz="1100" b="1" dirty="0">
              <a:ln w="19050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586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52">
        <p15:prstTrans prst="crush"/>
      </p:transition>
    </mc:Choice>
    <mc:Fallback xmlns="">
      <p:transition spd="slow" advTm="120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53690" y="182636"/>
            <a:ext cx="6096000" cy="147540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é preciso fazer algo para dar mais visibilidade às flores.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951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976">
        <p15:prstTrans prst="crush"/>
      </p:transition>
    </mc:Choice>
    <mc:Fallback xmlns="">
      <p:transition spd="slow" advTm="109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97427" y="197427"/>
            <a:ext cx="11918373" cy="5062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todos sabemos que mudanças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ainda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necessárias,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sempre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 causam algum sofrimento.</a:t>
            </a:r>
            <a:r>
              <a:rPr lang="pt-BR" sz="2800" b="1" dirty="0" smtClean="0">
                <a:solidFill>
                  <a:srgbClr val="0066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703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3107">
        <p15:prstTrans prst="crush"/>
      </p:transition>
    </mc:Choice>
    <mc:Fallback xmlns="">
      <p:transition spd="slow" advTm="231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03566" y="131605"/>
            <a:ext cx="6096000" cy="166013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Nunca é fácil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dificuldades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sempre existem.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149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921">
        <p15:prstTrans prst="crush"/>
      </p:transition>
    </mc:Choice>
    <mc:Fallback xmlns="">
      <p:transition spd="slow" advTm="109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" y="2732929"/>
            <a:ext cx="11506200" cy="1096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todos os dias, ainda que pensemos que não,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estamos decidindo nossos rumos.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739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827">
        <p15:prstTrans prst="crush"/>
      </p:transition>
    </mc:Choice>
    <mc:Fallback xmlns="">
      <p:transition spd="slow" advTm="128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682343" y="461638"/>
            <a:ext cx="6096000" cy="101438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Mesmo quando não fazemos nada estamos decidindo.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925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344">
        <p15:prstTrans prst="crush"/>
      </p:transition>
    </mc:Choice>
    <mc:Fallback xmlns="">
      <p:transition spd="slow" advTm="113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52254" y="1991284"/>
            <a:ext cx="6681355" cy="1936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28575" cmpd="sng">
                  <a:solidFill>
                    <a:srgbClr val="658174"/>
                  </a:solidFill>
                  <a:prstDash val="solid"/>
                </a:ln>
                <a:solidFill>
                  <a:srgbClr val="F4D3AE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não podemos nos iludir que a vida se resolverá por si mesma ou que não haverá custo para nossas decisões.</a:t>
            </a:r>
            <a:endParaRPr lang="pt-BR" sz="1100" b="1" spc="50" dirty="0">
              <a:ln w="28575" cmpd="sng">
                <a:solidFill>
                  <a:srgbClr val="658174"/>
                </a:solidFill>
                <a:prstDash val="solid"/>
              </a:ln>
              <a:solidFill>
                <a:srgbClr val="F4D3AE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430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4649">
        <p15:prstTrans prst="crush"/>
      </p:transition>
    </mc:Choice>
    <mc:Fallback xmlns="">
      <p:transition spd="slow" advTm="146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2736" y="199526"/>
            <a:ext cx="11911445" cy="56258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rgbClr val="425327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questão de quando deixar de aguar ervas </a:t>
            </a:r>
            <a:r>
              <a:rPr lang="pt-BR" sz="2800" b="1" spc="50" dirty="0" smtClean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rgbClr val="425327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daninhas e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spc="50" dirty="0">
              <a:ln w="19050" cmpd="sng">
                <a:solidFill>
                  <a:schemeClr val="bg1"/>
                </a:solidFill>
                <a:prstDash val="solid"/>
              </a:ln>
              <a:solidFill>
                <a:srgbClr val="425327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spc="50" dirty="0" smtClean="0">
              <a:ln w="19050" cmpd="sng">
                <a:solidFill>
                  <a:schemeClr val="bg1"/>
                </a:solidFill>
                <a:prstDash val="solid"/>
              </a:ln>
              <a:solidFill>
                <a:srgbClr val="425327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spc="50" dirty="0">
              <a:ln w="19050" cmpd="sng">
                <a:solidFill>
                  <a:schemeClr val="bg1"/>
                </a:solidFill>
                <a:prstDash val="solid"/>
              </a:ln>
              <a:solidFill>
                <a:srgbClr val="425327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spc="50" dirty="0">
              <a:ln w="19050" cmpd="sng">
                <a:solidFill>
                  <a:schemeClr val="bg1"/>
                </a:solidFill>
                <a:prstDash val="solid"/>
              </a:ln>
              <a:solidFill>
                <a:srgbClr val="425327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spc="50" dirty="0" smtClean="0">
              <a:ln w="19050" cmpd="sng">
                <a:solidFill>
                  <a:schemeClr val="bg1"/>
                </a:solidFill>
                <a:prstDash val="solid"/>
              </a:ln>
              <a:solidFill>
                <a:srgbClr val="425327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spc="50" dirty="0" smtClean="0">
              <a:ln w="19050" cmpd="sng">
                <a:solidFill>
                  <a:schemeClr val="bg1"/>
                </a:solidFill>
                <a:prstDash val="solid"/>
              </a:ln>
              <a:solidFill>
                <a:srgbClr val="425327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spc="50" dirty="0">
              <a:ln w="19050" cmpd="sng">
                <a:solidFill>
                  <a:schemeClr val="bg1"/>
                </a:solidFill>
                <a:prstDash val="solid"/>
              </a:ln>
              <a:solidFill>
                <a:srgbClr val="425327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spc="50" dirty="0" smtClean="0">
              <a:ln w="19050" cmpd="sng">
                <a:solidFill>
                  <a:schemeClr val="bg1"/>
                </a:solidFill>
                <a:prstDash val="solid"/>
              </a:ln>
              <a:solidFill>
                <a:srgbClr val="425327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rgbClr val="425327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spc="50" dirty="0" smtClean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rgbClr val="425327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plantar novas flores sempre nos causará conflitos.</a:t>
            </a:r>
            <a:endParaRPr lang="pt-BR" sz="1100" b="1" spc="50" dirty="0">
              <a:ln w="19050" cmpd="sng">
                <a:solidFill>
                  <a:schemeClr val="bg1"/>
                </a:solidFill>
                <a:prstDash val="solid"/>
              </a:ln>
              <a:solidFill>
                <a:srgbClr val="425327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070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190">
        <p15:prstTrans prst="crush"/>
      </p:transition>
    </mc:Choice>
    <mc:Fallback xmlns="">
      <p:transition spd="slow" advTm="151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05740" y="125730"/>
            <a:ext cx="11852910" cy="3935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66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Mariza Figueiredo Martins/Pão de Poesia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66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Acervo pessoal e internet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66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</a:t>
            </a:r>
            <a:r>
              <a:rPr lang="pt-BR" sz="2800" b="1" dirty="0">
                <a:solidFill>
                  <a:srgbClr val="0066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pt-BR" sz="2800" b="1" dirty="0" err="1">
                <a:solidFill>
                  <a:srgbClr val="0066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Andre</a:t>
            </a:r>
            <a:r>
              <a:rPr lang="pt-BR" sz="2800" b="1" dirty="0">
                <a:solidFill>
                  <a:srgbClr val="0066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>
                <a:solidFill>
                  <a:srgbClr val="0066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Rieu</a:t>
            </a:r>
            <a:r>
              <a:rPr lang="pt-BR" sz="2800" b="1" dirty="0">
                <a:solidFill>
                  <a:srgbClr val="0066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pt-BR" sz="2800" b="1" dirty="0" err="1">
                <a:solidFill>
                  <a:srgbClr val="0066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Romantic</a:t>
            </a:r>
            <a:r>
              <a:rPr lang="pt-BR" sz="2800" b="1" dirty="0">
                <a:solidFill>
                  <a:srgbClr val="0066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 smtClean="0">
                <a:solidFill>
                  <a:srgbClr val="0066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Moments.wav </a:t>
            </a:r>
            <a:endParaRPr lang="pt-BR" sz="2800" b="1" dirty="0" smtClean="0">
              <a:solidFill>
                <a:srgbClr val="0066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err="1" smtClean="0">
                <a:solidFill>
                  <a:srgbClr val="0066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Formatação:Reinaldoslides</a:t>
            </a:r>
            <a:endParaRPr lang="pt-BR" sz="2800" b="1" dirty="0" smtClean="0">
              <a:solidFill>
                <a:srgbClr val="0066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66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66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66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16 de abril de 2016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6287607"/>
            <a:ext cx="2763981" cy="41280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229" y="4191000"/>
            <a:ext cx="6890657" cy="2672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987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33000">
        <p15:prstTrans prst="crush"/>
      </p:transition>
    </mc:Choice>
    <mc:Fallback>
      <p:transition spd="slow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750</TotalTime>
  <Words>436</Words>
  <Application>Microsoft Office PowerPoint</Application>
  <PresentationFormat>Widescreen</PresentationFormat>
  <Paragraphs>94</Paragraphs>
  <Slides>27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3" baseType="lpstr">
      <vt:lpstr>Arial</vt:lpstr>
      <vt:lpstr>Arial Black</vt:lpstr>
      <vt:lpstr>Calibri</vt:lpstr>
      <vt:lpstr>Calibri Light</vt:lpstr>
      <vt:lpstr>Times New Roman</vt:lpstr>
      <vt:lpstr>Tema do Office</vt:lpstr>
      <vt:lpstr>AS FLORES DO NOSSO JARDIM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 FLORES DO NOSSO JARDIM</dc:title>
  <dc:creator>Reinaldo</dc:creator>
  <cp:lastModifiedBy>Reinaldo</cp:lastModifiedBy>
  <cp:revision>32</cp:revision>
  <dcterms:created xsi:type="dcterms:W3CDTF">2016-04-15T03:40:29Z</dcterms:created>
  <dcterms:modified xsi:type="dcterms:W3CDTF">2016-04-16T03:05:16Z</dcterms:modified>
</cp:coreProperties>
</file>