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76" r:id="rId7"/>
    <p:sldId id="261" r:id="rId8"/>
    <p:sldId id="262" r:id="rId9"/>
    <p:sldId id="263" r:id="rId10"/>
    <p:sldId id="277" r:id="rId11"/>
    <p:sldId id="278" r:id="rId12"/>
    <p:sldId id="264" r:id="rId13"/>
    <p:sldId id="279" r:id="rId14"/>
    <p:sldId id="265" r:id="rId15"/>
    <p:sldId id="266" r:id="rId16"/>
    <p:sldId id="280" r:id="rId17"/>
    <p:sldId id="267" r:id="rId18"/>
    <p:sldId id="268" r:id="rId19"/>
    <p:sldId id="281" r:id="rId20"/>
    <p:sldId id="269" r:id="rId21"/>
    <p:sldId id="270" r:id="rId22"/>
    <p:sldId id="282" r:id="rId23"/>
    <p:sldId id="272" r:id="rId24"/>
    <p:sldId id="273" r:id="rId25"/>
    <p:sldId id="274" r:id="rId2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  <a:srgbClr val="33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43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9F1BE5-8D1B-4217-BD41-4BB59C6A8FF5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659D9D-F5A9-4DCD-93F8-3F56AEF282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73780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659D9D-F5A9-4DCD-93F8-3F56AEF28250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20536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659D9D-F5A9-4DCD-93F8-3F56AEF28250}" type="slidenum">
              <a:rPr lang="pt-BR" smtClean="0"/>
              <a:t>25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42341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171C9-06C1-4429-8BF8-4070DC9ECA41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0B3E7-8893-4371-9353-3AC5F5C0CA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6780920"/>
      </p:ext>
    </p:extLst>
  </p:cSld>
  <p:clrMapOvr>
    <a:masterClrMapping/>
  </p:clrMapOvr>
  <p:transition spd="slow" advTm="5000"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171C9-06C1-4429-8BF8-4070DC9ECA41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0B3E7-8893-4371-9353-3AC5F5C0CA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0631481"/>
      </p:ext>
    </p:extLst>
  </p:cSld>
  <p:clrMapOvr>
    <a:masterClrMapping/>
  </p:clrMapOvr>
  <p:transition spd="slow" advTm="5000"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171C9-06C1-4429-8BF8-4070DC9ECA41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0B3E7-8893-4371-9353-3AC5F5C0CA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3637620"/>
      </p:ext>
    </p:extLst>
  </p:cSld>
  <p:clrMapOvr>
    <a:masterClrMapping/>
  </p:clrMapOvr>
  <p:transition spd="slow" advTm="5000"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171C9-06C1-4429-8BF8-4070DC9ECA41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0B3E7-8893-4371-9353-3AC5F5C0CA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7000965"/>
      </p:ext>
    </p:extLst>
  </p:cSld>
  <p:clrMapOvr>
    <a:masterClrMapping/>
  </p:clrMapOvr>
  <p:transition spd="slow" advTm="5000">
    <p:pu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171C9-06C1-4429-8BF8-4070DC9ECA41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0B3E7-8893-4371-9353-3AC5F5C0CA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657839"/>
      </p:ext>
    </p:extLst>
  </p:cSld>
  <p:clrMapOvr>
    <a:masterClrMapping/>
  </p:clrMapOvr>
  <p:transition spd="slow" advTm="5000">
    <p:pu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171C9-06C1-4429-8BF8-4070DC9ECA41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0B3E7-8893-4371-9353-3AC5F5C0CA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7486995"/>
      </p:ext>
    </p:extLst>
  </p:cSld>
  <p:clrMapOvr>
    <a:masterClrMapping/>
  </p:clrMapOvr>
  <p:transition spd="slow" advTm="5000">
    <p:pu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171C9-06C1-4429-8BF8-4070DC9ECA41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0B3E7-8893-4371-9353-3AC5F5C0CA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1060664"/>
      </p:ext>
    </p:extLst>
  </p:cSld>
  <p:clrMapOvr>
    <a:masterClrMapping/>
  </p:clrMapOvr>
  <p:transition spd="slow" advTm="5000">
    <p:pu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171C9-06C1-4429-8BF8-4070DC9ECA41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0B3E7-8893-4371-9353-3AC5F5C0CA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017893"/>
      </p:ext>
    </p:extLst>
  </p:cSld>
  <p:clrMapOvr>
    <a:masterClrMapping/>
  </p:clrMapOvr>
  <p:transition spd="slow" advTm="5000">
    <p:pu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171C9-06C1-4429-8BF8-4070DC9ECA41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0B3E7-8893-4371-9353-3AC5F5C0CA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772693"/>
      </p:ext>
    </p:extLst>
  </p:cSld>
  <p:clrMapOvr>
    <a:masterClrMapping/>
  </p:clrMapOvr>
  <p:transition spd="slow" advTm="5000">
    <p:pu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171C9-06C1-4429-8BF8-4070DC9ECA41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0B3E7-8893-4371-9353-3AC5F5C0CA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856209"/>
      </p:ext>
    </p:extLst>
  </p:cSld>
  <p:clrMapOvr>
    <a:masterClrMapping/>
  </p:clrMapOvr>
  <p:transition spd="slow" advTm="5000">
    <p:pu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171C9-06C1-4429-8BF8-4070DC9ECA41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0B3E7-8893-4371-9353-3AC5F5C0CA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6472287"/>
      </p:ext>
    </p:extLst>
  </p:cSld>
  <p:clrMapOvr>
    <a:masterClrMapping/>
  </p:clrMapOvr>
  <p:transition spd="slow" advTm="5000">
    <p:pu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2171C9-06C1-4429-8BF8-4070DC9ECA41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D0B3E7-8893-4371-9353-3AC5F5C0CA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0063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pu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3384376"/>
          </a:xfrm>
        </p:spPr>
        <p:txBody>
          <a:bodyPr>
            <a:noAutofit/>
          </a:bodyPr>
          <a:lstStyle/>
          <a:p>
            <a:r>
              <a:rPr lang="pt-BR" sz="11500" b="1" dirty="0" smtClean="0">
                <a:solidFill>
                  <a:srgbClr val="FFFF00"/>
                </a:solidFill>
                <a:latin typeface="Lucida Calligraphy" panose="03010101010101010101" pitchFamily="66" charset="0"/>
              </a:rPr>
              <a:t>Viver</a:t>
            </a:r>
            <a:endParaRPr lang="pt-BR" sz="11500" b="1" dirty="0">
              <a:solidFill>
                <a:srgbClr val="FFFF00"/>
              </a:solidFill>
              <a:latin typeface="Lucida Calligraphy" panose="03010101010101010101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79512" y="6165304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</a:rPr>
              <a:t>Reinaldo</a:t>
            </a:r>
            <a:endParaRPr lang="pt-BR" sz="3600" b="1" dirty="0">
              <a:solidFill>
                <a:srgbClr val="FFFF00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915816" y="616530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AVANÇO  AUTOMÁTICO</a:t>
            </a:r>
            <a:endParaRPr lang="pt-BR" sz="3600" b="1" dirty="0">
              <a:solidFill>
                <a:srgbClr val="FFFF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932040" y="7029400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LIGUE O SOM</a:t>
            </a:r>
            <a:endParaRPr lang="pt-BR" sz="3600" b="1" dirty="0">
              <a:solidFill>
                <a:srgbClr val="FFFF0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-36512" y="2852936"/>
            <a:ext cx="9073008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500" dirty="0">
                <a:solidFill>
                  <a:srgbClr val="FFFF00"/>
                </a:solidFill>
                <a:latin typeface="Lucida Calligraphy" panose="03010101010101010101" pitchFamily="66" charset="0"/>
              </a:rPr>
              <a:t>não dói</a:t>
            </a:r>
          </a:p>
        </p:txBody>
      </p:sp>
    </p:spTree>
    <p:extLst>
      <p:ext uri="{BB962C8B-B14F-4D97-AF65-F5344CB8AC3E}">
        <p14:creationId xmlns:p14="http://schemas.microsoft.com/office/powerpoint/2010/main" val="4061465075"/>
      </p:ext>
    </p:extLst>
  </p:cSld>
  <p:clrMapOvr>
    <a:masterClrMapping/>
  </p:clrMapOvr>
  <p:transition spd="slow" advTm="5000">
    <p:push/>
    <p:sndAc>
      <p:stSnd loop="1">
        <p:snd r:embed="rId2" name="richard Clayderman - Dont Cry For Me Argentina   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400"/>
                            </p:stCondLst>
                            <p:childTnLst>
                              <p:par>
                                <p:cTn id="2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94322"/>
          </a:xfrm>
        </p:spPr>
        <p:txBody>
          <a:bodyPr>
            <a:noAutofit/>
          </a:bodyPr>
          <a:lstStyle/>
          <a:p>
            <a:r>
              <a:rPr lang="pt-BR" b="1" dirty="0">
                <a:solidFill>
                  <a:srgbClr val="FFFF00"/>
                </a:solidFill>
              </a:rPr>
              <a:t>D</a:t>
            </a:r>
            <a:r>
              <a:rPr lang="pt-BR" b="1" dirty="0" smtClean="0">
                <a:solidFill>
                  <a:srgbClr val="FFFF00"/>
                </a:solidFill>
              </a:rPr>
              <a:t>efinitivo, </a:t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>como tudo o que é simples</a:t>
            </a:r>
            <a:r>
              <a:rPr lang="pt-BR" b="1" dirty="0" smtClean="0"/>
              <a:t>.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2288271066"/>
      </p:ext>
    </p:extLst>
  </p:cSld>
  <p:clrMapOvr>
    <a:masterClrMapping/>
  </p:clrMapOvr>
  <p:transition spd="slow" advTm="5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62674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Nossa dor não advém das coisas vividas, </a:t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>
                <a:solidFill>
                  <a:srgbClr val="FFFF00"/>
                </a:solidFill>
              </a:rPr>
              <a:t/>
            </a:r>
            <a:br>
              <a:rPr lang="pt-BR" b="1" dirty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/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/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>
                <a:solidFill>
                  <a:srgbClr val="FFFF00"/>
                </a:solidFill>
              </a:rPr>
              <a:t/>
            </a:r>
            <a:br>
              <a:rPr lang="pt-BR" b="1" dirty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>mas das coisas que foram sonhadas e não se cumpriram.</a:t>
            </a: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1311336"/>
      </p:ext>
    </p:extLst>
  </p:cSld>
  <p:clrMapOvr>
    <a:masterClrMapping/>
  </p:clrMapOvr>
  <p:transition spd="slow" advTm="5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4666530"/>
          </a:xfrm>
        </p:spPr>
        <p:txBody>
          <a:bodyPr/>
          <a:lstStyle/>
          <a:p>
            <a:r>
              <a:rPr lang="pt-BR" b="1" dirty="0" smtClean="0">
                <a:solidFill>
                  <a:srgbClr val="FFFF00"/>
                </a:solidFill>
                <a:latin typeface="+mn-lt"/>
              </a:rPr>
              <a:t>Por que sofremos tanto por amor? </a:t>
            </a:r>
            <a:endParaRPr lang="pt-BR" b="1" dirty="0">
              <a:solidFill>
                <a:srgbClr val="FFFF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60236304"/>
      </p:ext>
    </p:extLst>
  </p:cSld>
  <p:clrMapOvr>
    <a:masterClrMapping/>
  </p:clrMapOvr>
  <p:transition spd="slow" advTm="5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738538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O certo seria a gente não sofrer, apenas agradecer por termos conhecido uma pessoa tão bacana, </a:t>
            </a: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5964519"/>
      </p:ext>
    </p:extLst>
  </p:cSld>
  <p:clrMapOvr>
    <a:masterClrMapping/>
  </p:clrMapOvr>
  <p:transition spd="slow" advTm="5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525344"/>
          </a:xfrm>
        </p:spPr>
        <p:txBody>
          <a:bodyPr>
            <a:normAutofit fontScale="90000"/>
          </a:bodyPr>
          <a:lstStyle/>
          <a:p>
            <a:r>
              <a:rPr lang="pt-BR" sz="4900" b="1" dirty="0">
                <a:solidFill>
                  <a:srgbClr val="FFFF00"/>
                </a:solidFill>
              </a:rPr>
              <a:t>que gerou em nós um sentimento intenso e que nos fez companhia por um tempo razoável</a:t>
            </a:r>
            <a:r>
              <a:rPr lang="pt-BR" sz="4900" b="1" dirty="0" smtClean="0">
                <a:solidFill>
                  <a:srgbClr val="FFFF00"/>
                </a:solidFill>
              </a:rPr>
              <a:t>,</a:t>
            </a:r>
            <a:r>
              <a:rPr lang="pt-BR" b="1" dirty="0" smtClean="0">
                <a:solidFill>
                  <a:srgbClr val="FFFF00"/>
                </a:solidFill>
              </a:rPr>
              <a:t/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/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>
                <a:solidFill>
                  <a:srgbClr val="FFFF00"/>
                </a:solidFill>
              </a:rPr>
              <a:t/>
            </a:r>
            <a:br>
              <a:rPr lang="pt-BR" b="1" dirty="0">
                <a:solidFill>
                  <a:srgbClr val="FFFF00"/>
                </a:solidFill>
              </a:rPr>
            </a:br>
            <a:r>
              <a:rPr lang="pt-BR" b="1" dirty="0">
                <a:solidFill>
                  <a:srgbClr val="FFFF00"/>
                </a:solidFill>
              </a:rPr>
              <a:t/>
            </a:r>
            <a:br>
              <a:rPr lang="pt-BR" b="1" dirty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/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>
                <a:solidFill>
                  <a:srgbClr val="FFFF00"/>
                </a:solidFill>
              </a:rPr>
              <a:t/>
            </a:r>
            <a:br>
              <a:rPr lang="pt-BR" b="1" dirty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>                                    </a:t>
            </a:r>
            <a:r>
              <a:rPr lang="pt-BR" sz="4900" b="1" dirty="0" smtClean="0">
                <a:solidFill>
                  <a:srgbClr val="FFFF00"/>
                </a:solidFill>
              </a:rPr>
              <a:t>um </a:t>
            </a:r>
            <a:r>
              <a:rPr lang="pt-BR" sz="4900" b="1" dirty="0">
                <a:solidFill>
                  <a:srgbClr val="FFFF00"/>
                </a:solidFill>
              </a:rPr>
              <a:t>tempo feliz.</a:t>
            </a:r>
          </a:p>
        </p:txBody>
      </p:sp>
    </p:spTree>
    <p:extLst>
      <p:ext uri="{BB962C8B-B14F-4D97-AF65-F5344CB8AC3E}">
        <p14:creationId xmlns:p14="http://schemas.microsoft.com/office/powerpoint/2010/main" val="3535687229"/>
      </p:ext>
    </p:extLst>
  </p:cSld>
  <p:clrMapOvr>
    <a:masterClrMapping/>
  </p:clrMapOvr>
  <p:transition spd="slow" advTm="5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74642"/>
          </a:xfrm>
        </p:spPr>
        <p:txBody>
          <a:bodyPr/>
          <a:lstStyle/>
          <a:p>
            <a:r>
              <a:rPr lang="pt-BR" b="1" dirty="0" smtClean="0">
                <a:solidFill>
                  <a:srgbClr val="FFFF00"/>
                </a:solidFill>
              </a:rPr>
              <a:t>Sofremos por quê?</a:t>
            </a: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730246"/>
      </p:ext>
    </p:extLst>
  </p:cSld>
  <p:clrMapOvr>
    <a:masterClrMapping/>
  </p:clrMapOvr>
  <p:transition spd="slow" advTm="5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514402"/>
          </a:xfrm>
        </p:spPr>
        <p:txBody>
          <a:bodyPr>
            <a:noAutofit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Porque automaticamente esquecemos o que foi desfrutado e passamos a sofrer pelas nossas projeções irrealizadas,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60857998"/>
      </p:ext>
    </p:extLst>
  </p:cSld>
  <p:clrMapOvr>
    <a:masterClrMapping/>
  </p:clrMapOvr>
  <p:transition spd="slow" advTm="5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/>
          <a:lstStyle/>
          <a:p>
            <a:r>
              <a:rPr lang="pt-BR" b="1" dirty="0" smtClean="0">
                <a:solidFill>
                  <a:srgbClr val="FFFF00"/>
                </a:solidFill>
              </a:rPr>
              <a:t>por todas as cidades que gostaríamos de ter conhecido ao lado do nosso amor e não conhecemos, </a:t>
            </a: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8377670"/>
      </p:ext>
    </p:extLst>
  </p:cSld>
  <p:clrMapOvr>
    <a:masterClrMapping/>
  </p:clrMapOvr>
  <p:transition spd="slow" advTm="5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3068960"/>
          </a:xfrm>
        </p:spPr>
        <p:txBody>
          <a:bodyPr/>
          <a:lstStyle/>
          <a:p>
            <a:r>
              <a:rPr lang="pt-BR" b="1" dirty="0">
                <a:solidFill>
                  <a:srgbClr val="FFFF00"/>
                </a:solidFill>
              </a:rPr>
              <a:t>por todos os filhos que gostaríamos de ter tido junto e não tivemos, </a:t>
            </a:r>
          </a:p>
        </p:txBody>
      </p:sp>
    </p:spTree>
    <p:extLst>
      <p:ext uri="{BB962C8B-B14F-4D97-AF65-F5344CB8AC3E}">
        <p14:creationId xmlns:p14="http://schemas.microsoft.com/office/powerpoint/2010/main" val="3008498340"/>
      </p:ext>
    </p:extLst>
  </p:cSld>
  <p:clrMapOvr>
    <a:masterClrMapping/>
  </p:clrMapOvr>
  <p:transition spd="slow" advTm="5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309320"/>
          </a:xfrm>
        </p:spPr>
        <p:txBody>
          <a:bodyPr>
            <a:noAutofit/>
          </a:bodyPr>
          <a:lstStyle/>
          <a:p>
            <a:r>
              <a:rPr lang="pt-BR" b="1" dirty="0">
                <a:solidFill>
                  <a:srgbClr val="FFFF00"/>
                </a:solidFill>
              </a:rPr>
              <a:t>por </a:t>
            </a:r>
            <a:r>
              <a:rPr lang="pt-BR" b="1" dirty="0" smtClean="0">
                <a:solidFill>
                  <a:srgbClr val="FFFF00"/>
                </a:solidFill>
              </a:rPr>
              <a:t>todos os shows e </a:t>
            </a:r>
            <a:r>
              <a:rPr lang="pt-BR" b="1" dirty="0">
                <a:solidFill>
                  <a:srgbClr val="FFFF00"/>
                </a:solidFill>
              </a:rPr>
              <a:t>livros e silêncios que gostaríamos de ter compartilhado e </a:t>
            </a:r>
            <a:r>
              <a:rPr lang="pt-BR" b="1" dirty="0" smtClean="0">
                <a:solidFill>
                  <a:srgbClr val="FFFF00"/>
                </a:solidFill>
              </a:rPr>
              <a:t>não compartilhamos</a:t>
            </a:r>
            <a:r>
              <a:rPr lang="pt-BR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67136023"/>
      </p:ext>
    </p:extLst>
  </p:cSld>
  <p:clrMapOvr>
    <a:masterClrMapping/>
  </p:clrMapOvr>
  <p:transition spd="slow" advTm="5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370386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Por todos os beijos cancelados, pela eternidade.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23297429"/>
      </p:ext>
    </p:extLst>
  </p:cSld>
  <p:clrMapOvr>
    <a:masterClrMapping/>
  </p:clrMapOvr>
  <p:transition spd="slow" advTm="5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autoRev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779912" y="116632"/>
            <a:ext cx="4906888" cy="3960440"/>
          </a:xfrm>
        </p:spPr>
        <p:txBody>
          <a:bodyPr>
            <a:noAutofit/>
          </a:bodyPr>
          <a:lstStyle/>
          <a:p>
            <a:r>
              <a:rPr lang="pt-BR" b="1" dirty="0">
                <a:solidFill>
                  <a:srgbClr val="FFFF00"/>
                </a:solidFill>
              </a:rPr>
              <a:t>Sofremos não porque nosso trabalho é desgastante e paga pouco, 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50995402"/>
      </p:ext>
    </p:extLst>
  </p:cSld>
  <p:clrMapOvr>
    <a:masterClrMapping/>
  </p:clrMapOvr>
  <p:transition spd="slow" advTm="5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4722"/>
          </a:xfrm>
        </p:spPr>
        <p:txBody>
          <a:bodyPr>
            <a:noAutofit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mas por todas as horas livres que deixamos de ter para ir ao cinema, para conversar com um amigo, para nadar, para namorar.</a:t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/>
            </a:r>
            <a:br>
              <a:rPr lang="pt-BR" b="1" dirty="0" smtClean="0">
                <a:solidFill>
                  <a:srgbClr val="FFFF00"/>
                </a:solidFill>
              </a:rPr>
            </a:b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6069510"/>
      </p:ext>
    </p:extLst>
  </p:cSld>
  <p:clrMapOvr>
    <a:masterClrMapping/>
  </p:clrMapOvr>
  <p:transition spd="slow" advTm="5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4536504"/>
          </a:xfrm>
        </p:spPr>
        <p:txBody>
          <a:bodyPr>
            <a:noAutofit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/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>Sofremos não porque nossa mãe é impaciente conosco, mas por todos os momentos em que poderíamos estar confidenciando a ela nossas</a:t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>
                <a:solidFill>
                  <a:srgbClr val="FFFF00"/>
                </a:solidFill>
              </a:rPr>
              <a:t/>
            </a:r>
            <a:br>
              <a:rPr lang="pt-BR" b="1" dirty="0">
                <a:solidFill>
                  <a:srgbClr val="FFFF00"/>
                </a:solidFill>
              </a:rPr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33022373"/>
      </p:ext>
    </p:extLst>
  </p:cSld>
  <p:clrMapOvr>
    <a:masterClrMapping/>
  </p:clrMapOvr>
  <p:transition spd="slow" advTm="5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</p:spPr>
        <p:txBody>
          <a:bodyPr/>
          <a:lstStyle/>
          <a:p>
            <a:r>
              <a:rPr lang="pt-BR" b="1" dirty="0" smtClean="0">
                <a:solidFill>
                  <a:srgbClr val="FFFF00"/>
                </a:solidFill>
              </a:rPr>
              <a:t>mais profundas </a:t>
            </a:r>
            <a:r>
              <a:rPr lang="pt-BR" b="1" dirty="0">
                <a:solidFill>
                  <a:srgbClr val="FFFF00"/>
                </a:solidFill>
              </a:rPr>
              <a:t>angústias se ela estivesse interessada em nos compreender</a:t>
            </a:r>
          </a:p>
        </p:txBody>
      </p:sp>
    </p:spTree>
    <p:extLst>
      <p:ext uri="{BB962C8B-B14F-4D97-AF65-F5344CB8AC3E}">
        <p14:creationId xmlns:p14="http://schemas.microsoft.com/office/powerpoint/2010/main" val="1130031267"/>
      </p:ext>
    </p:extLst>
  </p:cSld>
  <p:clrMapOvr>
    <a:masterClrMapping/>
  </p:clrMapOvr>
  <p:transition spd="slow" advTm="5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78298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Sofremos não porque nosso time perdeu, </a:t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>mas pela euforia sufocada.</a:t>
            </a:r>
            <a:r>
              <a:rPr lang="pt-BR" dirty="0" smtClean="0"/>
              <a:t>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79692837"/>
      </p:ext>
    </p:extLst>
  </p:cSld>
  <p:clrMapOvr>
    <a:masterClrMapping/>
  </p:clrMapOvr>
  <p:transition spd="slow" advTm="5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336704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Sofremos não porque envelhecemos,</a:t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>
                <a:solidFill>
                  <a:srgbClr val="FFFF00"/>
                </a:solidFill>
              </a:rPr>
              <a:t/>
            </a:r>
            <a:br>
              <a:rPr lang="pt-BR" b="1" dirty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/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>
                <a:solidFill>
                  <a:srgbClr val="FFFF00"/>
                </a:solidFill>
              </a:rPr>
              <a:t/>
            </a:r>
            <a:br>
              <a:rPr lang="pt-BR" b="1" dirty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/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>mas porque o futuro está sendo confiscado de nós,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24970649"/>
      </p:ext>
    </p:extLst>
  </p:cSld>
  <p:clrMapOvr>
    <a:masterClrMapping/>
  </p:clrMapOvr>
  <p:transition spd="slow" advTm="5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62674"/>
          </a:xfrm>
        </p:spPr>
        <p:txBody>
          <a:bodyPr/>
          <a:lstStyle/>
          <a:p>
            <a:r>
              <a:rPr lang="pt-BR" b="1" dirty="0">
                <a:solidFill>
                  <a:srgbClr val="FFFF00"/>
                </a:solidFill>
              </a:rPr>
              <a:t>impedindo assim que mil aventuras nos aconteçam, </a:t>
            </a:r>
            <a:r>
              <a:rPr lang="pt-BR" b="1" dirty="0" smtClean="0">
                <a:solidFill>
                  <a:srgbClr val="FFFF00"/>
                </a:solidFill>
              </a:rPr>
              <a:t/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/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>
                <a:solidFill>
                  <a:srgbClr val="FFFF00"/>
                </a:solidFill>
              </a:rPr>
              <a:t/>
            </a:r>
            <a:br>
              <a:rPr lang="pt-BR" b="1" dirty="0">
                <a:solidFill>
                  <a:srgbClr val="FFFF00"/>
                </a:solidFill>
              </a:rPr>
            </a:br>
            <a:r>
              <a:rPr lang="pt-BR" b="1" dirty="0">
                <a:solidFill>
                  <a:srgbClr val="FFFF00"/>
                </a:solidFill>
              </a:rPr>
              <a:t/>
            </a:r>
            <a:br>
              <a:rPr lang="pt-BR" b="1" dirty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>todas </a:t>
            </a:r>
            <a:r>
              <a:rPr lang="pt-BR" b="1" dirty="0">
                <a:solidFill>
                  <a:srgbClr val="FFFF00"/>
                </a:solidFill>
              </a:rPr>
              <a:t>aquelas com as quais sonhamos e n</a:t>
            </a:r>
            <a:r>
              <a:rPr lang="pt-BR" b="1" dirty="0" smtClean="0">
                <a:solidFill>
                  <a:srgbClr val="FFFF00"/>
                </a:solidFill>
              </a:rPr>
              <a:t>unca </a:t>
            </a:r>
            <a:r>
              <a:rPr lang="pt-BR" b="1" dirty="0">
                <a:solidFill>
                  <a:srgbClr val="FFFF00"/>
                </a:solidFill>
              </a:rPr>
              <a:t>chegamos a experimentar</a:t>
            </a:r>
          </a:p>
        </p:txBody>
      </p:sp>
    </p:spTree>
    <p:extLst>
      <p:ext uri="{BB962C8B-B14F-4D97-AF65-F5344CB8AC3E}">
        <p14:creationId xmlns:p14="http://schemas.microsoft.com/office/powerpoint/2010/main" val="933343764"/>
      </p:ext>
    </p:extLst>
  </p:cSld>
  <p:clrMapOvr>
    <a:masterClrMapping/>
  </p:clrMapOvr>
  <p:transition spd="slow" advTm="5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3645024"/>
            <a:ext cx="9144000" cy="3024336"/>
          </a:xfrm>
        </p:spPr>
        <p:txBody>
          <a:bodyPr>
            <a:normAutofit fontScale="90000"/>
          </a:bodyPr>
          <a:lstStyle/>
          <a:p>
            <a:r>
              <a:rPr lang="pt-BR" sz="4900" b="1" dirty="0" smtClean="0">
                <a:solidFill>
                  <a:srgbClr val="FFFF00"/>
                </a:solidFill>
              </a:rPr>
              <a:t>A resposta é simples como um verso:</a:t>
            </a:r>
            <a:br>
              <a:rPr lang="pt-BR" sz="4900" b="1" dirty="0" smtClean="0">
                <a:solidFill>
                  <a:srgbClr val="FFFF00"/>
                </a:solidFill>
              </a:rPr>
            </a:br>
            <a:r>
              <a:rPr lang="pt-BR" sz="4900" b="1" dirty="0" smtClean="0">
                <a:solidFill>
                  <a:srgbClr val="FFFF00"/>
                </a:solidFill>
              </a:rPr>
              <a:t>Se iludindo menos e vivendo mais!!!</a:t>
            </a:r>
            <a:endParaRPr lang="pt-BR" dirty="0"/>
          </a:p>
        </p:txBody>
      </p:sp>
      <p:sp>
        <p:nvSpPr>
          <p:cNvPr id="3" name="CaixaDeTexto 2"/>
          <p:cNvSpPr txBox="1"/>
          <p:nvPr/>
        </p:nvSpPr>
        <p:spPr>
          <a:xfrm>
            <a:off x="179512" y="332656"/>
            <a:ext cx="864096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>
                <a:solidFill>
                  <a:srgbClr val="FFFF00"/>
                </a:solidFill>
              </a:rPr>
              <a:t>Como aliviar a dor </a:t>
            </a:r>
            <a:br>
              <a:rPr lang="pt-BR" sz="4400" b="1" dirty="0">
                <a:solidFill>
                  <a:srgbClr val="FFFF00"/>
                </a:solidFill>
              </a:rPr>
            </a:br>
            <a:r>
              <a:rPr lang="pt-BR" sz="4400" b="1" dirty="0">
                <a:solidFill>
                  <a:srgbClr val="FFFF00"/>
                </a:solidFill>
              </a:rPr>
              <a:t>do que não foi vivido</a:t>
            </a:r>
            <a:r>
              <a:rPr lang="pt-BR" sz="4400" b="1" dirty="0" smtClean="0">
                <a:solidFill>
                  <a:srgbClr val="FFFF00"/>
                </a:solidFill>
              </a:rPr>
              <a:t>?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289896"/>
      </p:ext>
    </p:extLst>
  </p:cSld>
  <p:clrMapOvr>
    <a:masterClrMapping/>
  </p:clrMapOvr>
  <p:transition spd="slow" advTm="5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02634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A cada dia que vivo, mais me convenço de que o desperdício da vida está no amor que não damos,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9415484"/>
      </p:ext>
    </p:extLst>
  </p:cSld>
  <p:clrMapOvr>
    <a:masterClrMapping/>
  </p:clrMapOvr>
  <p:transition spd="slow" advTm="5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62674"/>
          </a:xfrm>
        </p:spPr>
        <p:txBody>
          <a:bodyPr/>
          <a:lstStyle/>
          <a:p>
            <a:r>
              <a:rPr lang="pt-BR" b="1" dirty="0">
                <a:solidFill>
                  <a:srgbClr val="FFFF00"/>
                </a:solidFill>
              </a:rPr>
              <a:t>nas forças que não usamos, na prudência egoísta que </a:t>
            </a:r>
            <a:r>
              <a:rPr lang="pt-BR" b="1" dirty="0" smtClean="0">
                <a:solidFill>
                  <a:srgbClr val="FFFF00"/>
                </a:solidFill>
              </a:rPr>
              <a:t/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>nada </a:t>
            </a:r>
            <a:r>
              <a:rPr lang="pt-BR" b="1" dirty="0">
                <a:solidFill>
                  <a:srgbClr val="FFFF00"/>
                </a:solidFill>
              </a:rPr>
              <a:t>arrisca </a:t>
            </a:r>
            <a:r>
              <a:rPr lang="pt-BR" b="1" dirty="0" smtClean="0">
                <a:solidFill>
                  <a:srgbClr val="FFFF00"/>
                </a:solidFill>
              </a:rPr>
              <a:t/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>
                <a:solidFill>
                  <a:srgbClr val="FFFF00"/>
                </a:solidFill>
              </a:rPr>
              <a:t/>
            </a:r>
            <a:br>
              <a:rPr lang="pt-BR" b="1" dirty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/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>e </a:t>
            </a:r>
            <a:r>
              <a:rPr lang="pt-BR" b="1" dirty="0">
                <a:solidFill>
                  <a:srgbClr val="FFFF00"/>
                </a:solidFill>
              </a:rPr>
              <a:t>que esquivando-se do sofrimento, </a:t>
            </a:r>
            <a:r>
              <a:rPr lang="pt-BR" b="1" dirty="0" smtClean="0">
                <a:solidFill>
                  <a:srgbClr val="FFFF00"/>
                </a:solidFill>
              </a:rPr>
              <a:t/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>perdemos </a:t>
            </a:r>
            <a:r>
              <a:rPr lang="pt-BR" b="1" dirty="0">
                <a:solidFill>
                  <a:srgbClr val="FFFF00"/>
                </a:solidFill>
              </a:rPr>
              <a:t>também a felicidade...</a:t>
            </a:r>
          </a:p>
        </p:txBody>
      </p:sp>
    </p:spTree>
    <p:extLst>
      <p:ext uri="{BB962C8B-B14F-4D97-AF65-F5344CB8AC3E}">
        <p14:creationId xmlns:p14="http://schemas.microsoft.com/office/powerpoint/2010/main" val="4286321676"/>
      </p:ext>
    </p:extLst>
  </p:cSld>
  <p:clrMapOvr>
    <a:masterClrMapping/>
  </p:clrMapOvr>
  <p:transition spd="slow" advTm="5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-243408"/>
            <a:ext cx="8229600" cy="2578298"/>
          </a:xfrm>
        </p:spPr>
        <p:txBody>
          <a:bodyPr>
            <a:normAutofit/>
          </a:bodyPr>
          <a:lstStyle/>
          <a:p>
            <a:r>
              <a:rPr lang="pt-BR" sz="8000" b="1" dirty="0" smtClean="0">
                <a:solidFill>
                  <a:srgbClr val="FFFF00"/>
                </a:solidFill>
              </a:rPr>
              <a:t>A dor é inevitável.</a:t>
            </a:r>
            <a:endParaRPr lang="pt-BR" sz="8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745594"/>
      </p:ext>
    </p:extLst>
  </p:cSld>
  <p:clrMapOvr>
    <a:masterClrMapping/>
  </p:clrMapOvr>
  <p:transition spd="slow" advTm="5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276872"/>
            <a:ext cx="8229600" cy="2304256"/>
          </a:xfrm>
        </p:spPr>
        <p:txBody>
          <a:bodyPr>
            <a:normAutofit/>
          </a:bodyPr>
          <a:lstStyle/>
          <a:p>
            <a:pPr algn="l"/>
            <a:r>
              <a:rPr lang="pt-BR" sz="6000" b="1" dirty="0" smtClean="0">
                <a:solidFill>
                  <a:srgbClr val="FFFF00"/>
                </a:solidFill>
              </a:rPr>
              <a:t>O sofrimento é opcional!</a:t>
            </a:r>
            <a:endParaRPr lang="pt-BR" sz="6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1234593"/>
      </p:ext>
    </p:extLst>
  </p:cSld>
  <p:clrMapOvr>
    <a:masterClrMapping/>
  </p:clrMapOvr>
  <p:transition spd="slow" advTm="5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27584" y="274638"/>
            <a:ext cx="8316416" cy="4018458"/>
          </a:xfrm>
        </p:spPr>
        <p:txBody>
          <a:bodyPr>
            <a:normAutofit/>
          </a:bodyPr>
          <a:lstStyle/>
          <a:p>
            <a:pPr algn="l"/>
            <a:r>
              <a:rPr lang="pt-BR" sz="2400" b="1" dirty="0" smtClean="0">
                <a:solidFill>
                  <a:srgbClr val="FFFF00"/>
                </a:solidFill>
              </a:rPr>
              <a:t>Texto: Carlos Drummond de Andrade</a:t>
            </a:r>
            <a:br>
              <a:rPr lang="pt-BR" sz="2400" b="1" dirty="0" smtClean="0">
                <a:solidFill>
                  <a:srgbClr val="FFFF00"/>
                </a:solidFill>
              </a:rPr>
            </a:br>
            <a:r>
              <a:rPr lang="pt-BR" sz="2400" b="1" dirty="0" smtClean="0">
                <a:solidFill>
                  <a:srgbClr val="FFFF00"/>
                </a:solidFill>
              </a:rPr>
              <a:t>Imagens: da internet, Corais </a:t>
            </a:r>
            <a:br>
              <a:rPr lang="pt-BR" sz="2400" b="1" dirty="0" smtClean="0">
                <a:solidFill>
                  <a:srgbClr val="FFFF00"/>
                </a:solidFill>
              </a:rPr>
            </a:br>
            <a:r>
              <a:rPr lang="pt-BR" sz="2400" b="1" dirty="0" smtClean="0">
                <a:solidFill>
                  <a:srgbClr val="FFFF00"/>
                </a:solidFill>
              </a:rPr>
              <a:t>Música: Richard </a:t>
            </a:r>
            <a:r>
              <a:rPr lang="pt-BR" sz="2400" b="1" dirty="0" err="1" smtClean="0">
                <a:solidFill>
                  <a:srgbClr val="FFFF00"/>
                </a:solidFill>
              </a:rPr>
              <a:t>Clayderman</a:t>
            </a:r>
            <a:r>
              <a:rPr lang="pt-BR" sz="2400" b="1" dirty="0" smtClean="0">
                <a:solidFill>
                  <a:srgbClr val="FFFF00"/>
                </a:solidFill>
              </a:rPr>
              <a:t> - </a:t>
            </a:r>
            <a:r>
              <a:rPr lang="pt-BR" sz="2400" b="1" dirty="0" err="1" smtClean="0">
                <a:solidFill>
                  <a:srgbClr val="FFFF00"/>
                </a:solidFill>
              </a:rPr>
              <a:t>Dont</a:t>
            </a:r>
            <a:r>
              <a:rPr lang="pt-BR" sz="2400" b="1" dirty="0" smtClean="0">
                <a:solidFill>
                  <a:srgbClr val="FFFF00"/>
                </a:solidFill>
              </a:rPr>
              <a:t> </a:t>
            </a:r>
            <a:r>
              <a:rPr lang="pt-BR" sz="2400" b="1" dirty="0" err="1" smtClean="0">
                <a:solidFill>
                  <a:srgbClr val="FFFF00"/>
                </a:solidFill>
              </a:rPr>
              <a:t>cry</a:t>
            </a:r>
            <a:r>
              <a:rPr lang="pt-BR" sz="2400" b="1" dirty="0" smtClean="0">
                <a:solidFill>
                  <a:srgbClr val="FFFF00"/>
                </a:solidFill>
              </a:rPr>
              <a:t> for me Argentina. </a:t>
            </a:r>
            <a:r>
              <a:rPr lang="pt-BR" sz="2400" b="1" dirty="0" err="1" smtClean="0">
                <a:solidFill>
                  <a:srgbClr val="FFFF00"/>
                </a:solidFill>
              </a:rPr>
              <a:t>wave</a:t>
            </a:r>
            <a:r>
              <a:rPr lang="pt-BR" sz="2400" b="1" dirty="0" smtClean="0">
                <a:solidFill>
                  <a:srgbClr val="FFFF00"/>
                </a:solidFill>
              </a:rPr>
              <a:t/>
            </a:r>
            <a:br>
              <a:rPr lang="pt-BR" sz="2400" b="1" dirty="0" smtClean="0">
                <a:solidFill>
                  <a:srgbClr val="FFFF00"/>
                </a:solidFill>
              </a:rPr>
            </a:br>
            <a:r>
              <a:rPr lang="pt-BR" sz="2400" b="1" dirty="0" smtClean="0">
                <a:solidFill>
                  <a:srgbClr val="FFFF00"/>
                </a:solidFill>
              </a:rPr>
              <a:t>Formatação</a:t>
            </a:r>
            <a:r>
              <a:rPr lang="pt-BR" sz="2400" b="1" dirty="0" smtClean="0">
                <a:solidFill>
                  <a:srgbClr val="FFFF00"/>
                </a:solidFill>
              </a:rPr>
              <a:t>: reinaldogp2000@yahoo.com.br</a:t>
            </a:r>
            <a:br>
              <a:rPr lang="pt-BR" sz="2400" b="1" dirty="0" smtClean="0">
                <a:solidFill>
                  <a:srgbClr val="FFFF00"/>
                </a:solidFill>
              </a:rPr>
            </a:br>
            <a:r>
              <a:rPr lang="pt-BR" sz="2400" b="1" dirty="0" smtClean="0">
                <a:solidFill>
                  <a:srgbClr val="FFFF00"/>
                </a:solidFill>
              </a:rPr>
              <a:t>www.</a:t>
            </a:r>
            <a:r>
              <a:rPr lang="pt-BR" sz="2400" b="1" dirty="0" smtClean="0">
                <a:solidFill>
                  <a:srgbClr val="FFFF00"/>
                </a:solidFill>
              </a:rPr>
              <a:t>sergrasan.com/reinaldoslides</a:t>
            </a:r>
            <a:r>
              <a:rPr lang="pt-BR" sz="4800" b="1" dirty="0" smtClean="0">
                <a:solidFill>
                  <a:srgbClr val="FFFF00"/>
                </a:solidFill>
              </a:rPr>
              <a:t/>
            </a:r>
            <a:br>
              <a:rPr lang="pt-BR" sz="4800" b="1" dirty="0" smtClean="0">
                <a:solidFill>
                  <a:srgbClr val="FFFF00"/>
                </a:solidFill>
              </a:rPr>
            </a:br>
            <a:r>
              <a:rPr lang="pt-BR" sz="3600" b="1" dirty="0" smtClean="0">
                <a:solidFill>
                  <a:srgbClr val="FFFF00"/>
                </a:solidFill>
              </a:rPr>
              <a:t>Campinas, 30 de abril de 2014</a:t>
            </a:r>
            <a:endParaRPr lang="pt-BR" sz="3600" b="1" dirty="0">
              <a:solidFill>
                <a:srgbClr val="FFFF00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0" y="4005064"/>
            <a:ext cx="9144000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7000" b="1" dirty="0" smtClean="0">
                <a:solidFill>
                  <a:srgbClr val="FFFF00"/>
                </a:solidFill>
                <a:latin typeface="Algerian" panose="04020705040A02060702" pitchFamily="82" charset="0"/>
              </a:rPr>
              <a:t>F I M</a:t>
            </a:r>
            <a:endParaRPr lang="pt-BR" sz="17000" b="1" dirty="0">
              <a:solidFill>
                <a:srgbClr val="FFFF00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4246301"/>
      </p:ext>
    </p:extLst>
  </p:cSld>
  <p:clrMapOvr>
    <a:masterClrMapping/>
  </p:clrMapOvr>
  <p:transition spd="slow" advTm="5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8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800"/>
                            </p:stCondLst>
                            <p:childTnLst>
                              <p:par>
                                <p:cTn id="16" presetID="6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580</TotalTime>
  <Words>272</Words>
  <Application>Microsoft Office PowerPoint</Application>
  <PresentationFormat>Apresentação na tela (4:3)</PresentationFormat>
  <Paragraphs>33</Paragraphs>
  <Slides>25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26" baseType="lpstr">
      <vt:lpstr>Tema do Office</vt:lpstr>
      <vt:lpstr>Viver</vt:lpstr>
      <vt:lpstr>Definitivo,  como tudo o que é simples.</vt:lpstr>
      <vt:lpstr>Nossa dor não advém das coisas vividas,      mas das coisas que foram sonhadas e não se cumpriram.</vt:lpstr>
      <vt:lpstr>Por que sofremos tanto por amor? </vt:lpstr>
      <vt:lpstr>O certo seria a gente não sofrer, apenas agradecer por termos conhecido uma pessoa tão bacana, </vt:lpstr>
      <vt:lpstr>que gerou em nós um sentimento intenso e que nos fez companhia por um tempo razoável,                                          um tempo feliz.</vt:lpstr>
      <vt:lpstr>Sofremos por quê?</vt:lpstr>
      <vt:lpstr>Porque automaticamente esquecemos o que foi desfrutado e passamos a sofrer pelas nossas projeções irrealizadas,  </vt:lpstr>
      <vt:lpstr>por todas as cidades que gostaríamos de ter conhecido ao lado do nosso amor e não conhecemos, </vt:lpstr>
      <vt:lpstr>por todos os filhos que gostaríamos de ter tido junto e não tivemos, </vt:lpstr>
      <vt:lpstr>por todos os shows e livros e silêncios que gostaríamos de ter compartilhado e não compartilhamos.</vt:lpstr>
      <vt:lpstr>Por todos os beijos cancelados, pela eternidade. </vt:lpstr>
      <vt:lpstr>Sofremos não porque nosso trabalho é desgastante e paga pouco,  </vt:lpstr>
      <vt:lpstr>mas por todas as horas livres que deixamos de ter para ir ao cinema, para conversar com um amigo, para nadar, para namorar.  </vt:lpstr>
      <vt:lpstr> Sofremos não porque nossa mãe é impaciente conosco, mas por todos os momentos em que poderíamos estar confidenciando a ela nossas  </vt:lpstr>
      <vt:lpstr>mais profundas angústias se ela estivesse interessada em nos compreender</vt:lpstr>
      <vt:lpstr>Sofremos não porque nosso time perdeu,  mas pela euforia sufocada.. </vt:lpstr>
      <vt:lpstr>Sofremos não porque envelhecemos,     mas porque o futuro está sendo confiscado de nós, </vt:lpstr>
      <vt:lpstr>impedindo assim que mil aventuras nos aconteçam,     todas aquelas com as quais sonhamos e nunca chegamos a experimentar</vt:lpstr>
      <vt:lpstr>A resposta é simples como um verso: Se iludindo menos e vivendo mais!!!</vt:lpstr>
      <vt:lpstr>A cada dia que vivo, mais me convenço de que o desperdício da vida está no amor que não damos, </vt:lpstr>
      <vt:lpstr>nas forças que não usamos, na prudência egoísta que  nada arrisca    e que esquivando-se do sofrimento,  perdemos também a felicidade...</vt:lpstr>
      <vt:lpstr>A dor é inevitável.</vt:lpstr>
      <vt:lpstr>O sofrimento é opcional!</vt:lpstr>
      <vt:lpstr>Texto: Carlos Drummond de Andrade Imagens: da internet, Corais  Música: Richard Clayderman - Dont cry for me Argentina. wave Formatação: reinaldogp2000@yahoo.com.br www.sergrasan.com/reinaldoslides Campinas, 30 de abril de 2014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Viver não dói</dc:title>
  <dc:creator>Reinaldo</dc:creator>
  <cp:lastModifiedBy>Reinaldo</cp:lastModifiedBy>
  <cp:revision>34</cp:revision>
  <dcterms:created xsi:type="dcterms:W3CDTF">2014-04-28T01:53:25Z</dcterms:created>
  <dcterms:modified xsi:type="dcterms:W3CDTF">2014-05-14T22:21:06Z</dcterms:modified>
</cp:coreProperties>
</file>