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60" r:id="rId2"/>
    <p:sldId id="297" r:id="rId3"/>
    <p:sldId id="259" r:id="rId4"/>
    <p:sldId id="286" r:id="rId5"/>
    <p:sldId id="261" r:id="rId6"/>
    <p:sldId id="262" r:id="rId7"/>
    <p:sldId id="287" r:id="rId8"/>
    <p:sldId id="265" r:id="rId9"/>
    <p:sldId id="266" r:id="rId10"/>
    <p:sldId id="288" r:id="rId11"/>
    <p:sldId id="289" r:id="rId12"/>
    <p:sldId id="267" r:id="rId13"/>
    <p:sldId id="268" r:id="rId14"/>
    <p:sldId id="290" r:id="rId15"/>
    <p:sldId id="291" r:id="rId16"/>
    <p:sldId id="269" r:id="rId17"/>
    <p:sldId id="292" r:id="rId18"/>
    <p:sldId id="270" r:id="rId19"/>
    <p:sldId id="293" r:id="rId20"/>
    <p:sldId id="271" r:id="rId21"/>
    <p:sldId id="276" r:id="rId22"/>
    <p:sldId id="294" r:id="rId23"/>
    <p:sldId id="295" r:id="rId24"/>
    <p:sldId id="296" r:id="rId25"/>
    <p:sldId id="277" r:id="rId26"/>
    <p:sldId id="298" r:id="rId27"/>
    <p:sldId id="299" r:id="rId28"/>
    <p:sldId id="278" r:id="rId29"/>
    <p:sldId id="279" r:id="rId30"/>
    <p:sldId id="300" r:id="rId31"/>
    <p:sldId id="301" r:id="rId32"/>
    <p:sldId id="303" r:id="rId33"/>
    <p:sldId id="283" r:id="rId34"/>
    <p:sldId id="302" r:id="rId35"/>
    <p:sldId id="284" r:id="rId36"/>
    <p:sldId id="304" r:id="rId3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0" d="100"/>
          <a:sy n="60" d="100"/>
        </p:scale>
        <p:origin x="5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89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68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noProof="0" smtClean="0"/>
              <a:t>Clique para editar os estilos do texto mestre</a:t>
            </a:r>
          </a:p>
          <a:p>
            <a:pPr lvl="1"/>
            <a:r>
              <a:rPr lang="pt-BR" altLang="pt-BR" noProof="0" smtClean="0"/>
              <a:t>Segundo nível</a:t>
            </a:r>
          </a:p>
          <a:p>
            <a:pPr lvl="2"/>
            <a:r>
              <a:rPr lang="pt-BR" altLang="pt-BR" noProof="0" smtClean="0"/>
              <a:t>Terceiro nível</a:t>
            </a:r>
          </a:p>
          <a:p>
            <a:pPr lvl="3"/>
            <a:r>
              <a:rPr lang="pt-BR" altLang="pt-BR" noProof="0" smtClean="0"/>
              <a:t>Quarto nível</a:t>
            </a:r>
          </a:p>
          <a:p>
            <a:pPr lvl="4"/>
            <a:r>
              <a:rPr lang="pt-BR" altLang="pt-BR" noProof="0" smtClean="0"/>
              <a:t>Quinto nível</a:t>
            </a: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68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E8F953F-A315-43A1-948D-F46E149A60B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467148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D08A76-5622-4489-81AD-DD8ED83C206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90655334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391B55-C144-459C-ABA5-28900F9E5DB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26338806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146B22-29C1-49DC-A65A-6FDC2BFC2F2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54110673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33AA38-93AD-4340-8A49-3CE0AE6640D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98664281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C956BA-B437-4CED-A0DE-C7BDBC6593C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61891055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ABFAF7-3322-47B1-9DDF-11B65AA5528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87253111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996294-C32E-47C1-8702-AAB1442A7BC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84719494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92FD9A-E2A8-4617-B651-350E39BE54C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29215333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1C53E1-4771-477D-90C0-F7D9ACC57D5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9941993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F1C361-66B6-48B3-B601-139683398CC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60912130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72A949-044E-4375-97D6-029A4E8BA89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32188570"/>
      </p:ext>
    </p:extLst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57B4A77-AD74-424B-959E-39CB7A0C71F4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1296988"/>
          </a:xfrm>
        </p:spPr>
        <p:txBody>
          <a:bodyPr/>
          <a:lstStyle/>
          <a:p>
            <a:pPr eaLnBrk="1" hangingPunct="1"/>
            <a:r>
              <a:rPr lang="pt-BR" altLang="ko-KR" sz="7200" b="1" i="1" smtClean="0">
                <a:solidFill>
                  <a:srgbClr val="FFFF00"/>
                </a:solidFill>
                <a:latin typeface="Lucida Calligraphy" panose="03010101010101010101" pitchFamily="66" charset="0"/>
                <a:ea typeface="굴림" panose="020B0600000101010101" pitchFamily="34" charset="-127"/>
              </a:rPr>
              <a:t>Pobre homem rico</a:t>
            </a:r>
            <a:endParaRPr lang="pt-BR" altLang="pt-BR" sz="7200" b="1" i="1" smtClean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2051" name="Picture 4" descr="Slid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6659563" cy="47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364163" y="2997200"/>
            <a:ext cx="37798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4000" b="1">
                <a:solidFill>
                  <a:schemeClr val="bg1"/>
                </a:solidFill>
              </a:rPr>
              <a:t>Ligue o som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3708400" y="5157788"/>
            <a:ext cx="5435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4000" b="1">
                <a:solidFill>
                  <a:schemeClr val="bg1"/>
                </a:solidFill>
              </a:rPr>
              <a:t>Transição automática</a:t>
            </a:r>
          </a:p>
        </p:txBody>
      </p:sp>
    </p:spTree>
  </p:cSld>
  <p:clrMapOvr>
    <a:masterClrMapping/>
  </p:clrMapOvr>
  <p:transition spd="slow" advTm="7000">
    <p:zoom dir="in"/>
    <p:sndAc>
      <p:stSnd loop="1">
        <p:snd r:embed="rId2" name="André Rieu-La Vie Contin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557338"/>
          </a:xfrm>
        </p:spPr>
        <p:txBody>
          <a:bodyPr/>
          <a:lstStyle/>
          <a:p>
            <a:pPr eaLnBrk="1" hangingPunct="1"/>
            <a:r>
              <a:rPr lang="pt-BR" altLang="ko-KR" sz="3600" b="1" smtClean="0">
                <a:solidFill>
                  <a:schemeClr val="bg1"/>
                </a:solidFill>
                <a:ea typeface="굴림" panose="020B0600000101010101" pitchFamily="34" charset="-127"/>
              </a:rPr>
              <a:t>Dia desses alguém se encontrou com um indivíduo e, olhando-o, falou:</a:t>
            </a:r>
            <a:endParaRPr lang="pt-BR" altLang="pt-BR" sz="4000" b="1" smtClean="0">
              <a:solidFill>
                <a:schemeClr val="bg1"/>
              </a:solidFill>
            </a:endParaRP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468313" y="5876925"/>
            <a:ext cx="8280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ko-KR" sz="4000" b="1" i="1">
                <a:solidFill>
                  <a:schemeClr val="bg1"/>
                </a:solidFill>
                <a:ea typeface="굴림" panose="020B0600000101010101" pitchFamily="34" charset="-127"/>
              </a:rPr>
              <a:t>Pobre homem rico</a:t>
            </a:r>
            <a:endParaRPr lang="pt-BR" altLang="pt-BR" sz="4000" b="1" i="1">
              <a:solidFill>
                <a:schemeClr val="bg1"/>
              </a:solidFill>
            </a:endParaRPr>
          </a:p>
        </p:txBody>
      </p:sp>
      <p:pic>
        <p:nvPicPr>
          <p:cNvPr id="3076" name="Picture 4" descr="Slid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341438"/>
            <a:ext cx="7416800" cy="47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1800225"/>
          </a:xfrm>
        </p:spPr>
        <p:txBody>
          <a:bodyPr/>
          <a:lstStyle/>
          <a:p>
            <a:pPr eaLnBrk="1" hangingPunct="1"/>
            <a:r>
              <a:rPr lang="pt-BR" altLang="ko-KR" sz="4000" b="1" i="1" smtClean="0">
                <a:solidFill>
                  <a:schemeClr val="bg1"/>
                </a:solidFill>
                <a:latin typeface="Lucida Calligraphy" panose="03010101010101010101" pitchFamily="66" charset="0"/>
                <a:ea typeface="굴림" panose="020B0600000101010101" pitchFamily="34" charset="-127"/>
              </a:rPr>
              <a:t>Estranho! Afinal, é rico ou pobre? </a:t>
            </a:r>
            <a:r>
              <a:rPr lang="pt-BR" altLang="ko-KR" sz="4000" b="1" smtClean="0">
                <a:solidFill>
                  <a:schemeClr val="bg1"/>
                </a:solidFill>
                <a:latin typeface="Lucida Calligraphy" panose="03010101010101010101" pitchFamily="66" charset="0"/>
                <a:ea typeface="굴림" panose="020B0600000101010101" pitchFamily="34" charset="-127"/>
              </a:rPr>
              <a:t>- Perguntou alguém que passava, no momento.</a:t>
            </a:r>
            <a:endParaRPr lang="pt-BR" altLang="pt-BR" sz="4000" b="1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4099" name="Picture 3" descr="Slid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105025"/>
            <a:ext cx="6335712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1152525"/>
          </a:xfrm>
        </p:spPr>
        <p:txBody>
          <a:bodyPr/>
          <a:lstStyle/>
          <a:p>
            <a:pPr eaLnBrk="1" hangingPunct="1"/>
            <a:r>
              <a:rPr lang="pt-BR" altLang="ko-KR" sz="3200" b="1" smtClean="0">
                <a:solidFill>
                  <a:schemeClr val="bg1"/>
                </a:solidFill>
                <a:ea typeface="굴림" panose="020B0600000101010101" pitchFamily="34" charset="-127"/>
              </a:rPr>
              <a:t>A resposta veio nos seguintes termos: </a:t>
            </a:r>
            <a:r>
              <a:rPr lang="pt-BR" altLang="ko-KR" sz="32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O pobre homem rico é aquele que é dono de várias fazendas,</a:t>
            </a:r>
            <a:r>
              <a:rPr lang="pt-BR" altLang="ko-KR" sz="2000" i="1" smtClean="0">
                <a:ea typeface="굴림" panose="020B0600000101010101" pitchFamily="34" charset="-127"/>
              </a:rPr>
              <a:t> </a:t>
            </a:r>
            <a:endParaRPr lang="pt-BR" altLang="pt-BR" sz="2000" i="1" smtClean="0"/>
          </a:p>
        </p:txBody>
      </p:sp>
      <p:pic>
        <p:nvPicPr>
          <p:cNvPr id="5123" name="Picture 3" descr="Slid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754188"/>
            <a:ext cx="6804025" cy="510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002588" cy="1341438"/>
          </a:xfrm>
        </p:spPr>
        <p:txBody>
          <a:bodyPr/>
          <a:lstStyle/>
          <a:p>
            <a:pPr eaLnBrk="1" hangingPunct="1"/>
            <a:r>
              <a:rPr lang="pt-BR" altLang="ko-KR" sz="32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Tem muitos bônus, ações de várias companhias e uma grande conta corrente no banco mas é avarento.</a:t>
            </a:r>
            <a:endParaRPr lang="pt-BR" altLang="pt-BR" sz="3200" b="1" i="1" smtClean="0">
              <a:solidFill>
                <a:schemeClr val="bg1"/>
              </a:solidFill>
            </a:endParaRPr>
          </a:p>
        </p:txBody>
      </p:sp>
      <p:pic>
        <p:nvPicPr>
          <p:cNvPr id="6147" name="Picture 7" descr="Slid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617663"/>
            <a:ext cx="6985000" cy="524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565400"/>
          </a:xfrm>
        </p:spPr>
        <p:txBody>
          <a:bodyPr/>
          <a:lstStyle/>
          <a:p>
            <a:pPr eaLnBrk="1" hangingPunct="1"/>
            <a:r>
              <a:rPr lang="pt-BR" altLang="ko-KR" b="1" i="1" smtClean="0">
                <a:solidFill>
                  <a:schemeClr val="bg1"/>
                </a:solidFill>
                <a:latin typeface="Script MT Bold" panose="03040602040607080904" pitchFamily="66" charset="0"/>
                <a:ea typeface="굴림" panose="020B0600000101010101" pitchFamily="34" charset="-127"/>
              </a:rPr>
              <a:t>É pobre porque sua mente é a essência da pobreza. Porque sempre tem medo de gastar alguns centavos.</a:t>
            </a:r>
            <a:r>
              <a:rPr lang="pt-BR" altLang="ko-KR" i="1" smtClean="0">
                <a:solidFill>
                  <a:schemeClr val="bg1"/>
                </a:solidFill>
                <a:ea typeface="굴림" panose="020B0600000101010101" pitchFamily="34" charset="-127"/>
              </a:rPr>
              <a:t> </a:t>
            </a:r>
            <a:endParaRPr lang="pt-BR" altLang="pt-BR" i="1" smtClean="0"/>
          </a:p>
        </p:txBody>
      </p:sp>
      <p:pic>
        <p:nvPicPr>
          <p:cNvPr id="7171" name="Picture 5" descr="Slid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420938"/>
            <a:ext cx="7775575" cy="532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349500"/>
          </a:xfrm>
        </p:spPr>
        <p:txBody>
          <a:bodyPr/>
          <a:lstStyle/>
          <a:p>
            <a:pPr eaLnBrk="1" hangingPunct="1"/>
            <a: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Suspeita de todo mundo. Preocupa-se com tudo o que tem e que lhe parece pouco.</a:t>
            </a:r>
            <a:endParaRPr lang="pt-BR" altLang="pt-BR" sz="4000" b="1" i="1" smtClean="0">
              <a:solidFill>
                <a:schemeClr val="bg1"/>
              </a:solidFill>
            </a:endParaRPr>
          </a:p>
        </p:txBody>
      </p:sp>
      <p:pic>
        <p:nvPicPr>
          <p:cNvPr id="8195" name="Picture 3" descr="Slide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132013"/>
            <a:ext cx="6300787" cy="472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1655763"/>
          </a:xfrm>
        </p:spPr>
        <p:txBody>
          <a:bodyPr/>
          <a:lstStyle/>
          <a:p>
            <a:pPr eaLnBrk="1" hangingPunct="1"/>
            <a: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A pobreza não é carência de coisas: é um estado de ânimo. Não são ricos os que têm tudo em abundância.</a:t>
            </a:r>
            <a:r>
              <a:rPr lang="pt-BR" altLang="ko-KR" sz="4000" smtClean="0">
                <a:ea typeface="굴림" panose="020B0600000101010101" pitchFamily="34" charset="-127"/>
              </a:rPr>
              <a:t> </a:t>
            </a:r>
            <a:endParaRPr lang="pt-BR" altLang="pt-BR" sz="4000" smtClean="0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0"/>
            <a:ext cx="247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 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23850" y="2781300"/>
            <a:ext cx="8496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9226" name="Picture 10" descr="Slid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492375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1223963"/>
          </a:xfrm>
        </p:spPr>
        <p:txBody>
          <a:bodyPr/>
          <a:lstStyle/>
          <a:p>
            <a:pPr eaLnBrk="1" hangingPunct="1"/>
            <a:r>
              <a:rPr lang="pt-BR" altLang="ko-KR" b="1" i="1" smtClean="0">
                <a:solidFill>
                  <a:srgbClr val="FFFF00"/>
                </a:solidFill>
                <a:latin typeface="Lucida Calligraphy" panose="03010101010101010101" pitchFamily="66" charset="0"/>
                <a:ea typeface="굴림" panose="020B0600000101010101" pitchFamily="34" charset="-127"/>
              </a:rPr>
              <a:t>Só se é rico quando o dinheiro não nos preocupa.</a:t>
            </a:r>
            <a:r>
              <a:rPr lang="pt-BR" altLang="ko-KR" sz="4000" i="1" smtClean="0">
                <a:solidFill>
                  <a:schemeClr val="bg1"/>
                </a:solidFill>
                <a:ea typeface="굴림" panose="020B0600000101010101" pitchFamily="34" charset="-127"/>
              </a:rPr>
              <a:t> </a:t>
            </a:r>
            <a:endParaRPr lang="pt-BR" altLang="pt-BR" sz="4000" smtClean="0"/>
          </a:p>
        </p:txBody>
      </p:sp>
      <p:pic>
        <p:nvPicPr>
          <p:cNvPr id="10243" name="Picture 3" descr="Slid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512888"/>
            <a:ext cx="7127875" cy="534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844675"/>
          </a:xfrm>
        </p:spPr>
        <p:txBody>
          <a:bodyPr/>
          <a:lstStyle/>
          <a:p>
            <a:pPr eaLnBrk="1" hangingPunct="1"/>
            <a: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Se temos dois reais e não nos lamentamos por não ter mais, somos mais ricos</a:t>
            </a:r>
            <a:endParaRPr lang="pt-BR" altLang="pt-BR" sz="4000" b="1" smtClean="0"/>
          </a:p>
        </p:txBody>
      </p:sp>
      <p:pic>
        <p:nvPicPr>
          <p:cNvPr id="11267" name="Picture 3" descr="Slid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276475"/>
            <a:ext cx="6696075" cy="502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64613" cy="1989138"/>
          </a:xfrm>
        </p:spPr>
        <p:txBody>
          <a:bodyPr/>
          <a:lstStyle/>
          <a:p>
            <a:pPr eaLnBrk="1" hangingPunct="1"/>
            <a:r>
              <a:rPr lang="pt-BR" altLang="ko-KR" b="1" i="1" smtClean="0">
                <a:solidFill>
                  <a:schemeClr val="bg1"/>
                </a:solidFill>
                <a:ea typeface="굴림" panose="020B0600000101010101" pitchFamily="34" charset="-127"/>
              </a:rPr>
              <a:t>que aquele que tem dois milhões e não pode dormir porque não tem quatro.</a:t>
            </a:r>
            <a:r>
              <a:rPr lang="pt-BR" altLang="ko-KR" sz="4000" smtClean="0">
                <a:solidFill>
                  <a:schemeClr val="bg1"/>
                </a:solidFill>
                <a:ea typeface="굴림" panose="020B0600000101010101" pitchFamily="34" charset="-127"/>
              </a:rPr>
              <a:t> </a:t>
            </a:r>
            <a:r>
              <a:rPr lang="pt-BR" altLang="ko-KR" sz="4000" smtClean="0">
                <a:ea typeface="굴림" panose="020B0600000101010101" pitchFamily="34" charset="-127"/>
              </a:rPr>
              <a:t>.</a:t>
            </a:r>
            <a:endParaRPr lang="pt-BR" altLang="pt-BR" sz="4000" smtClean="0"/>
          </a:p>
        </p:txBody>
      </p:sp>
      <p:pic>
        <p:nvPicPr>
          <p:cNvPr id="12291" name="Picture 5" descr="Slide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941513"/>
            <a:ext cx="6553200" cy="491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133600"/>
          </a:xfrm>
        </p:spPr>
        <p:txBody>
          <a:bodyPr/>
          <a:lstStyle/>
          <a:p>
            <a:pPr eaLnBrk="1" hangingPunct="1"/>
            <a:r>
              <a:rPr lang="pt-BR" altLang="ko-KR" b="1" i="1" smtClean="0">
                <a:solidFill>
                  <a:srgbClr val="FFFF00"/>
                </a:solidFill>
                <a:ea typeface="굴림" panose="020B0600000101010101" pitchFamily="34" charset="-127"/>
              </a:rPr>
              <a:t>Pobreza não é carência: é a pressão da carência. A pobreza está na mente, não no bolso.</a:t>
            </a:r>
            <a:endParaRPr lang="pt-BR" altLang="pt-BR" b="1" i="1" smtClean="0">
              <a:solidFill>
                <a:srgbClr val="FFFF00"/>
              </a:solidFill>
            </a:endParaRPr>
          </a:p>
        </p:txBody>
      </p:sp>
      <p:pic>
        <p:nvPicPr>
          <p:cNvPr id="13315" name="Picture 3" descr="Slid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49500"/>
            <a:ext cx="78486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de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989138"/>
          </a:xfrm>
        </p:spPr>
        <p:txBody>
          <a:bodyPr/>
          <a:lstStyle/>
          <a:p>
            <a:pPr eaLnBrk="1" hangingPunct="1"/>
            <a: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O pobre homem rico se angustia pela conta do supermercado que é muito alta.</a:t>
            </a:r>
            <a:r>
              <a:rPr lang="pt-BR" altLang="ko-KR" sz="4000" i="1" smtClean="0">
                <a:solidFill>
                  <a:schemeClr val="bg1"/>
                </a:solidFill>
                <a:ea typeface="굴림" panose="020B0600000101010101" pitchFamily="34" charset="-127"/>
              </a:rPr>
              <a:t> </a:t>
            </a:r>
            <a:endParaRPr lang="pt-BR" altLang="pt-BR" sz="4000" smtClean="0"/>
          </a:p>
        </p:txBody>
      </p:sp>
      <p:pic>
        <p:nvPicPr>
          <p:cNvPr id="14339" name="Picture 3" descr="Slide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97075"/>
            <a:ext cx="6481762" cy="486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73238"/>
          </a:xfrm>
        </p:spPr>
        <p:txBody>
          <a:bodyPr/>
          <a:lstStyle/>
          <a:p>
            <a:pPr eaLnBrk="1" hangingPunct="1"/>
            <a:r>
              <a:rPr lang="pt-BR" altLang="ko-KR" sz="48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Também porque consome eletricidade, gás e gasolina.</a:t>
            </a:r>
            <a:r>
              <a:rPr lang="pt-BR" altLang="ko-KR" i="1" smtClean="0">
                <a:solidFill>
                  <a:schemeClr val="bg1"/>
                </a:solidFill>
                <a:ea typeface="굴림" panose="020B0600000101010101" pitchFamily="34" charset="-127"/>
              </a:rPr>
              <a:t> </a:t>
            </a:r>
            <a:endParaRPr lang="pt-BR" altLang="pt-BR" smtClean="0"/>
          </a:p>
        </p:txBody>
      </p:sp>
      <p:pic>
        <p:nvPicPr>
          <p:cNvPr id="15363" name="Picture 3" descr="Slide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16113"/>
            <a:ext cx="8172450" cy="612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28775"/>
          </a:xfrm>
        </p:spPr>
        <p:txBody>
          <a:bodyPr/>
          <a:lstStyle/>
          <a:p>
            <a:pPr eaLnBrk="1" hangingPunct="1"/>
            <a: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Sempre está procurando o modo de diminuir o salário dos empregados.</a:t>
            </a:r>
            <a:r>
              <a:rPr lang="pt-BR" altLang="ko-KR" sz="4000" smtClean="0">
                <a:ea typeface="굴림" panose="020B0600000101010101" pitchFamily="34" charset="-127"/>
              </a:rPr>
              <a:t> </a:t>
            </a:r>
            <a:endParaRPr lang="pt-BR" altLang="pt-BR" sz="4000" smtClean="0"/>
          </a:p>
        </p:txBody>
      </p:sp>
      <p:pic>
        <p:nvPicPr>
          <p:cNvPr id="16387" name="Picture 3" descr="Slide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563688"/>
            <a:ext cx="7058025" cy="52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1511300"/>
          </a:xfrm>
        </p:spPr>
        <p:txBody>
          <a:bodyPr/>
          <a:lstStyle/>
          <a:p>
            <a:pPr eaLnBrk="1" hangingPunct="1"/>
            <a:r>
              <a:rPr lang="pt-BR" altLang="ko-KR" sz="6600" b="1" i="1" smtClean="0">
                <a:solidFill>
                  <a:srgbClr val="FFFF00"/>
                </a:solidFill>
                <a:latin typeface="Monotype Corsiva" panose="03010101010201010101" pitchFamily="66" charset="0"/>
                <a:ea typeface="굴림" panose="020B0600000101010101" pitchFamily="34" charset="-127"/>
              </a:rPr>
              <a:t>Dói quando sua mulher lhe pede dinheiro.</a:t>
            </a:r>
            <a:r>
              <a:rPr lang="pt-BR" altLang="ko-KR" sz="4000" i="1" smtClean="0">
                <a:solidFill>
                  <a:schemeClr val="bg1"/>
                </a:solidFill>
                <a:ea typeface="굴림" panose="020B0600000101010101" pitchFamily="34" charset="-127"/>
              </a:rPr>
              <a:t> </a:t>
            </a:r>
            <a:endParaRPr lang="pt-BR" altLang="pt-BR" sz="4000" i="1" smtClean="0">
              <a:solidFill>
                <a:schemeClr val="bg1"/>
              </a:solidFill>
            </a:endParaRPr>
          </a:p>
        </p:txBody>
      </p:sp>
      <p:pic>
        <p:nvPicPr>
          <p:cNvPr id="17411" name="Picture 3" descr="Slide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844675"/>
            <a:ext cx="6913563" cy="518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84313"/>
          </a:xfrm>
        </p:spPr>
        <p:txBody>
          <a:bodyPr/>
          <a:lstStyle/>
          <a:p>
            <a:pPr eaLnBrk="1" hangingPunct="1"/>
            <a:r>
              <a:rPr lang="pt-BR" altLang="ko-KR" b="1" i="1" smtClean="0">
                <a:solidFill>
                  <a:schemeClr val="bg1"/>
                </a:solidFill>
                <a:ea typeface="굴림" panose="020B0600000101010101" pitchFamily="34" charset="-127"/>
              </a:rPr>
              <a:t>Angustia-se pelo gasto de seus filhos.</a:t>
            </a:r>
            <a:endParaRPr lang="pt-BR" altLang="pt-BR" b="1" i="1" smtClean="0">
              <a:solidFill>
                <a:schemeClr val="bg1"/>
              </a:solidFill>
            </a:endParaRPr>
          </a:p>
        </p:txBody>
      </p:sp>
      <p:pic>
        <p:nvPicPr>
          <p:cNvPr id="18435" name="Picture 4" descr="Slide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12875"/>
            <a:ext cx="7273925" cy="545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916113"/>
          </a:xfrm>
        </p:spPr>
        <p:txBody>
          <a:bodyPr/>
          <a:lstStyle/>
          <a:p>
            <a:pPr eaLnBrk="1" hangingPunct="1"/>
            <a:r>
              <a:rPr lang="pt-BR" altLang="ko-KR" sz="48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Os pedidos de aumento de salário de seus empregados</a:t>
            </a:r>
            <a:endParaRPr lang="pt-BR" altLang="pt-BR" sz="4800" b="1" smtClean="0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19463" name="Picture 7" descr="Slide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73238"/>
            <a:ext cx="6985000" cy="524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00213"/>
          </a:xfrm>
        </p:spPr>
        <p:txBody>
          <a:bodyPr/>
          <a:lstStyle/>
          <a:p>
            <a:pPr eaLnBrk="1" hangingPunct="1"/>
            <a: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São sempre uma grande tortura,</a:t>
            </a:r>
            <a:b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</a:br>
            <a:r>
              <a:rPr lang="pt-BR" altLang="ko-KR" sz="4000" smtClean="0">
                <a:ea typeface="굴림" panose="020B0600000101010101" pitchFamily="34" charset="-127"/>
              </a:rPr>
              <a:t> </a:t>
            </a:r>
            <a: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machucam mais do que ácido que lhe fosse jogado sobre a pele.</a:t>
            </a:r>
            <a:r>
              <a:rPr lang="pt-BR" altLang="ko-KR" sz="4000" smtClean="0">
                <a:ea typeface="굴림" panose="020B0600000101010101" pitchFamily="34" charset="-127"/>
              </a:rPr>
              <a:t> </a:t>
            </a:r>
            <a:endParaRPr lang="pt-BR" altLang="pt-BR" sz="4000" smtClean="0">
              <a:ea typeface="굴림" panose="020B0600000101010101" pitchFamily="34" charset="-127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0487" name="Picture 10" descr="Slid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989138"/>
            <a:ext cx="6840538" cy="512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964612" cy="1655763"/>
          </a:xfrm>
        </p:spPr>
        <p:txBody>
          <a:bodyPr/>
          <a:lstStyle/>
          <a:p>
            <a:pPr eaLnBrk="1" hangingPunct="1"/>
            <a:r>
              <a:rPr lang="pt-BR" altLang="ko-KR" sz="4800" b="1" i="1" smtClean="0">
                <a:solidFill>
                  <a:srgbClr val="FFFF00"/>
                </a:solidFill>
                <a:ea typeface="굴림" panose="020B0600000101010101" pitchFamily="34" charset="-127"/>
              </a:rPr>
              <a:t>Enfim, ele tem os sintomas da pobreza.</a:t>
            </a:r>
            <a:endParaRPr lang="pt-BR" altLang="pt-BR" sz="4800" b="1" i="1" smtClean="0">
              <a:solidFill>
                <a:srgbClr val="FFFF00"/>
              </a:solidFill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1511" name="Picture 8" descr="Slid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628775"/>
            <a:ext cx="7129463" cy="534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28775"/>
          </a:xfrm>
        </p:spPr>
        <p:txBody>
          <a:bodyPr/>
          <a:lstStyle/>
          <a:p>
            <a:pPr eaLnBrk="1" hangingPunct="1"/>
            <a:r>
              <a:rPr lang="pt-BR" altLang="ko-KR" sz="4000" b="1" smtClean="0">
                <a:solidFill>
                  <a:schemeClr val="bg1"/>
                </a:solidFill>
                <a:ea typeface="굴림" panose="020B0600000101010101" pitchFamily="34" charset="-127"/>
              </a:rPr>
              <a:t>Em verdade, a finalidade do dinheiro é proporcionar comodidade</a:t>
            </a:r>
            <a:r>
              <a:rPr lang="pt-BR" altLang="ko-KR" sz="4000" smtClean="0">
                <a:solidFill>
                  <a:schemeClr val="bg1"/>
                </a:solidFill>
                <a:ea typeface="굴림" panose="020B0600000101010101" pitchFamily="34" charset="-127"/>
              </a:rPr>
              <a:t>, </a:t>
            </a:r>
            <a:endParaRPr lang="pt-BR" altLang="pt-BR" sz="4000" smtClean="0">
              <a:solidFill>
                <a:schemeClr val="bg1"/>
              </a:solidFill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2534" name="Picture 8" descr="Slide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113"/>
            <a:ext cx="9144000" cy="494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355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3557" name="Picture 7" descr="Slide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5364163" y="333375"/>
            <a:ext cx="3779837" cy="584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ko-KR" sz="5400" b="1">
                <a:solidFill>
                  <a:schemeClr val="bg1"/>
                </a:solidFill>
                <a:ea typeface="굴림" panose="020B0600000101010101" pitchFamily="34" charset="-127"/>
              </a:rPr>
              <a:t>afastar temores, permitir uma vida de liberdade espiritual.</a:t>
            </a:r>
            <a:endParaRPr lang="pt-BR" altLang="pt-BR" sz="5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>
    <p:sndAc>
      <p:stSnd>
        <p:snd r:embed="rId2" name="André Rieu-La Vie Contin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84313"/>
          </a:xfrm>
        </p:spPr>
        <p:txBody>
          <a:bodyPr/>
          <a:lstStyle/>
          <a:p>
            <a:pPr eaLnBrk="1" hangingPunct="1"/>
            <a:r>
              <a:rPr lang="pt-BR" altLang="ko-KR" b="1" smtClean="0">
                <a:solidFill>
                  <a:srgbClr val="FFFF00"/>
                </a:solidFill>
                <a:ea typeface="굴림" panose="020B0600000101010101" pitchFamily="34" charset="-127"/>
              </a:rPr>
              <a:t>Se não desfrutamos dessas vantagens,</a:t>
            </a:r>
            <a:endParaRPr lang="pt-BR" altLang="pt-BR" b="1" smtClean="0">
              <a:solidFill>
                <a:srgbClr val="FFFF00"/>
              </a:solidFill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4583" name="Picture 7" descr="Slide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88" y="1620838"/>
            <a:ext cx="6983412" cy="523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84313"/>
          </a:xfrm>
        </p:spPr>
        <p:txBody>
          <a:bodyPr/>
          <a:lstStyle/>
          <a:p>
            <a:pPr eaLnBrk="1" hangingPunct="1"/>
            <a:r>
              <a:rPr lang="pt-BR" altLang="ko-KR" sz="4000" b="1" smtClean="0">
                <a:solidFill>
                  <a:schemeClr val="bg1"/>
                </a:solidFill>
                <a:ea typeface="굴림" panose="020B0600000101010101" pitchFamily="34" charset="-127"/>
              </a:rPr>
              <a:t>não importando quanto tenhamos, somos pobres homens ricos.</a:t>
            </a:r>
            <a:endParaRPr lang="pt-BR" altLang="pt-BR" sz="4000" b="1" smtClean="0">
              <a:solidFill>
                <a:schemeClr val="bg1"/>
              </a:solidFill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5607" name="Picture 8" descr="Slide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84313"/>
            <a:ext cx="7561262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6629" name="Picture 7" descr="Slid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9144000" cy="6711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4500563" y="1052513"/>
            <a:ext cx="4643437" cy="502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ko-KR" sz="5400" b="1">
                <a:solidFill>
                  <a:schemeClr val="bg1"/>
                </a:solidFill>
                <a:ea typeface="굴림" panose="020B0600000101010101" pitchFamily="34" charset="-127"/>
              </a:rPr>
              <a:t>Mas, se podemos experimentar essa sensação de liberdade,</a:t>
            </a:r>
            <a:endParaRPr lang="pt-BR" altLang="pt-BR" sz="5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060575"/>
          </a:xfrm>
        </p:spPr>
        <p:txBody>
          <a:bodyPr/>
          <a:lstStyle/>
          <a:p>
            <a:pPr eaLnBrk="1" hangingPunct="1"/>
            <a:r>
              <a:rPr lang="pt-BR" altLang="ko-KR" sz="4000" b="1" smtClean="0">
                <a:solidFill>
                  <a:schemeClr val="bg1"/>
                </a:solidFill>
                <a:ea typeface="굴림" panose="020B0600000101010101" pitchFamily="34" charset="-127"/>
              </a:rPr>
              <a:t>essa confiança no amanhã, essa ideia de abundância que se diz que o dinheiro proporciona,</a:t>
            </a:r>
            <a:r>
              <a:rPr lang="pt-BR" altLang="ko-KR" sz="4000" smtClean="0">
                <a:solidFill>
                  <a:schemeClr val="bg1"/>
                </a:solidFill>
                <a:ea typeface="굴림" panose="020B0600000101010101" pitchFamily="34" charset="-127"/>
              </a:rPr>
              <a:t> </a:t>
            </a:r>
            <a:endParaRPr lang="pt-BR" altLang="pt-BR" sz="4000" smtClean="0">
              <a:solidFill>
                <a:schemeClr val="bg1"/>
              </a:solidFill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7655" name="Picture 7" descr="Slide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349500"/>
            <a:ext cx="8172450" cy="383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00213"/>
          </a:xfrm>
        </p:spPr>
        <p:txBody>
          <a:bodyPr/>
          <a:lstStyle/>
          <a:p>
            <a:pPr eaLnBrk="1" hangingPunct="1"/>
            <a:r>
              <a:rPr lang="pt-BR" altLang="ko-KR" b="1" smtClean="0">
                <a:solidFill>
                  <a:schemeClr val="bg1"/>
                </a:solidFill>
                <a:ea typeface="굴림" panose="020B0600000101010101" pitchFamily="34" charset="-127"/>
              </a:rPr>
              <a:t>seremos ricos, mesmo sendo pobres.</a:t>
            </a:r>
            <a:endParaRPr lang="pt-BR" altLang="pt-BR" b="1" smtClean="0">
              <a:solidFill>
                <a:schemeClr val="bg1"/>
              </a:solidFill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8679" name="Picture 7" descr="Slid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060575"/>
            <a:ext cx="7056437" cy="529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68413"/>
          </a:xfrm>
        </p:spPr>
        <p:txBody>
          <a:bodyPr/>
          <a:lstStyle/>
          <a:p>
            <a:pPr eaLnBrk="1" hangingPunct="1"/>
            <a:r>
              <a:rPr lang="pt-BR" altLang="ko-KR" b="1" smtClean="0">
                <a:solidFill>
                  <a:schemeClr val="bg1"/>
                </a:solidFill>
                <a:ea typeface="굴림" panose="020B0600000101010101" pitchFamily="34" charset="-127"/>
              </a:rPr>
              <a:t>Se desejamos ser ricos, sejamos. </a:t>
            </a:r>
            <a:endParaRPr lang="pt-BR" altLang="pt-BR" b="1" smtClean="0">
              <a:solidFill>
                <a:schemeClr val="bg1"/>
              </a:solidFill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3429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970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29702" name="Picture 8" descr="Slid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85863"/>
            <a:ext cx="7559675" cy="567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0" y="5876925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ko-KR" sz="4000" b="1">
                <a:solidFill>
                  <a:schemeClr val="bg1"/>
                </a:solidFill>
                <a:ea typeface="굴림" panose="020B0600000101010101" pitchFamily="34" charset="-127"/>
              </a:rPr>
              <a:t>É mais fácil do que se fazer rico.</a:t>
            </a:r>
            <a:endParaRPr lang="pt-BR" altLang="pt-BR" sz="4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7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628775"/>
          </a:xfrm>
        </p:spPr>
        <p:txBody>
          <a:bodyPr/>
          <a:lstStyle/>
          <a:p>
            <a:pPr eaLnBrk="1" hangingPunct="1"/>
            <a:r>
              <a:rPr lang="pt-BR" altLang="ko-KR" b="1" smtClean="0">
                <a:solidFill>
                  <a:schemeClr val="bg1"/>
                </a:solidFill>
                <a:ea typeface="굴림" panose="020B0600000101010101" pitchFamily="34" charset="-127"/>
              </a:rPr>
              <a:t>O dinheiro em si mesmo não significa nada. </a:t>
            </a:r>
            <a:endParaRPr lang="pt-BR" altLang="pt-BR" b="1" smtClean="0">
              <a:solidFill>
                <a:schemeClr val="bg1"/>
              </a:solidFill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3072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30726" name="Picture 7" descr="Slid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49500"/>
            <a:ext cx="78486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31749" name="Picture 6" descr="Slid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4572000" y="620713"/>
            <a:ext cx="4572000" cy="545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ko-KR" sz="4400" b="1">
                <a:solidFill>
                  <a:schemeClr val="bg1"/>
                </a:solidFill>
                <a:ea typeface="굴림" panose="020B0600000101010101" pitchFamily="34" charset="-127"/>
              </a:rPr>
              <a:t>Seu verdadeiro valor está no que com ele possamos realizar em favor dos outros e de   nós mesmos.</a:t>
            </a:r>
            <a:endParaRPr lang="pt-BR" altLang="pt-BR" sz="4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33375"/>
            <a:ext cx="9144000" cy="1439863"/>
          </a:xfrm>
        </p:spPr>
        <p:txBody>
          <a:bodyPr/>
          <a:lstStyle/>
          <a:p>
            <a:pPr eaLnBrk="1" hangingPunct="1"/>
            <a:r>
              <a:rPr lang="pt-BR" altLang="ko-KR" sz="5400" b="1" smtClean="0">
                <a:solidFill>
                  <a:srgbClr val="FFFF00"/>
                </a:solidFill>
                <a:ea typeface="굴림" panose="020B0600000101010101" pitchFamily="34" charset="-127"/>
              </a:rPr>
              <a:t>Essa é a autêntica finalidade do dinheiro.</a:t>
            </a:r>
            <a:r>
              <a:rPr lang="pt-BR" altLang="pt-BR" sz="5400" b="1" smtClean="0">
                <a:solidFill>
                  <a:srgbClr val="FFFF00"/>
                </a:solidFill>
              </a:rPr>
              <a:t/>
            </a:r>
            <a:br>
              <a:rPr lang="pt-BR" altLang="pt-BR" sz="5400" b="1" smtClean="0">
                <a:solidFill>
                  <a:srgbClr val="FFFF00"/>
                </a:solidFill>
              </a:rPr>
            </a:br>
            <a:endParaRPr lang="pt-BR" altLang="pt-BR" sz="5400" b="1" smtClean="0">
              <a:solidFill>
                <a:srgbClr val="FFFF00"/>
              </a:solidFill>
            </a:endParaRPr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0" y="23495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/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32774" name="Picture 8" descr="Slide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457325"/>
            <a:ext cx="7200900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2349500"/>
          </a:xfrm>
        </p:spPr>
        <p:txBody>
          <a:bodyPr/>
          <a:lstStyle/>
          <a:p>
            <a:pPr eaLnBrk="1" hangingPunct="1"/>
            <a:r>
              <a:rPr lang="pt-BR" altLang="ko-KR" b="1" smtClean="0">
                <a:solidFill>
                  <a:schemeClr val="bg1"/>
                </a:solidFill>
                <a:ea typeface="굴림" panose="020B0600000101010101" pitchFamily="34" charset="-127"/>
              </a:rPr>
              <a:t>Se nossos pensamentos são nobres e altruístas, se pensamos e nos ocupamos em amar, </a:t>
            </a:r>
            <a:endParaRPr lang="pt-BR" altLang="pt-BR" b="1" smtClean="0">
              <a:solidFill>
                <a:schemeClr val="bg1"/>
              </a:solidFill>
            </a:endParaRP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4400">
              <a:solidFill>
                <a:schemeClr val="tx2"/>
              </a:solidFill>
            </a:endParaRP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0" y="0"/>
            <a:ext cx="9144000" cy="622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4400">
              <a:solidFill>
                <a:schemeClr val="tx2"/>
              </a:solidFill>
            </a:endParaRPr>
          </a:p>
        </p:txBody>
      </p:sp>
      <p:pic>
        <p:nvPicPr>
          <p:cNvPr id="33797" name="Picture 5" descr="Slid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708275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964613" cy="1223963"/>
          </a:xfrm>
        </p:spPr>
        <p:txBody>
          <a:bodyPr/>
          <a:lstStyle/>
          <a:p>
            <a:pPr eaLnBrk="1" hangingPunct="1"/>
            <a:r>
              <a:rPr lang="pt-BR" altLang="ko-KR" sz="4000" b="1" smtClean="0">
                <a:solidFill>
                  <a:schemeClr val="bg1"/>
                </a:solidFill>
                <a:ea typeface="굴림" panose="020B0600000101010101" pitchFamily="34" charset="-127"/>
              </a:rPr>
              <a:t>o nosso tesouro não acabará com as crises econômicas, nem com as desvalorizações. </a:t>
            </a:r>
            <a:endParaRPr lang="pt-BR" altLang="pt-BR" sz="4000" b="1" smtClean="0">
              <a:solidFill>
                <a:schemeClr val="bg1"/>
              </a:solidFill>
            </a:endParaRPr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673100" y="490538"/>
            <a:ext cx="8362950" cy="553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4400">
              <a:solidFill>
                <a:schemeClr val="tx2"/>
              </a:solidFill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9144000" cy="622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4400">
              <a:solidFill>
                <a:schemeClr val="tx2"/>
              </a:solidFill>
            </a:endParaRPr>
          </a:p>
        </p:txBody>
      </p:sp>
      <p:pic>
        <p:nvPicPr>
          <p:cNvPr id="34821" name="Picture 5" descr="Slid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941513"/>
            <a:ext cx="6553200" cy="491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557338"/>
          </a:xfrm>
        </p:spPr>
        <p:txBody>
          <a:bodyPr/>
          <a:lstStyle/>
          <a:p>
            <a:pPr eaLnBrk="1" hangingPunct="1"/>
            <a:r>
              <a:rPr lang="pt-BR" altLang="ko-KR" b="1" smtClean="0">
                <a:solidFill>
                  <a:schemeClr val="bg1"/>
                </a:solidFill>
                <a:ea typeface="굴림" panose="020B0600000101010101" pitchFamily="34" charset="-127"/>
              </a:rPr>
              <a:t>Isso porque o espiritual não acaba nunca.</a:t>
            </a:r>
            <a:endParaRPr lang="pt-BR" altLang="pt-BR" b="1" smtClean="0">
              <a:solidFill>
                <a:schemeClr val="bg1"/>
              </a:solidFill>
            </a:endParaRP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673100" y="490538"/>
            <a:ext cx="8362950" cy="553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4400">
              <a:solidFill>
                <a:schemeClr val="tx2"/>
              </a:solidFill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0"/>
            <a:ext cx="9144000" cy="622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4400">
              <a:solidFill>
                <a:schemeClr val="tx2"/>
              </a:solidFill>
            </a:endParaRPr>
          </a:p>
        </p:txBody>
      </p:sp>
      <p:pic>
        <p:nvPicPr>
          <p:cNvPr id="68613" name="Picture 5" descr="Slid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989138"/>
            <a:ext cx="7129463" cy="534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/>
            <a:r>
              <a:rPr lang="pt-BR" altLang="ko-KR" sz="5400" b="1" smtClean="0">
                <a:solidFill>
                  <a:srgbClr val="FFFF00"/>
                </a:solidFill>
                <a:latin typeface="Lucida Calligraphy" panose="03010101010101010101" pitchFamily="66" charset="0"/>
                <a:ea typeface="굴림" panose="020B0600000101010101" pitchFamily="34" charset="-127"/>
              </a:rPr>
              <a:t>Enriqueçamo-nos com as coisas não perecíveis. Seremos então ricos, e nossas riquezas estarão sempre a salvo.</a:t>
            </a:r>
            <a:endParaRPr lang="pt-BR" altLang="pt-BR" sz="5400" b="1" smtClean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4400">
              <a:solidFill>
                <a:schemeClr val="tx2"/>
              </a:solidFill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889000" y="706438"/>
            <a:ext cx="8362950" cy="553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44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5888"/>
            <a:ext cx="8748713" cy="63373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altLang="pt-BR" b="1" smtClean="0">
                <a:solidFill>
                  <a:schemeClr val="bg1"/>
                </a:solidFill>
              </a:rPr>
              <a:t>Música: Internet</a:t>
            </a:r>
          </a:p>
          <a:p>
            <a:pPr eaLnBrk="1" hangingPunct="1">
              <a:buFontTx/>
              <a:buNone/>
            </a:pPr>
            <a:r>
              <a:rPr lang="pt-BR" altLang="pt-BR" b="1" smtClean="0">
                <a:solidFill>
                  <a:schemeClr val="bg1"/>
                </a:solidFill>
              </a:rPr>
              <a:t>Imagens: Internet e arquivo</a:t>
            </a:r>
          </a:p>
          <a:p>
            <a:pPr eaLnBrk="1" hangingPunct="1">
              <a:buFontTx/>
              <a:buNone/>
            </a:pPr>
            <a:r>
              <a:rPr lang="pt-BR" altLang="pt-BR" b="1" smtClean="0">
                <a:solidFill>
                  <a:schemeClr val="bg1"/>
                </a:solidFill>
              </a:rPr>
              <a:t>Texto : Adaptado de uma r</a:t>
            </a:r>
            <a:r>
              <a:rPr lang="pt-BR" altLang="ko-KR" b="1" i="1" smtClean="0">
                <a:solidFill>
                  <a:schemeClr val="bg1"/>
                </a:solidFill>
                <a:ea typeface="굴림" panose="020B0600000101010101" pitchFamily="34" charset="-127"/>
              </a:rPr>
              <a:t>edação do Momento Espírita.</a:t>
            </a:r>
          </a:p>
          <a:p>
            <a:pPr eaLnBrk="1" hangingPunct="1">
              <a:buFontTx/>
              <a:buNone/>
            </a:pPr>
            <a:r>
              <a:rPr lang="pt-BR" altLang="ko-KR" b="1" i="1" smtClean="0">
                <a:solidFill>
                  <a:schemeClr val="bg1"/>
                </a:solidFill>
                <a:ea typeface="굴림" panose="020B0600000101010101" pitchFamily="34" charset="-127"/>
              </a:rPr>
              <a:t>Formatação: Reinaldo</a:t>
            </a:r>
          </a:p>
          <a:p>
            <a:pPr eaLnBrk="1" hangingPunct="1">
              <a:buFontTx/>
              <a:buNone/>
            </a:pPr>
            <a:r>
              <a:rPr lang="pt-BR" altLang="ko-KR" sz="4000" b="1" i="1" smtClean="0">
                <a:solidFill>
                  <a:schemeClr val="bg1"/>
                </a:solidFill>
                <a:ea typeface="굴림" panose="020B0600000101010101" pitchFamily="34" charset="-127"/>
              </a:rPr>
              <a:t>reinaldogp@yahoo.com.br</a:t>
            </a:r>
          </a:p>
          <a:p>
            <a:pPr eaLnBrk="1" hangingPunct="1">
              <a:buFontTx/>
              <a:buNone/>
            </a:pPr>
            <a:r>
              <a:rPr lang="pt-BR" altLang="pt-BR" sz="4000" b="1" smtClean="0">
                <a:solidFill>
                  <a:schemeClr val="bg1"/>
                </a:solidFill>
              </a:rPr>
              <a:t>www.sergrasan.com/reinaldoslides</a:t>
            </a:r>
          </a:p>
        </p:txBody>
      </p:sp>
      <p:sp>
        <p:nvSpPr>
          <p:cNvPr id="37891" name="WordArt 4"/>
          <p:cNvSpPr>
            <a:spLocks noChangeArrowheads="1" noChangeShapeType="1" noTextEdit="1"/>
          </p:cNvSpPr>
          <p:nvPr/>
        </p:nvSpPr>
        <p:spPr bwMode="auto">
          <a:xfrm>
            <a:off x="5580063" y="3860800"/>
            <a:ext cx="3455987" cy="208915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37500"/>
              </a:avLst>
            </a:prstTxWarp>
          </a:bodyPr>
          <a:lstStyle/>
          <a:p>
            <a:pPr algn="ctr"/>
            <a:endParaRPr lang="pt-BR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CC0000"/>
              </a:solidFill>
              <a:latin typeface="Impact" panose="020B080603090205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517317" y="4813994"/>
            <a:ext cx="6367051" cy="221599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3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C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</a:rPr>
              <a:t>F I M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 build="p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490</Words>
  <Application>Microsoft Office PowerPoint</Application>
  <PresentationFormat>Apresentação na tela (4:3)</PresentationFormat>
  <Paragraphs>47</Paragraphs>
  <Slides>36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2" baseType="lpstr">
      <vt:lpstr>Arial</vt:lpstr>
      <vt:lpstr>Lucida Calligraphy</vt:lpstr>
      <vt:lpstr>굴림</vt:lpstr>
      <vt:lpstr>Script MT Bold</vt:lpstr>
      <vt:lpstr>Monotype Corsiva</vt:lpstr>
      <vt:lpstr>Design padrão</vt:lpstr>
      <vt:lpstr>Pobre homem rico</vt:lpstr>
      <vt:lpstr>Dia desses alguém se encontrou com um indivíduo e, olhando-o, falou:</vt:lpstr>
      <vt:lpstr>Estranho! Afinal, é rico ou pobre? - Perguntou alguém que passava, no momento.</vt:lpstr>
      <vt:lpstr>A resposta veio nos seguintes termos: O pobre homem rico é aquele que é dono de várias fazendas, </vt:lpstr>
      <vt:lpstr>Tem muitos bônus, ações de várias companhias e uma grande conta corrente no banco mas é avarento.</vt:lpstr>
      <vt:lpstr>É pobre porque sua mente é a essência da pobreza. Porque sempre tem medo de gastar alguns centavos. </vt:lpstr>
      <vt:lpstr>Suspeita de todo mundo. Preocupa-se com tudo o que tem e que lhe parece pouco.</vt:lpstr>
      <vt:lpstr>A pobreza não é carência de coisas: é um estado de ânimo. Não são ricos os que têm tudo em abundância. </vt:lpstr>
      <vt:lpstr>Só se é rico quando o dinheiro não nos preocupa. </vt:lpstr>
      <vt:lpstr>Se temos dois reais e não nos lamentamos por não ter mais, somos mais ricos</vt:lpstr>
      <vt:lpstr>que aquele que tem dois milhões e não pode dormir porque não tem quatro. .</vt:lpstr>
      <vt:lpstr>Pobreza não é carência: é a pressão da carência. A pobreza está na mente, não no bolso.</vt:lpstr>
      <vt:lpstr>O pobre homem rico se angustia pela conta do supermercado que é muito alta. </vt:lpstr>
      <vt:lpstr>Também porque consome eletricidade, gás e gasolina. </vt:lpstr>
      <vt:lpstr>Sempre está procurando o modo de diminuir o salário dos empregados. </vt:lpstr>
      <vt:lpstr>Dói quando sua mulher lhe pede dinheiro. </vt:lpstr>
      <vt:lpstr>Angustia-se pelo gasto de seus filhos.</vt:lpstr>
      <vt:lpstr>Os pedidos de aumento de salário de seus empregados</vt:lpstr>
      <vt:lpstr>São sempre uma grande tortura,  machucam mais do que ácido que lhe fosse jogado sobre a pele. </vt:lpstr>
      <vt:lpstr>Enfim, ele tem os sintomas da pobreza.</vt:lpstr>
      <vt:lpstr>Em verdade, a finalidade do dinheiro é proporcionar comodidade, </vt:lpstr>
      <vt:lpstr>Apresentação do PowerPoint</vt:lpstr>
      <vt:lpstr>Se não desfrutamos dessas vantagens,</vt:lpstr>
      <vt:lpstr>não importando quanto tenhamos, somos pobres homens ricos.</vt:lpstr>
      <vt:lpstr>Apresentação do PowerPoint</vt:lpstr>
      <vt:lpstr>essa confiança no amanhã, essa ideia de abundância que se diz que o dinheiro proporciona, </vt:lpstr>
      <vt:lpstr>seremos ricos, mesmo sendo pobres.</vt:lpstr>
      <vt:lpstr>Se desejamos ser ricos, sejamos. </vt:lpstr>
      <vt:lpstr>O dinheiro em si mesmo não significa nada. </vt:lpstr>
      <vt:lpstr>Apresentação do PowerPoint</vt:lpstr>
      <vt:lpstr>Essa é a autêntica finalidade do dinheiro. </vt:lpstr>
      <vt:lpstr>Se nossos pensamentos são nobres e altruístas, se pensamos e nos ocupamos em amar, </vt:lpstr>
      <vt:lpstr>o nosso tesouro não acabará com as crises econômicas, nem com as desvalorizações. </vt:lpstr>
      <vt:lpstr>Isso porque o espiritual não acaba nunca.</vt:lpstr>
      <vt:lpstr>Enriqueçamo-nos com as coisas não perecíveis. Seremos então ricos, e nossas riquezas estarão sempre a salvo.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Quem dera eu aprendesse a viver cada dia como se fosse o último.</dc:title>
  <dc:creator>Reinaldo</dc:creator>
  <cp:lastModifiedBy>Reinaldo</cp:lastModifiedBy>
  <cp:revision>22</cp:revision>
  <dcterms:created xsi:type="dcterms:W3CDTF">2012-03-13T23:20:21Z</dcterms:created>
  <dcterms:modified xsi:type="dcterms:W3CDTF">2014-10-27T15:55:13Z</dcterms:modified>
</cp:coreProperties>
</file>