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63" r:id="rId3"/>
    <p:sldId id="260" r:id="rId4"/>
    <p:sldId id="261" r:id="rId5"/>
    <p:sldId id="262" r:id="rId6"/>
    <p:sldId id="264" r:id="rId7"/>
    <p:sldId id="265" r:id="rId8"/>
    <p:sldId id="266" r:id="rId9"/>
    <p:sldId id="268" r:id="rId10"/>
    <p:sldId id="270" r:id="rId11"/>
    <p:sldId id="272" r:id="rId12"/>
    <p:sldId id="273" r:id="rId13"/>
    <p:sldId id="274" r:id="rId14"/>
    <p:sldId id="275" r:id="rId15"/>
    <p:sldId id="277" r:id="rId16"/>
    <p:sldId id="281" r:id="rId17"/>
    <p:sldId id="283" r:id="rId18"/>
    <p:sldId id="280" r:id="rId19"/>
    <p:sldId id="271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8000"/>
    <a:srgbClr val="66FF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30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F38AFB-40B4-4888-BBCB-17BEF4FA805A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749BE4-095E-4747-97DC-27190EBCBD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8942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57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3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20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047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74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4754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51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972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540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17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568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A2CB9-62FF-4CBF-83F6-4E88C0708806}" type="datetimeFigureOut">
              <a:rPr lang="pt-BR" smtClean="0"/>
              <a:t>07/03/2015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CB6B0-9F95-423E-9B74-B642B8669C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5825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 advTm="2000">
        <p14:reveal/>
      </p:transition>
    </mc:Choice>
    <mc:Fallback xmlns="">
      <p:transition spd="slow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</p:pic>
      <p:sp>
        <p:nvSpPr>
          <p:cNvPr id="3" name="Retângulo 2"/>
          <p:cNvSpPr/>
          <p:nvPr/>
        </p:nvSpPr>
        <p:spPr>
          <a:xfrm rot="20473810">
            <a:off x="1620149" y="1708296"/>
            <a:ext cx="9407838" cy="2424704"/>
          </a:xfrm>
          <a:prstGeom prst="rect">
            <a:avLst/>
          </a:prstGeom>
          <a:ln>
            <a:noFill/>
          </a:ln>
        </p:spPr>
        <p:txBody>
          <a:bodyPr wrap="square">
            <a:prstTxWarp prst="textCanDown">
              <a:avLst/>
            </a:prstTxWarp>
            <a:spAutoFit/>
          </a:bodyPr>
          <a:lstStyle/>
          <a:p>
            <a:pPr algn="ctr"/>
            <a:r>
              <a:rPr lang="pt-BR" sz="48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66FF99"/>
                </a:solidFill>
              </a:rPr>
              <a:t>Enquanto  Brilha  o  Agora</a:t>
            </a:r>
            <a:endParaRPr lang="pt-BR" sz="48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66FF99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7656"/>
            <a:ext cx="3742371" cy="84665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8407021" y="-941696"/>
            <a:ext cx="33982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</a:rPr>
              <a:t>Ligue o som</a:t>
            </a:r>
            <a:endParaRPr lang="pt-BR" sz="4000" b="1" dirty="0">
              <a:solidFill>
                <a:schemeClr val="accent4">
                  <a:lumMod val="60000"/>
                  <a:lumOff val="4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29600" y="6067656"/>
            <a:ext cx="38501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AUTOMÁTICO</a:t>
            </a:r>
            <a:endParaRPr lang="pt-BR" sz="4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43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24859">
        <p14:reveal/>
        <p:sndAc>
          <p:stSnd loop="1">
            <p:snd r:embed="rId2" name="labut.wav"/>
          </p:stSnd>
        </p:sndAc>
      </p:transition>
    </mc:Choice>
    <mc:Fallback>
      <p:transition spd="slow" advTm="24859">
        <p:fade/>
        <p:sndAc>
          <p:stSnd loop="1">
            <p:snd r:embed="rId2" name="lab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1690063"/>
            <a:ext cx="8991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Lucida Console" panose="020B0609040504020204" pitchFamily="49" charset="0"/>
              </a:rPr>
              <a:t>“Atendei, enquanto é hoje, </a:t>
            </a:r>
          </a:p>
          <a:p>
            <a:pPr lvl="0" algn="ctr"/>
            <a:r>
              <a:rPr lang="pt-BR" sz="4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Lucida Console" panose="020B0609040504020204" pitchFamily="49" charset="0"/>
              </a:rPr>
              <a:t>aos enigmas que vos torturam a mente. </a:t>
            </a:r>
          </a:p>
        </p:txBody>
      </p:sp>
    </p:spTree>
    <p:extLst>
      <p:ext uri="{BB962C8B-B14F-4D97-AF65-F5344CB8AC3E}">
        <p14:creationId xmlns:p14="http://schemas.microsoft.com/office/powerpoint/2010/main" val="97836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3651">
        <p14:reveal/>
      </p:transition>
    </mc:Choice>
    <mc:Fallback>
      <p:transition spd="slow" advTm="136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74077" y="3045732"/>
            <a:ext cx="1084384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Enquanto a Lei vos faculta a bênção do agora, extirpai do campo de vossa vida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339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4431">
        <p14:reveal/>
      </p:transition>
    </mc:Choice>
    <mc:Fallback>
      <p:transition spd="slow" advTm="144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" y="2954215"/>
            <a:ext cx="11582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os vermes da inimizade, os pântanos da preguiça,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os espinheiros do ódio, a venenosa erva do egoísmo e o pedregulho da indiferença,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708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8999">
        <p14:reveal/>
      </p:transition>
    </mc:Choice>
    <mc:Fallback>
      <p:transition spd="slow" advTm="189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9631" y="3889793"/>
            <a:ext cx="1174652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cultivando, com a segurança possível, a lavoura da educação,</a:t>
            </a:r>
            <a:r>
              <a:rPr lang="pt-BR" sz="2400" b="1" dirty="0">
                <a:solidFill>
                  <a:srgbClr val="FFFFFF"/>
                </a:solidFill>
                <a:latin typeface="Calibri" panose="020F0502020204030204" pitchFamily="34" charset="0"/>
              </a:rPr>
              <a:t> as árvores do serviço, </a:t>
            </a:r>
            <a:endParaRPr lang="pt-BR" sz="2400" b="1" dirty="0" smtClean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algn="ctr"/>
            <a:r>
              <a:rPr lang="pt-BR" sz="24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as </a:t>
            </a:r>
            <a:r>
              <a:rPr lang="pt-BR" sz="2400" b="1" dirty="0">
                <a:solidFill>
                  <a:srgbClr val="FFFFFF"/>
                </a:solidFill>
                <a:latin typeface="Calibri" panose="020F0502020204030204" pitchFamily="34" charset="0"/>
              </a:rPr>
              <a:t>flores da simpatia e os frutos da caridade.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1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9029">
        <p14:reveal/>
      </p:transition>
    </mc:Choice>
    <mc:Fallback>
      <p:transition spd="slow" advTm="190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0661" y="3927829"/>
            <a:ext cx="115706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Enquanto os talentos do mundo vos favorecem, fazei o melhor </a:t>
            </a:r>
          </a:p>
          <a:p>
            <a:pPr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que puderdes, porque, provavelmente, amanhã... quem sabe?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03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7123">
        <p14:reveal/>
      </p:transition>
    </mc:Choice>
    <mc:Fallback>
      <p:transition spd="slow" advTm="171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95194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Amanhã, talvez, os problemas aparecerão mais aflitivos.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37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2788">
        <p14:reveal/>
      </p:transition>
    </mc:Choice>
    <mc:Fallback>
      <p:transition spd="slow" advTm="127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3753" y="1078523"/>
            <a:ext cx="1133621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Os dias modificados... As oportunidades perdidas...</a:t>
            </a:r>
            <a:r>
              <a:rPr lang="pt-BR" sz="4000" b="1" dirty="0">
                <a:solidFill>
                  <a:prstClr val="white"/>
                </a:solidFill>
                <a:latin typeface="Calibri" panose="020F0502020204030204" pitchFamily="34" charset="0"/>
              </a:rPr>
              <a:t> As provas imprevistas... Os ouvidos inertes... </a:t>
            </a:r>
            <a:endParaRPr lang="pt-BR" sz="4000" b="1" dirty="0" smtClean="0">
              <a:solidFill>
                <a:prstClr val="white"/>
              </a:solidFill>
              <a:latin typeface="Calibri" panose="020F0502020204030204" pitchFamily="34" charset="0"/>
            </a:endParaRPr>
          </a:p>
          <a:p>
            <a:pPr lvl="0" algn="ctr"/>
            <a:r>
              <a:rPr lang="pt-BR" sz="4000" b="1" dirty="0" smtClean="0">
                <a:solidFill>
                  <a:prstClr val="white"/>
                </a:solidFill>
                <a:latin typeface="Calibri" panose="020F0502020204030204" pitchFamily="34" charset="0"/>
              </a:rPr>
              <a:t>Os </a:t>
            </a:r>
            <a:r>
              <a:rPr lang="pt-BR" sz="4000" b="1" dirty="0">
                <a:solidFill>
                  <a:prstClr val="white"/>
                </a:solidFill>
                <a:latin typeface="Calibri" panose="020F0502020204030204" pitchFamily="34" charset="0"/>
              </a:rPr>
              <a:t>olhos em plena sombra... </a:t>
            </a:r>
          </a:p>
          <a:p>
            <a:endParaRPr lang="pt-BR" sz="2800" b="1" dirty="0" smtClean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67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5347">
        <p14:reveal/>
      </p:transition>
    </mc:Choice>
    <mc:Fallback>
      <p:transition spd="slow" advTm="153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7568" y="902678"/>
            <a:ext cx="11418277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 smtClean="0">
                <a:solidFill>
                  <a:srgbClr val="006600"/>
                </a:solidFill>
                <a:latin typeface="Calibri" panose="020F0502020204030204" pitchFamily="34" charset="0"/>
              </a:rPr>
              <a:t>A língua muda... As mãos mirradas...</a:t>
            </a:r>
            <a:r>
              <a:rPr lang="pt-BR" sz="3200" b="1" dirty="0">
                <a:solidFill>
                  <a:srgbClr val="006600"/>
                </a:solidFill>
                <a:latin typeface="Calibri" panose="020F0502020204030204" pitchFamily="34" charset="0"/>
              </a:rPr>
              <a:t> </a:t>
            </a:r>
            <a:endParaRPr lang="pt-BR" sz="3200" b="1" dirty="0" smtClean="0">
              <a:solidFill>
                <a:srgbClr val="006600"/>
              </a:solidFill>
              <a:latin typeface="Calibri" panose="020F0502020204030204" pitchFamily="34" charset="0"/>
            </a:endParaRPr>
          </a:p>
          <a:p>
            <a:pPr lvl="0" algn="ctr"/>
            <a:r>
              <a:rPr lang="pt-BR" sz="3200" b="1" dirty="0" smtClean="0">
                <a:solidFill>
                  <a:srgbClr val="006600"/>
                </a:solidFill>
                <a:latin typeface="Calibri" panose="020F0502020204030204" pitchFamily="34" charset="0"/>
              </a:rPr>
              <a:t>Os </a:t>
            </a:r>
            <a:r>
              <a:rPr lang="pt-BR" sz="3200" b="1" dirty="0">
                <a:solidFill>
                  <a:srgbClr val="006600"/>
                </a:solidFill>
                <a:latin typeface="Calibri" panose="020F0502020204030204" pitchFamily="34" charset="0"/>
              </a:rPr>
              <a:t>pés sem movimento... A cabeça incapaz...</a:t>
            </a:r>
          </a:p>
          <a:p>
            <a:endParaRPr lang="pt-BR" sz="2800" b="1" dirty="0" smtClean="0">
              <a:solidFill>
                <a:srgbClr val="0066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31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3388">
        <p14:reveal/>
      </p:transition>
    </mc:Choice>
    <mc:Fallback>
      <p:transition spd="slow" advTm="13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19909" y="691662"/>
            <a:ext cx="99177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8000"/>
                </a:solidFill>
                <a:latin typeface="Calibri" panose="020F0502020204030204" pitchFamily="34" charset="0"/>
              </a:rPr>
              <a:t>A carência de tempo... A visita da enfermidade...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50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7053">
        <p14:reveal/>
      </p:transition>
    </mc:Choice>
    <mc:Fallback>
      <p:transition spd="slow" advTm="170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75138" y="2521059"/>
            <a:ext cx="11430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A mensagem da morte... Desperta enfermidades... </a:t>
            </a:r>
            <a:endParaRPr lang="pt-BR" sz="3600" b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nas </a:t>
            </a:r>
            <a:r>
              <a:rPr lang="pt-BR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energias mais profundas, enquanto permaneceis nas linhas da experiência física, </a:t>
            </a:r>
          </a:p>
        </p:txBody>
      </p:sp>
    </p:spTree>
    <p:extLst>
      <p:ext uri="{BB962C8B-B14F-4D97-AF65-F5344CB8AC3E}">
        <p14:creationId xmlns:p14="http://schemas.microsoft.com/office/powerpoint/2010/main" val="2647523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2366">
        <p14:reveal/>
      </p:transition>
    </mc:Choice>
    <mc:Fallback>
      <p:transition spd="slow" advTm="323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7276"/>
            <a:ext cx="12364935" cy="695527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201439" y="3838472"/>
            <a:ext cx="64945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entesourando o conhecimento </a:t>
            </a:r>
          </a:p>
          <a:p>
            <a:pPr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e o mérito, através do estudo e </a:t>
            </a:r>
          </a:p>
          <a:p>
            <a:pPr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da ação que vos nobilitem as horas,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069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5874">
        <p14:reveal/>
      </p:transition>
    </mc:Choice>
    <mc:Fallback>
      <p:transition spd="slow" advTm="158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95446" y="433754"/>
            <a:ext cx="74380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Calibri" panose="020F0502020204030204" pitchFamily="34" charset="0"/>
              </a:rPr>
              <a:t>porque, possivelmente, amanhã, as questões surgirão mais complexas.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5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4021">
        <p14:reveal/>
      </p:transition>
    </mc:Choice>
    <mc:Fallback>
      <p:transition spd="slow" advTm="140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4245" y="1226373"/>
            <a:ext cx="1156447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Não nos esqueçamos de que os princípios de correspondência </a:t>
            </a:r>
          </a:p>
          <a:p>
            <a:pPr lvl="0" algn="ctr"/>
            <a:r>
              <a:rPr lang="pt-BR" sz="28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funcionam exatos. </a:t>
            </a:r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</a:rPr>
              <a:t>Sementeira do bem - colheita de felicidade. </a:t>
            </a: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16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3020">
        <p14:reveal/>
      </p:transition>
    </mc:Choice>
    <mc:Fallback>
      <p:transition spd="slow" advTm="130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785" y="1"/>
            <a:ext cx="12285785" cy="691075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9631" y="3294185"/>
            <a:ext cx="116175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Dever irrepreensivelmente cumprido - ascensão aberta. </a:t>
            </a:r>
          </a:p>
          <a:p>
            <a:pPr lvl="0"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Trabalho </a:t>
            </a:r>
            <a:r>
              <a:rPr lang="pt-BR" sz="3200" b="1" dirty="0">
                <a:solidFill>
                  <a:srgbClr val="FFFFFF"/>
                </a:solidFill>
                <a:latin typeface="Calibri" panose="020F0502020204030204" pitchFamily="34" charset="0"/>
              </a:rPr>
              <a:t>ativo - progresso seguro. </a:t>
            </a:r>
            <a:endParaRPr lang="pt-BR" sz="2000" dirty="0">
              <a:solidFill>
                <a:prstClr val="black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80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6034">
        <p14:reveal/>
      </p:transition>
    </mc:Choice>
    <mc:Fallback>
      <p:transition spd="slow" advTm="160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7878" y="339969"/>
            <a:ext cx="10996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Cooperação espontânea - auxílio pronto.</a:t>
            </a:r>
            <a:r>
              <a:rPr lang="pt-BR" sz="3200" b="1" dirty="0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endParaRPr lang="pt-BR" sz="3200" b="1" dirty="0" smtClean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Busquemos </a:t>
            </a:r>
            <a:r>
              <a:rPr lang="pt-BR" sz="3200" b="1" dirty="0">
                <a:solidFill>
                  <a:srgbClr val="FFFFFF"/>
                </a:solidFill>
                <a:latin typeface="Calibri" panose="020F0502020204030204" pitchFamily="34" charset="0"/>
              </a:rPr>
              <a:t>o melhor para que o melhor nos procure. </a:t>
            </a:r>
            <a:endParaRPr lang="pt-BR" sz="2000" b="1" dirty="0">
              <a:solidFill>
                <a:prstClr val="black"/>
              </a:solidFill>
            </a:endParaRPr>
          </a:p>
          <a:p>
            <a:pPr algn="ctr"/>
            <a:endParaRPr lang="pt-BR" sz="20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61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5310">
        <p14:reveal/>
      </p:transition>
    </mc:Choice>
    <mc:Fallback>
      <p:transition spd="slow" advTm="15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92923" y="398585"/>
            <a:ext cx="71510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Tendes convosco o solo precioso</a:t>
            </a:r>
          </a:p>
          <a:p>
            <a:pPr algn="ctr"/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 fecundado pela chuva de bênçãos.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40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3017">
        <p14:reveal/>
      </p:transition>
    </mc:Choice>
    <mc:Fallback>
      <p:transition spd="slow" advTm="130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90246" y="1606063"/>
            <a:ext cx="98591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>
                <a:solidFill>
                  <a:srgbClr val="FFFFFF"/>
                </a:solidFill>
                <a:latin typeface="Calibri" panose="020F0502020204030204" pitchFamily="34" charset="0"/>
              </a:rPr>
              <a:t>Utilizemo-lo, assim, na preparação do grande futuro, recordando advertência do nosso Divino Mestre: - </a:t>
            </a:r>
            <a:endParaRPr lang="pt-BR" sz="3200" b="1" dirty="0" smtClean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algn="ctr"/>
            <a:endParaRPr lang="pt-BR" sz="32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algn="ctr"/>
            <a:endParaRPr lang="pt-BR" sz="3200" b="1" dirty="0" smtClean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lvl="0" algn="ctr"/>
            <a:r>
              <a:rPr lang="pt-BR" sz="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Avançai</a:t>
            </a:r>
            <a:r>
              <a:rPr 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, valorosos, enquanto tendes luz."</a:t>
            </a:r>
            <a:endParaRPr lang="pt-BR" sz="2000" b="1" dirty="0">
              <a:solidFill>
                <a:schemeClr val="bg1"/>
              </a:solidFill>
            </a:endParaRPr>
          </a:p>
          <a:p>
            <a:pPr lvl="0" algn="ctr"/>
            <a:endParaRPr lang="pt-BR" sz="32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72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21369">
        <p14:reveal/>
      </p:transition>
    </mc:Choice>
    <mc:Fallback>
      <p:transition spd="slow" advTm="21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" y="204716"/>
            <a:ext cx="104915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Texto: Chico Xavier/Emmanuel</a:t>
            </a:r>
          </a:p>
          <a:p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Imagens: Internet</a:t>
            </a:r>
          </a:p>
          <a:p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Música: </a:t>
            </a:r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Labut.wav</a:t>
            </a:r>
            <a:endParaRPr lang="pt-BR" sz="3200" b="1" dirty="0" smtClean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Formatação: reinaldogp2000@yahoo.com.br</a:t>
            </a:r>
          </a:p>
          <a:p>
            <a:r>
              <a:rPr lang="pt-BR" sz="3200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Campinas, 7 de março de 2015</a:t>
            </a:r>
          </a:p>
        </p:txBody>
      </p:sp>
      <p:sp>
        <p:nvSpPr>
          <p:cNvPr id="7" name="Retângulo 6"/>
          <p:cNvSpPr/>
          <p:nvPr/>
        </p:nvSpPr>
        <p:spPr>
          <a:xfrm>
            <a:off x="565484" y="2967335"/>
            <a:ext cx="11032958" cy="129184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www.sergrasan.com/reinaldoslides</a:t>
            </a:r>
            <a:endParaRPr lang="pt-B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473089" y="4575143"/>
            <a:ext cx="5245822" cy="18635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 H E   </a:t>
            </a:r>
            <a:r>
              <a:rPr lang="pt-BR" sz="54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</a:t>
            </a:r>
            <a:r>
              <a:rPr lang="pt-B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N D</a:t>
            </a:r>
            <a:endParaRPr lang="pt-BR" sz="5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732" y="6010583"/>
            <a:ext cx="3743268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9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1557">
        <p14:reveal/>
      </p:transition>
    </mc:Choice>
    <mc:Fallback>
      <p:transition spd="slow" advTm="315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8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1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341</Words>
  <Application>Microsoft Office PowerPoint</Application>
  <PresentationFormat>Widescreen</PresentationFormat>
  <Paragraphs>44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Lucida Console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45</cp:revision>
  <dcterms:created xsi:type="dcterms:W3CDTF">2015-03-05T18:31:29Z</dcterms:created>
  <dcterms:modified xsi:type="dcterms:W3CDTF">2015-03-08T02:23:19Z</dcterms:modified>
</cp:coreProperties>
</file>