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71" r:id="rId3"/>
    <p:sldId id="263" r:id="rId4"/>
    <p:sldId id="262" r:id="rId5"/>
    <p:sldId id="261" r:id="rId6"/>
    <p:sldId id="265" r:id="rId7"/>
    <p:sldId id="269" r:id="rId8"/>
    <p:sldId id="272" r:id="rId9"/>
    <p:sldId id="273" r:id="rId10"/>
    <p:sldId id="274" r:id="rId11"/>
    <p:sldId id="279" r:id="rId12"/>
    <p:sldId id="281" r:id="rId13"/>
    <p:sldId id="282" r:id="rId14"/>
    <p:sldId id="283" r:id="rId15"/>
    <p:sldId id="285" r:id="rId16"/>
    <p:sldId id="268" r:id="rId17"/>
    <p:sldId id="275" r:id="rId18"/>
    <p:sldId id="266" r:id="rId19"/>
    <p:sldId id="267" r:id="rId20"/>
    <p:sldId id="270" r:id="rId21"/>
    <p:sldId id="277" r:id="rId22"/>
    <p:sldId id="278" r:id="rId23"/>
    <p:sldId id="280" r:id="rId24"/>
    <p:sldId id="276" r:id="rId25"/>
    <p:sldId id="264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00CC66"/>
    <a:srgbClr val="33CC33"/>
    <a:srgbClr val="009999"/>
    <a:srgbClr val="FF99FF"/>
    <a:srgbClr val="0066FF"/>
    <a:srgbClr val="FFFF00"/>
    <a:srgbClr val="0000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24" y="56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03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00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192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20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53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228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887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10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5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92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44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65A40-0B11-4E0E-90AA-AA8852FBCF4C}" type="datetimeFigureOut">
              <a:rPr lang="pt-BR" smtClean="0"/>
              <a:t>07/12/2014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47C6-0060-441B-BEE0-5785EBDF79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438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0" advTm="3000">
        <p:cut/>
      </p:transition>
    </mc:Choice>
    <mc:Fallback xmlns="">
      <p:transition advTm="3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353787" y="1092530"/>
            <a:ext cx="9678390" cy="2244436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9600" b="1" dirty="0" smtClean="0">
                <a:ln w="38100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  <a:reflection blurRad="6350" stA="60000" endA="900" endPos="58000" dir="5400000" sy="-100000" algn="bl" rotWithShape="0"/>
                </a:effectLst>
              </a:rPr>
              <a:t>Efetivamente</a:t>
            </a:r>
            <a:endParaRPr lang="pt-BR" sz="9600" b="1" dirty="0">
              <a:ln w="38100">
                <a:solidFill>
                  <a:srgbClr val="00B050"/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089585" y="-1362974"/>
            <a:ext cx="6916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7200" b="1" dirty="0">
                <a:solidFill>
                  <a:srgbClr val="FFFF00"/>
                </a:solidFill>
                <a:latin typeface="Lucida Calligraphy" pitchFamily="66" charset="0"/>
              </a:rPr>
              <a:t>Ligue o Som</a:t>
            </a:r>
          </a:p>
        </p:txBody>
      </p:sp>
      <p:sp>
        <p:nvSpPr>
          <p:cNvPr id="8" name="Retângulo 7"/>
          <p:cNvSpPr/>
          <p:nvPr/>
        </p:nvSpPr>
        <p:spPr>
          <a:xfrm>
            <a:off x="6095999" y="5866410"/>
            <a:ext cx="59099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solidFill>
                  <a:srgbClr val="FFFF00"/>
                </a:solidFill>
                <a:latin typeface="Lucida Calligraphy" pitchFamily="66" charset="0"/>
              </a:rPr>
              <a:t>A</a:t>
            </a:r>
            <a:r>
              <a:rPr lang="pt-BR" sz="5400" b="1" dirty="0" smtClean="0">
                <a:solidFill>
                  <a:srgbClr val="FFFF00"/>
                </a:solidFill>
                <a:latin typeface="Lucida Calligraphy" pitchFamily="66" charset="0"/>
              </a:rPr>
              <a:t>utomático</a:t>
            </a:r>
            <a:endParaRPr lang="pt-BR" sz="5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81432"/>
            <a:ext cx="3088257" cy="107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26649"/>
      </p:ext>
    </p:extLst>
  </p:cSld>
  <p:clrMapOvr>
    <a:masterClrMapping/>
  </p:clrMapOvr>
  <p:transition advTm="26483">
    <p:cut thruBlk="1"/>
    <p:sndAc>
      <p:stSnd loop="1">
        <p:snd r:embed="rId2" name="Simon and Garfunkle - bridge_over_troubled_wa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65017" y="700644"/>
            <a:ext cx="108184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nós mesmos </a:t>
            </a:r>
          </a:p>
          <a:p>
            <a:r>
              <a:rPr lang="pt-BR" sz="60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 o problema essencial. </a:t>
            </a:r>
            <a:endParaRPr lang="pt-BR" sz="60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215252" y="6068291"/>
            <a:ext cx="26719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1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065">
        <p:cut/>
      </p:transition>
    </mc:Choice>
    <mc:Fallback xmlns="">
      <p:transition advTm="11065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8129" y="534390"/>
            <a:ext cx="115903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905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Efetivamente, nada temos a ver com a manutenção do Sol, na imensidade do Espaço, </a:t>
            </a:r>
            <a:endParaRPr lang="pt-BR" sz="4800" b="1" dirty="0">
              <a:ln w="19050">
                <a:solidFill>
                  <a:srgbClr val="FFFF00"/>
                </a:solidFill>
              </a:ln>
              <a:solidFill>
                <a:srgbClr val="92D05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574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3216">
        <p:cut/>
      </p:transition>
    </mc:Choice>
    <mc:Fallback xmlns="">
      <p:transition advTm="13216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27511" y="866899"/>
            <a:ext cx="112934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responderemos, inevitavelmente, pelo que estamos fazendo da quota de luz que ele nos fornece. 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890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3880">
        <p:cut/>
      </p:transition>
    </mc:Choice>
    <mc:Fallback xmlns="">
      <p:transition advTm="2388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8129" y="783771"/>
            <a:ext cx="1173282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 smtClean="0">
                <a:ln w="19050" cmpd="sng">
                  <a:solidFill>
                    <a:srgbClr val="009999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Não nos cabe qualquer responsabilidade pelo giro da Terra, no plano cósmico; </a:t>
            </a:r>
            <a:endParaRPr lang="pt-BR" sz="5400" b="1" spc="50" dirty="0">
              <a:ln w="19050" cmpd="sng">
                <a:solidFill>
                  <a:srgbClr val="009999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508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0824">
        <p:cut/>
      </p:transition>
    </mc:Choice>
    <mc:Fallback xmlns="">
      <p:transition advTm="10824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58139" y="819397"/>
            <a:ext cx="11162805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>
                  <a:solidFill>
                    <a:srgbClr val="FFFF00"/>
                  </a:solidFill>
                </a:ln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entanto, seremos interpelados, quanto ao nosso procedimento para com o pedaço de chão que nos agasalha.</a:t>
            </a:r>
            <a:endParaRPr lang="pt-BR" sz="4800" dirty="0">
              <a:ln>
                <a:solidFill>
                  <a:srgbClr val="FFFF00"/>
                </a:solidFill>
              </a:ln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7" y="6068291"/>
            <a:ext cx="28619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304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6065">
        <p:cut/>
      </p:transition>
    </mc:Choice>
    <mc:Fallback xmlns="">
      <p:transition advTm="16065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863306" y="605642"/>
            <a:ext cx="8212347" cy="3609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prestaremos informes sobre a evolução do planeta em que estagiamos, </a:t>
            </a:r>
            <a:endParaRPr lang="pt-BR" sz="54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33CC3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879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4280">
        <p:cut/>
      </p:transition>
    </mc:Choice>
    <mc:Fallback xmlns="">
      <p:transition advTm="2428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44384" y="498764"/>
            <a:ext cx="11847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chega sempre o dia em que se nos perguntará quanto ao tempo e ao corpo, </a:t>
            </a:r>
            <a:endParaRPr lang="pt-BR" sz="48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850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457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780">
        <p:cut/>
      </p:transition>
    </mc:Choice>
    <mc:Fallback xmlns="">
      <p:transition advTm="1278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51261" y="653143"/>
            <a:ext cx="113053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à profissão e ao meio de trabalho que o mundo nos confia. </a:t>
            </a:r>
            <a:endParaRPr lang="pt-BR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92D05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618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790">
        <p:cut/>
      </p:transition>
    </mc:Choice>
    <mc:Fallback xmlns="">
      <p:transition advTm="1179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1886" y="831274"/>
            <a:ext cx="11186556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33CC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nos indagará com respeito à administração da Justiça Universal no orbe em que vivemos; </a:t>
            </a:r>
            <a:endParaRPr lang="pt-BR" sz="4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33CC33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83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5519">
        <p:cut/>
      </p:transition>
    </mc:Choice>
    <mc:Fallback xmlns="">
      <p:transition advTm="15519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97146" y="517585"/>
            <a:ext cx="10538791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entanto, daremos contas das obrigações que assumimos, </a:t>
            </a:r>
            <a:endParaRPr lang="pt-BR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66007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327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119">
        <p:cut/>
      </p:transition>
    </mc:Choice>
    <mc:Fallback xmlns="">
      <p:transition advTm="11119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589252" y="1128156"/>
            <a:ext cx="69773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perante superiores e subalternos, colegas e afeiçoados, 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969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6880">
        <p:cut/>
      </p:transition>
    </mc:Choice>
    <mc:Fallback xmlns="">
      <p:transition advTm="1688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48000" y="3105835"/>
            <a:ext cx="6096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FF99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nos partilham a convivência. </a:t>
            </a:r>
          </a:p>
          <a:p>
            <a:endParaRPr lang="pt-BR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FF99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99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3845">
        <p:cut/>
      </p:transition>
    </mc:Choice>
    <mc:Fallback xmlns="">
      <p:transition advTm="13845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1885" y="4073235"/>
            <a:ext cx="113290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905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Não se nos inquirirá quanto aos destinos supremos da Humanidade, </a:t>
            </a:r>
            <a:endParaRPr lang="pt-BR" sz="4800" b="1" dirty="0">
              <a:ln w="1905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878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273">
        <p:cut/>
      </p:transition>
    </mc:Choice>
    <mc:Fallback xmlns="">
      <p:transition advTm="12273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676845" y="534838"/>
            <a:ext cx="507233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sofreremos exame natural e direito no que se refere à nossa conduta, 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269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3000">
        <p:cut/>
      </p:transition>
    </mc:Choice>
    <mc:Fallback xmlns="">
      <p:transition advTm="13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76045" y="672860"/>
            <a:ext cx="11593902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4800" b="1" dirty="0" smtClean="0">
                <a:ln/>
                <a:solidFill>
                  <a:schemeClr val="accent4"/>
                </a:solidFill>
              </a:rPr>
              <a:t>diante do lar e da família, tanto quanto à frente dos irmãos e companheiros que nos comungam a intimidade.</a:t>
            </a:r>
            <a:endParaRPr lang="pt-BR" sz="48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995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000">
        <p:cut/>
      </p:transition>
    </mc:Choice>
    <mc:Fallback xmlns="">
      <p:transition advTm="1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589916" y="534838"/>
            <a:ext cx="62110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Não podemos impedir as catástrofes da Natureza e nem evitar as calamidades sociais. 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60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000">
        <p:cut/>
      </p:transition>
    </mc:Choice>
    <mc:Fallback xmlns="">
      <p:transition advTm="11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19397" y="1518249"/>
            <a:ext cx="104639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8575">
                  <a:solidFill>
                    <a:srgbClr val="92D050"/>
                  </a:solidFill>
                  <a:prstDash val="solid"/>
                </a:ln>
                <a:solidFill>
                  <a:srgbClr val="FFC000"/>
                </a:solidFill>
              </a:rPr>
              <a:t>Outros poderes controlam a mecânica dos astros, o equilíbrio da Terra, </a:t>
            </a:r>
            <a:endParaRPr lang="pt-BR" sz="4800" b="1" dirty="0">
              <a:ln w="28575">
                <a:solidFill>
                  <a:srgbClr val="92D050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583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128">
        <p:cut/>
      </p:transition>
    </mc:Choice>
    <mc:Fallback xmlns="">
      <p:transition advTm="20128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29391" y="3105835"/>
            <a:ext cx="109965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8575">
                  <a:solidFill>
                    <a:srgbClr val="009999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aprimoramento da vida, a sustentação do direito e o engrandecimento dos povos.</a:t>
            </a:r>
            <a:endParaRPr lang="pt-BR" sz="4800" b="1" dirty="0">
              <a:ln w="28575">
                <a:solidFill>
                  <a:srgbClr val="009999"/>
                </a:solidFill>
                <a:prstDash val="solid"/>
              </a:ln>
              <a:solidFill>
                <a:srgbClr val="FF99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964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4161">
        <p:cut/>
      </p:transition>
    </mc:Choice>
    <mc:Fallback xmlns="">
      <p:transition advTm="14161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10639" y="3105835"/>
            <a:ext cx="111628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Reconheçamos, todavia, que nem as constelações, nem o Globo que nos serve de moradia, 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442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5744">
        <p:cut/>
      </p:transition>
    </mc:Choice>
    <mc:Fallback xmlns="">
      <p:transition advTm="15744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77090" y="888409"/>
            <a:ext cx="1163781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spc="50" dirty="0" smtClean="0">
                <a:ln w="19050" cmpd="sng">
                  <a:solidFill>
                    <a:schemeClr val="accent6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nem as instituições que supervisionam o progresso</a:t>
            </a:r>
            <a:r>
              <a:rPr lang="pt-BR" b="1" spc="50" dirty="0" smtClean="0">
                <a:ln w="19050" cmpd="sng">
                  <a:solidFill>
                    <a:schemeClr val="accent6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</a:t>
            </a:r>
            <a:endParaRPr lang="pt-BR" b="1" spc="50" dirty="0">
              <a:ln w="19050" cmpd="sng">
                <a:solidFill>
                  <a:schemeClr val="accent6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513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247">
        <p:cut/>
      </p:transition>
    </mc:Choice>
    <mc:Fallback xmlns="">
      <p:transition advTm="11247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5631" y="1033154"/>
            <a:ext cx="119663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nem o tribunal e nem o templo de nossa fé, 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51263" y="4906327"/>
            <a:ext cx="117407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conquanto nos sustentem e nos auxiliem, 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048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8683">
        <p:cut/>
      </p:transition>
    </mc:Choice>
    <mc:Fallback xmlns="">
      <p:transition advTm="18683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332453" y="1690777"/>
            <a:ext cx="45029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conseguirão efetuar a tarefa que as Leis Divinas situam conosco, 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8" y="6068291"/>
            <a:ext cx="2762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856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3251">
        <p:cut/>
      </p:transition>
    </mc:Choice>
    <mc:Fallback xmlns="">
      <p:transition advTm="13251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37506" y="3244334"/>
            <a:ext cx="11954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28575">
                  <a:solidFill>
                    <a:srgbClr val="FF99FF"/>
                  </a:solidFill>
                  <a:prstDash val="solid"/>
                </a:ln>
                <a:solidFill>
                  <a:srgbClr val="33CC33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para que se realizem por nós</a:t>
            </a:r>
            <a:r>
              <a:rPr lang="pt-BR" b="1" dirty="0" smtClean="0">
                <a:ln w="28575">
                  <a:solidFill>
                    <a:srgbClr val="FF99FF"/>
                  </a:solidFill>
                  <a:prstDash val="solid"/>
                </a:ln>
                <a:solidFill>
                  <a:srgbClr val="33CC33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  <a:endParaRPr lang="pt-BR" b="1" dirty="0">
              <a:ln w="28575">
                <a:solidFill>
                  <a:srgbClr val="FF99FF"/>
                </a:solidFill>
                <a:prstDash val="solid"/>
              </a:ln>
              <a:solidFill>
                <a:srgbClr val="33CC33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429007" y="6068291"/>
            <a:ext cx="2762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rgbClr val="FFFF00"/>
                </a:solidFill>
              </a:rPr>
              <a:t>Reinaldoslides</a:t>
            </a:r>
            <a:r>
              <a:rPr lang="pt-BR" dirty="0" err="1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754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842">
        <p:cut/>
      </p:transition>
    </mc:Choice>
    <mc:Fallback xmlns="">
      <p:transition advTm="12842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54378" y="166256"/>
            <a:ext cx="1191095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Texto: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Francisco C. Xavier/Emmanuel</a:t>
            </a:r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CC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Imagens: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Jardim de Claude Monet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Música: Simon </a:t>
            </a:r>
            <a:r>
              <a:rPr lang="pt-BR" sz="3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and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pt-BR" sz="3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Garfunkle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-Bridge over </a:t>
            </a:r>
            <a:r>
              <a:rPr lang="pt-BR" sz="3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troubled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water.wav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Formatação: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einaldo</a:t>
            </a: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Campinas, 6 de Dezembro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2014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CC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669475" y="2873829"/>
            <a:ext cx="485342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600" b="1" dirty="0" smtClean="0">
                <a:ln w="38100">
                  <a:solidFill>
                    <a:srgbClr val="FFFF00"/>
                  </a:solidFill>
                </a:ln>
                <a:solidFill>
                  <a:srgbClr val="00B050"/>
                </a:solidFill>
              </a:rPr>
              <a:t>F I M</a:t>
            </a:r>
            <a:endParaRPr lang="pt-BR" sz="16600" b="1" dirty="0">
              <a:ln w="38100">
                <a:solidFill>
                  <a:srgbClr val="FFFF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4390" y="5094513"/>
            <a:ext cx="10925298" cy="1140031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CC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www.sergrasan.com/reinaldoslides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CC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429008" y="6068291"/>
            <a:ext cx="245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636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4000">
        <p:cut/>
      </p:transition>
    </mc:Choice>
    <mc:Fallback xmlns="">
      <p:transition advTm="3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1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8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6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1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100"/>
                            </p:stCondLst>
                            <p:childTnLst>
                              <p:par>
                                <p:cTn id="44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C2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C2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376</Words>
  <Application>Microsoft Office PowerPoint</Application>
  <PresentationFormat>Widescreen</PresentationFormat>
  <Paragraphs>59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Lucida Calligraphy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37</cp:revision>
  <dcterms:created xsi:type="dcterms:W3CDTF">2014-11-28T13:28:25Z</dcterms:created>
  <dcterms:modified xsi:type="dcterms:W3CDTF">2014-12-07T18:05:05Z</dcterms:modified>
</cp:coreProperties>
</file>