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1"/>
  </p:notesMasterIdLst>
  <p:sldIdLst>
    <p:sldId id="273" r:id="rId2"/>
    <p:sldId id="281" r:id="rId3"/>
    <p:sldId id="293" r:id="rId4"/>
    <p:sldId id="305" r:id="rId5"/>
    <p:sldId id="306" r:id="rId6"/>
    <p:sldId id="307" r:id="rId7"/>
    <p:sldId id="308" r:id="rId8"/>
    <p:sldId id="309" r:id="rId9"/>
    <p:sldId id="288" r:id="rId1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77641" autoAdjust="0"/>
  </p:normalViewPr>
  <p:slideViewPr>
    <p:cSldViewPr snapToGrid="0">
      <p:cViewPr varScale="1">
        <p:scale>
          <a:sx n="84" d="100"/>
          <a:sy n="84" d="100"/>
        </p:scale>
        <p:origin x="53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9B760-DA66-4FF9-8E87-AD2103DB8F13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EE606-AF75-4B6B-8FFD-5440FB9281F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5557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75566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46449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92621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74469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35745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58285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6845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63270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1724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84180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855801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8189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0172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390574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513598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5604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3292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C000"/>
          </a:fgClr>
          <a:bgClr>
            <a:schemeClr val="accent3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675F6E9-5CD3-4D5E-A833-5DD4415114AD}" type="datetimeFigureOut">
              <a:rPr lang="pt-BR" smtClean="0"/>
              <a:t>15/01/2021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5475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3.png"/><Relationship Id="rId3" Type="http://schemas.openxmlformats.org/officeDocument/2006/relationships/image" Target="../media/image4.gif"/><Relationship Id="rId7" Type="http://schemas.openxmlformats.org/officeDocument/2006/relationships/image" Target="../media/image8.jpg"/><Relationship Id="rId12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11" Type="http://schemas.openxmlformats.org/officeDocument/2006/relationships/image" Target="../media/image11.jpg"/><Relationship Id="rId5" Type="http://schemas.openxmlformats.org/officeDocument/2006/relationships/image" Target="../media/image6.jpg"/><Relationship Id="rId15" Type="http://schemas.openxmlformats.org/officeDocument/2006/relationships/audio" Target="../media/audio1.wav"/><Relationship Id="rId10" Type="http://schemas.openxmlformats.org/officeDocument/2006/relationships/image" Target="../media/image10.jpg"/><Relationship Id="rId4" Type="http://schemas.openxmlformats.org/officeDocument/2006/relationships/image" Target="../media/image5.gif"/><Relationship Id="rId9" Type="http://schemas.microsoft.com/office/2007/relationships/hdphoto" Target="../media/hdphoto1.wdp"/><Relationship Id="rId14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19.jpg"/><Relationship Id="rId7" Type="http://schemas.openxmlformats.org/officeDocument/2006/relationships/image" Target="../media/image27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0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41000">
              <a:schemeClr val="bg2">
                <a:lumMod val="75000"/>
              </a:schemeClr>
            </a:gs>
            <a:gs pos="46000">
              <a:schemeClr val="accent1">
                <a:lumMod val="39000"/>
                <a:lumOff val="61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8" descr="CD (ani)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860640" y="5709335"/>
            <a:ext cx="1064549" cy="911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2" y="-132464"/>
            <a:ext cx="2489224" cy="400272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16" y="2415007"/>
            <a:ext cx="2753328" cy="419999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638" y="2688002"/>
            <a:ext cx="2806447" cy="449507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309" y="65403"/>
            <a:ext cx="6644368" cy="551321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882" y="199161"/>
            <a:ext cx="2484798" cy="372719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4960" y="65403"/>
            <a:ext cx="2652916" cy="604750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79" y="3745181"/>
            <a:ext cx="1665349" cy="292451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CaixaDeTexto 12"/>
          <p:cNvSpPr txBox="1"/>
          <p:nvPr/>
        </p:nvSpPr>
        <p:spPr>
          <a:xfrm>
            <a:off x="6843645" y="723262"/>
            <a:ext cx="312302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C000"/>
                </a:solidFill>
              </a:rPr>
              <a:t>TUDO</a:t>
            </a:r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 </a:t>
            </a:r>
          </a:p>
          <a:p>
            <a:pPr algn="ctr"/>
            <a:r>
              <a:rPr lang="pt-BR" sz="40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C000"/>
                </a:solidFill>
              </a:rPr>
              <a:t>PORQUE</a:t>
            </a:r>
            <a:r>
              <a:rPr lang="pt-BR" sz="40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 </a:t>
            </a:r>
          </a:p>
          <a:p>
            <a:pPr algn="ctr"/>
            <a:r>
              <a:rPr lang="pt-BR" sz="88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</a:rPr>
              <a:t>LUTEI</a:t>
            </a:r>
            <a:endParaRPr lang="pt-BR" sz="8800" b="1" dirty="0">
              <a:ln w="1270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10840235" y="5776491"/>
            <a:ext cx="110535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TV</a:t>
            </a:r>
            <a:endParaRPr lang="pt-BR" sz="4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842" y="4652530"/>
            <a:ext cx="7375495" cy="207466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0660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28000">
        <p14:ferris dir="l"/>
        <p:sndAc>
          <p:stSnd loop="1">
            <p:snd r:embed="rId2" name="André Rieu-La Vie Continue.wav"/>
          </p:stSnd>
        </p:sndAc>
      </p:transition>
    </mc:Choice>
    <mc:Fallback xmlns="">
      <p:transition spd="slow" advClick="0" advTm="28000">
        <p:fade/>
        <p:sndAc>
          <p:stSnd loop="1">
            <p:snd r:embed="rId15" name="André Rieu-La Vie Contin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freezing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902947" y="2240179"/>
            <a:ext cx="824754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0070C0"/>
                </a:solidFill>
                <a:latin typeface="Arial" panose="020B0604020202020204" pitchFamily="34" charset="0"/>
              </a:rPr>
              <a:t>A leitura que </a:t>
            </a:r>
            <a:r>
              <a:rPr lang="pt-BR" sz="2400" b="1" dirty="0" smtClean="0">
                <a:solidFill>
                  <a:srgbClr val="0070C0"/>
                </a:solidFill>
                <a:latin typeface="Arial" panose="020B0604020202020204" pitchFamily="34" charset="0"/>
              </a:rPr>
              <a:t>vão apreciar, </a:t>
            </a:r>
            <a:r>
              <a:rPr lang="pt-BR" sz="2400" b="1" dirty="0">
                <a:solidFill>
                  <a:srgbClr val="0070C0"/>
                </a:solidFill>
                <a:latin typeface="Arial" panose="020B0604020202020204" pitchFamily="34" charset="0"/>
              </a:rPr>
              <a:t>será um processo de construção de sentidos, do </a:t>
            </a:r>
            <a:r>
              <a:rPr lang="pt-BR" sz="2400" b="1" dirty="0" smtClean="0">
                <a:solidFill>
                  <a:srgbClr val="0070C0"/>
                </a:solidFill>
                <a:latin typeface="Arial" panose="020B0604020202020204" pitchFamily="34" charset="0"/>
              </a:rPr>
              <a:t>seu contato com os versos, </a:t>
            </a:r>
            <a:r>
              <a:rPr lang="pt-BR" sz="2400" b="1" dirty="0">
                <a:solidFill>
                  <a:srgbClr val="0070C0"/>
                </a:solidFill>
                <a:latin typeface="Arial" panose="020B0604020202020204" pitchFamily="34" charset="0"/>
              </a:rPr>
              <a:t>pois é a partir dessa interação, que a compreensão textual surge. Dessa forma, vai fazendo suas deduções e, no decorrer da leitura, altera ou confirma as informações expressas pelo </a:t>
            </a:r>
            <a:r>
              <a:rPr lang="pt-BR" sz="2400" b="1" dirty="0" smtClean="0">
                <a:solidFill>
                  <a:srgbClr val="0070C0"/>
                </a:solidFill>
                <a:latin typeface="Arial" panose="020B0604020202020204" pitchFamily="34" charset="0"/>
              </a:rPr>
              <a:t>poeta </a:t>
            </a:r>
          </a:p>
          <a:p>
            <a:pPr algn="ctr"/>
            <a:r>
              <a:rPr lang="pt-BR" sz="2400" b="1" dirty="0" smtClean="0">
                <a:solidFill>
                  <a:srgbClr val="0070C0"/>
                </a:solidFill>
                <a:latin typeface="Arial" panose="020B0604020202020204" pitchFamily="34" charset="0"/>
              </a:rPr>
              <a:t> </a:t>
            </a:r>
            <a:r>
              <a:rPr lang="pt-BR" sz="2400" b="1" dirty="0" smtClean="0">
                <a:solidFill>
                  <a:srgbClr val="0070C0"/>
                </a:solidFill>
                <a:latin typeface="Arial" panose="020B0604020202020204" pitchFamily="34" charset="0"/>
              </a:rPr>
              <a:t> </a:t>
            </a:r>
            <a:r>
              <a:rPr lang="pt-BR" sz="2400" b="1" dirty="0">
                <a:solidFill>
                  <a:srgbClr val="0070C0"/>
                </a:solidFill>
                <a:latin typeface="Arial" panose="020B0604020202020204" pitchFamily="34" charset="0"/>
              </a:rPr>
              <a:t>fazendo com que se torne um personagem ou mero expectador</a:t>
            </a:r>
            <a:r>
              <a:rPr lang="pt-BR" sz="1400" b="1" dirty="0">
                <a:solidFill>
                  <a:srgbClr val="0070C0"/>
                </a:solidFill>
                <a:latin typeface="Arial" panose="020B0604020202020204" pitchFamily="34" charset="0"/>
              </a:rPr>
              <a:t>. </a:t>
            </a:r>
            <a:endParaRPr lang="pt-BR" sz="1400" dirty="0">
              <a:solidFill>
                <a:srgbClr val="0070C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38328" y="260272"/>
            <a:ext cx="1030778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6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REVISITANDO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Poema em </a:t>
            </a:r>
            <a:r>
              <a:rPr lang="pt-BR" sz="36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Versos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JORGE HUMBERTO</a:t>
            </a:r>
            <a:r>
              <a:rPr lang="pt-BR" sz="36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endParaRPr lang="pt-BR" sz="36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645850" y="5630366"/>
            <a:ext cx="40645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Toninho Vendramini</a:t>
            </a:r>
            <a:endParaRPr lang="pt-BR" sz="36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6" name="Imagem 5" descr="Julho 2013 Educação &lt;strong&gt;de&lt;/strong&gt; Trânsito | CET São Pau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4455" y="265105"/>
            <a:ext cx="3054983" cy="272119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 descr="&lt;strong&gt;Revisitando&lt;/strong&gt; 2019 - Centro Niemeyer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4014" y="3131953"/>
            <a:ext cx="3350220" cy="333860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9486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51000">
        <p:checker/>
      </p:transition>
    </mc:Choice>
    <mc:Fallback xmlns="">
      <p:transition spd="slow" advClick="0" advTm="5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0"/>
                            </p:stCondLst>
                            <p:childTnLst>
                              <p:par>
                                <p:cTn id="3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0"/>
                            </p:stCondLst>
                            <p:childTnLst>
                              <p:par>
                                <p:cTn id="4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40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0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7509"/>
            <a:ext cx="12192000" cy="6858000"/>
            <a:chOff x="0" y="0"/>
            <a:chExt cx="9144000" cy="6991350"/>
          </a:xfrm>
          <a:scene3d>
            <a:camera prst="orthographicFront"/>
            <a:lightRig rig="freezing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528436" y="675809"/>
            <a:ext cx="8636611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Assim sendo, O Poeta português 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oper Black" panose="0208090404030B020404" pitchFamily="18" charset="0"/>
              </a:rPr>
              <a:t>JORGE HUMBERTO</a:t>
            </a:r>
            <a:endParaRPr lang="pt-BR" sz="2800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Cooper Black" panose="0208090404030B020404" pitchFamily="18" charset="0"/>
            </a:endParaRPr>
          </a:p>
          <a:p>
            <a:pPr algn="ctr"/>
            <a:endParaRPr lang="pt-BR" sz="2800" dirty="0" smtClean="0">
              <a:ln w="22225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Bradley Hand ITC" panose="03070402050302030203" pitchFamily="66" charset="0"/>
            </a:endParaRPr>
          </a:p>
          <a:p>
            <a:pPr algn="ctr"/>
            <a:r>
              <a:rPr lang="pt-BR" sz="2800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Bradley Hand ITC" panose="03070402050302030203" pitchFamily="66" charset="0"/>
              </a:rPr>
              <a:t>Foi </a:t>
            </a:r>
            <a:r>
              <a:rPr lang="pt-BR" sz="2800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Bradley Hand ITC" panose="03070402050302030203" pitchFamily="66" charset="0"/>
              </a:rPr>
              <a:t>buscar dentro de sua alma, versos poéticos para ilustrar sua trajetória de </a:t>
            </a:r>
            <a:r>
              <a:rPr lang="pt-BR" sz="2800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Bradley Hand ITC" panose="03070402050302030203" pitchFamily="66" charset="0"/>
              </a:rPr>
              <a:t>vida, no sentido de dar forma aos seus pensamentos, cadenciados pela nobreza dos mais puros sentimentos.. </a:t>
            </a:r>
          </a:p>
          <a:p>
            <a:pPr algn="ctr"/>
            <a:endParaRPr lang="pt-BR" sz="2000" dirty="0" smtClean="0">
              <a:ln w="22225">
                <a:noFill/>
                <a:prstDash val="solid"/>
              </a:ln>
              <a:solidFill>
                <a:srgbClr val="0070C0"/>
              </a:solidFill>
            </a:endParaRPr>
          </a:p>
          <a:p>
            <a:pPr algn="ctr"/>
            <a:r>
              <a:rPr lang="pt-BR" sz="2000" dirty="0" smtClean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Os produziu em </a:t>
            </a:r>
            <a:r>
              <a:rPr lang="pt-BR" sz="2000" dirty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sua cidade natal, </a:t>
            </a:r>
          </a:p>
          <a:p>
            <a:pPr algn="ctr"/>
            <a:r>
              <a:rPr lang="pt-BR" sz="2000" dirty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Santa-Iria-da-Azóia em </a:t>
            </a:r>
            <a:r>
              <a:rPr lang="pt-BR" sz="2000" dirty="0" smtClean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15/07/2008.</a:t>
            </a:r>
            <a:endParaRPr lang="pt-BR" sz="2000" dirty="0">
              <a:ln w="22225">
                <a:noFill/>
                <a:prstDash val="solid"/>
              </a:ln>
              <a:solidFill>
                <a:srgbClr val="0070C0"/>
              </a:solidFill>
            </a:endParaRPr>
          </a:p>
          <a:p>
            <a:pPr algn="ctr"/>
            <a:endParaRPr lang="pt-BR" sz="2000" dirty="0" smtClean="0">
              <a:ln w="22225">
                <a:noFill/>
                <a:prstDash val="solid"/>
              </a:ln>
              <a:solidFill>
                <a:srgbClr val="0070C0"/>
              </a:solidFill>
            </a:endParaRPr>
          </a:p>
          <a:p>
            <a:pPr algn="ctr"/>
            <a:r>
              <a:rPr lang="pt-BR" sz="2000" dirty="0" smtClean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Como </a:t>
            </a:r>
            <a:r>
              <a:rPr lang="pt-BR" sz="2000" dirty="0">
                <a:ln w="22225">
                  <a:noFill/>
                  <a:prstDash val="solid"/>
                </a:ln>
                <a:solidFill>
                  <a:srgbClr val="0070C0"/>
                </a:solidFill>
              </a:rPr>
              <a:t>de costume, escreveu em seu idioma pátrio e na  </a:t>
            </a:r>
          </a:p>
          <a:p>
            <a:pPr algn="ctr"/>
            <a:r>
              <a:rPr lang="pt-BR" sz="2000" dirty="0">
                <a:ln w="22225">
                  <a:noFill/>
                  <a:prstDash val="solid"/>
                </a:ln>
                <a:solidFill>
                  <a:srgbClr val="0070C0"/>
                </a:solidFill>
                <a:latin typeface="Britannic Bold" panose="020B0903060703020204" pitchFamily="34" charset="0"/>
              </a:rPr>
              <a:t>antiga ortografia.</a:t>
            </a:r>
            <a:endParaRPr lang="pt-BR" sz="2800" dirty="0">
              <a:ln w="22225">
                <a:noFill/>
                <a:prstDash val="solid"/>
              </a:ln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pt-BR" sz="2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latin typeface="Comic Sans MS" panose="030F0702030302020204" pitchFamily="66" charset="0"/>
              </a:rPr>
              <a:t>Toninho Vendramini </a:t>
            </a:r>
          </a:p>
        </p:txBody>
      </p:sp>
      <p:pic>
        <p:nvPicPr>
          <p:cNvPr id="3" name="Imagem 2" descr="&lt;strong&gt;Trovadores&lt;/strong&gt; y juglares : la cultura del medievolo | VADEMÊDIU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8441" y="4686015"/>
            <a:ext cx="3577804" cy="178890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 descr="Cantigas &lt;strong&gt;Medievais&lt;/strong&gt; - Artes - Grupo Escolar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251" y="194819"/>
            <a:ext cx="3333750" cy="19621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 descr="Troubadou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982" y="2353385"/>
            <a:ext cx="2295308" cy="220773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69608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51000">
        <p15:prstTrans prst="prestige"/>
      </p:transition>
    </mc:Choice>
    <mc:Fallback xmlns="">
      <p:transition spd="slow" advClick="0" advTm="5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0"/>
                            </p:stCondLst>
                            <p:childTnLst>
                              <p:par>
                                <p:cTn id="6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7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000" y="-98959"/>
            <a:ext cx="6048199" cy="34021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9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96" y="229766"/>
            <a:ext cx="5788103" cy="325580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852" y="291244"/>
            <a:ext cx="2999232" cy="25697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640080" y="2861019"/>
            <a:ext cx="6817312" cy="3683753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</a:bodyPr>
          <a:lstStyle/>
          <a:p>
            <a:pPr algn="ctr"/>
            <a:r>
              <a:rPr lang="pt-BR" b="1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</a:rPr>
              <a:t>Não querendo</a:t>
            </a:r>
            <a:br>
              <a:rPr lang="pt-BR" b="1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</a:rPr>
            </a:br>
            <a:r>
              <a:rPr lang="pt-BR" b="1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</a:rPr>
              <a:t>fugir</a:t>
            </a:r>
            <a:br>
              <a:rPr lang="pt-BR" b="1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</a:rPr>
            </a:br>
            <a:r>
              <a:rPr lang="pt-BR" b="1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</a:rPr>
              <a:t>nem subtrair</a:t>
            </a:r>
            <a:br>
              <a:rPr lang="pt-BR" b="1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</a:rPr>
            </a:br>
            <a:r>
              <a:rPr lang="pt-BR" b="1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</a:rPr>
              <a:t>tudo o que fui</a:t>
            </a:r>
            <a:br>
              <a:rPr lang="pt-BR" b="1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</a:rPr>
            </a:br>
            <a:r>
              <a:rPr lang="pt-BR" b="1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</a:rPr>
              <a:t>apenas digo</a:t>
            </a:r>
            <a:br>
              <a:rPr lang="pt-BR" b="1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</a:rPr>
            </a:br>
            <a:r>
              <a:rPr lang="pt-BR" b="1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</a:rPr>
              <a:t>que está comigo</a:t>
            </a:r>
            <a:br>
              <a:rPr lang="pt-BR" b="1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</a:rPr>
            </a:br>
            <a:r>
              <a:rPr lang="pt-BR" b="1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</a:rPr>
              <a:t>o que serei</a:t>
            </a:r>
            <a:r>
              <a:rPr lang="pt-BR" b="1" i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Calibri" panose="020F0502020204030204" pitchFamily="34" charset="0"/>
              </a:rPr>
              <a:t>.</a:t>
            </a:r>
            <a:endParaRPr lang="pt-BR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808" y="3043440"/>
            <a:ext cx="4146295" cy="354231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7049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prism isContent="1" isInverted="1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7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000" y="-98959"/>
            <a:ext cx="6048199" cy="34021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9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96" y="229766"/>
            <a:ext cx="5788103" cy="325580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852" y="291244"/>
            <a:ext cx="2999232" cy="25697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565658" y="3372427"/>
            <a:ext cx="6656831" cy="3281486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pPr algn="ctr"/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Portas fechadas</a:t>
            </a:r>
            <a:b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(assombro</a:t>
            </a:r>
            <a:b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ou desassombro</a:t>
            </a:r>
            <a:b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de mim mesmo)</a:t>
            </a:r>
            <a:b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trazem-me assim</a:t>
            </a:r>
            <a:b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ciente de mim</a:t>
            </a:r>
            <a:b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àquilo que sei.</a:t>
            </a:r>
            <a:br>
              <a:rPr lang="pt-BR" sz="32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</a:b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147" y="3070271"/>
            <a:ext cx="4467305" cy="365692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7709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ferris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7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5999" y="-136674"/>
            <a:ext cx="6048199" cy="34021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9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96" y="229766"/>
            <a:ext cx="5788103" cy="325580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852" y="291244"/>
            <a:ext cx="2999232" cy="25697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 rot="233249">
            <a:off x="6326457" y="2980378"/>
            <a:ext cx="5800542" cy="4031873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32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</a:rPr>
              <a:t>Não nego o  passado</a:t>
            </a:r>
            <a:br>
              <a:rPr lang="pt-BR" sz="32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</a:rPr>
              <a:t>apesar de excluir</a:t>
            </a:r>
            <a:br>
              <a:rPr lang="pt-BR" sz="32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</a:rPr>
              <a:t>o verbo porvir,</a:t>
            </a:r>
            <a:br>
              <a:rPr lang="pt-BR" sz="32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</a:rPr>
              <a:t>a certa altura</a:t>
            </a:r>
            <a:br>
              <a:rPr lang="pt-BR" sz="32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</a:rPr>
              <a:t>de minha vida,</a:t>
            </a:r>
            <a:br>
              <a:rPr lang="pt-BR" sz="32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</a:rPr>
              <a:t>então indevida</a:t>
            </a:r>
            <a:br>
              <a:rPr lang="pt-BR" sz="32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</a:rPr>
            </a:br>
            <a:r>
              <a:rPr lang="pt-BR" sz="32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</a:rPr>
              <a:t>que bem notei.</a:t>
            </a:r>
            <a:br>
              <a:rPr lang="pt-BR" sz="32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</a:rPr>
            </a:br>
            <a:endParaRPr lang="pt-B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03" y="2983760"/>
            <a:ext cx="5788196" cy="362766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3734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comb/>
      </p:transition>
    </mc:Choice>
    <mc:Fallback xmlns="">
      <p:transition spd="slow" advClick="0" advTm="30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7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000" y="-98959"/>
            <a:ext cx="6048199" cy="34021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9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99" y="173192"/>
            <a:ext cx="5788103" cy="325580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852" y="291244"/>
            <a:ext cx="2999232" cy="25697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877825" y="3303153"/>
            <a:ext cx="583437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Quem não errou</a:t>
            </a:r>
            <a:br>
              <a:rPr lang="pt-BR" sz="28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</a:br>
            <a:r>
              <a:rPr lang="pt-BR" sz="28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é de façanha</a:t>
            </a:r>
            <a:br>
              <a:rPr lang="pt-BR" sz="28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</a:br>
            <a:r>
              <a:rPr lang="pt-BR" sz="28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tamanha</a:t>
            </a:r>
            <a:br>
              <a:rPr lang="pt-BR" sz="28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</a:br>
            <a:r>
              <a:rPr lang="pt-BR" sz="28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nado morto</a:t>
            </a:r>
            <a:br>
              <a:rPr lang="pt-BR" sz="28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</a:br>
            <a:r>
              <a:rPr lang="pt-BR" sz="28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que nada fez</a:t>
            </a:r>
            <a:br>
              <a:rPr lang="pt-BR" sz="28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</a:br>
            <a:r>
              <a:rPr lang="pt-BR" sz="28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nem desfez</a:t>
            </a:r>
            <a:br>
              <a:rPr lang="pt-BR" sz="28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</a:br>
            <a:r>
              <a:rPr lang="pt-BR" sz="28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e assim deixei</a:t>
            </a:r>
            <a:r>
              <a:rPr lang="pt-BR" sz="2800" b="1" i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</a:rPr>
              <a:t>.</a:t>
            </a:r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902" y="3258069"/>
            <a:ext cx="5708446" cy="33432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1360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prism isContent="1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7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000" y="-98959"/>
            <a:ext cx="6048199" cy="34021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9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99" y="229766"/>
            <a:ext cx="5788103" cy="325580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852" y="291244"/>
            <a:ext cx="2999232" cy="25697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768097" y="2414016"/>
            <a:ext cx="5020102" cy="4142231"/>
          </a:xfrm>
          <a:prstGeom prst="rect">
            <a:avLst/>
          </a:prstGeom>
        </p:spPr>
        <p:txBody>
          <a:bodyPr wrap="square">
            <a:prstTxWarp prst="textCurveUp">
              <a:avLst>
                <a:gd name="adj" fmla="val 28538"/>
              </a:avLst>
            </a:prstTxWarp>
            <a:spAutoFit/>
          </a:bodyPr>
          <a:lstStyle/>
          <a:p>
            <a:pPr algn="ctr">
              <a:spcAft>
                <a:spcPts val="1000"/>
              </a:spcAft>
            </a:pPr>
            <a:r>
              <a:rPr lang="pt-BR" b="1" i="1" dirty="0">
                <a:solidFill>
                  <a:srgbClr val="FF0000"/>
                </a:solidFill>
                <a:latin typeface="Calibri" panose="020F0502020204030204" pitchFamily="34" charset="0"/>
              </a:rPr>
              <a:t>Que me castiguem</a:t>
            </a:r>
            <a:br>
              <a:rPr lang="pt-BR" b="1" i="1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pt-BR" b="1" i="1" dirty="0">
                <a:solidFill>
                  <a:srgbClr val="FF0000"/>
                </a:solidFill>
                <a:latin typeface="Calibri" panose="020F0502020204030204" pitchFamily="34" charset="0"/>
              </a:rPr>
              <a:t>corpo em sangue -</a:t>
            </a:r>
            <a:br>
              <a:rPr lang="pt-BR" b="1" i="1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pt-BR" b="1" i="1" dirty="0">
                <a:solidFill>
                  <a:srgbClr val="FF0000"/>
                </a:solidFill>
                <a:latin typeface="Calibri" panose="020F0502020204030204" pitchFamily="34" charset="0"/>
              </a:rPr>
              <a:t>ser enxágue</a:t>
            </a:r>
            <a:br>
              <a:rPr lang="pt-BR" b="1" i="1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pt-BR" b="1" i="1" dirty="0">
                <a:solidFill>
                  <a:srgbClr val="FF0000"/>
                </a:solidFill>
                <a:latin typeface="Calibri" panose="020F0502020204030204" pitchFamily="34" charset="0"/>
              </a:rPr>
              <a:t>se vos enaltecer,</a:t>
            </a:r>
            <a:br>
              <a:rPr lang="pt-BR" b="1" i="1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pt-BR" b="1" i="1" dirty="0">
                <a:solidFill>
                  <a:srgbClr val="FF0000"/>
                </a:solidFill>
                <a:latin typeface="Calibri" panose="020F0502020204030204" pitchFamily="34" charset="0"/>
              </a:rPr>
              <a:t>mas não digam</a:t>
            </a:r>
            <a:br>
              <a:rPr lang="pt-BR" b="1" i="1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pt-BR" b="1" i="1" dirty="0">
                <a:solidFill>
                  <a:srgbClr val="FF0000"/>
                </a:solidFill>
                <a:latin typeface="Calibri" panose="020F0502020204030204" pitchFamily="34" charset="0"/>
              </a:rPr>
              <a:t>que olvidam</a:t>
            </a:r>
            <a:br>
              <a:rPr lang="pt-BR" b="1" i="1" dirty="0">
                <a:solidFill>
                  <a:srgbClr val="FF0000"/>
                </a:solidFill>
                <a:latin typeface="Calibri" panose="020F0502020204030204" pitchFamily="34" charset="0"/>
              </a:rPr>
            </a:br>
            <a:r>
              <a:rPr lang="pt-BR" b="1" i="1" dirty="0">
                <a:solidFill>
                  <a:srgbClr val="FF0000"/>
                </a:solidFill>
                <a:latin typeface="Calibri" panose="020F0502020204030204" pitchFamily="34" charset="0"/>
              </a:rPr>
              <a:t>tudo porque lutei.</a:t>
            </a:r>
            <a:endParaRPr lang="pt-BR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902" y="3153436"/>
            <a:ext cx="3464617" cy="32813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0434" y="3153436"/>
            <a:ext cx="2430570" cy="3635556"/>
          </a:xfrm>
          <a:prstGeom prst="rect">
            <a:avLst/>
          </a:prstGeom>
          <a:scene3d>
            <a:camera prst="isometricOffAxis2Left"/>
            <a:lightRig rig="threePt" dir="t"/>
          </a:scene3d>
          <a:sp3d>
            <a:bevelT prst="slope"/>
          </a:sp3d>
        </p:spPr>
      </p:pic>
      <p:pic>
        <p:nvPicPr>
          <p:cNvPr id="6" name="Imagem 5" descr="&quot;dúo el &lt;strong&gt;espanto&lt;/strong&gt;&quot; | 50 cm de base x 35 cm de alto tintas y ...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5038" y="5513898"/>
            <a:ext cx="1758397" cy="12132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1318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250"/>
                            </p:stCondLst>
                            <p:childTnLst>
                              <p:par>
                                <p:cTn id="19" presetID="2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322814" y="142325"/>
            <a:ext cx="5458317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algn="ctr"/>
            <a:r>
              <a:rPr lang="pt-BR" sz="2400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</a:t>
            </a:r>
            <a:r>
              <a:rPr lang="pt-BR" sz="2400" b="1" i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Internet</a:t>
            </a:r>
            <a:endParaRPr lang="pt-BR" sz="24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dos Versos</a:t>
            </a:r>
          </a:p>
          <a:p>
            <a:pPr algn="ctr"/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</a:t>
            </a:r>
            <a:r>
              <a:rPr lang="pt-BR" sz="2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REVISITANDO</a:t>
            </a:r>
          </a:p>
          <a:p>
            <a:pPr algn="ctr"/>
            <a:r>
              <a:rPr lang="pt-BR" sz="2400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 POETA PORTUGUÊS</a:t>
            </a:r>
            <a:endParaRPr lang="pt-BR" sz="4400" b="1" i="1" spc="400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3200" b="1" i="1" spc="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</a:t>
            </a:r>
            <a:r>
              <a:rPr lang="pt-BR" sz="3200" b="1" i="1" spc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Humberto</a:t>
            </a:r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000" b="1" dirty="0" smtClean="0"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 smtClean="0"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400" b="1" dirty="0"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r>
              <a:rPr lang="pt-BR" sz="2000" b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 Vie Continue / </a:t>
            </a:r>
            <a:r>
              <a:rPr lang="pt-BR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 André Rieu</a:t>
            </a:r>
            <a:endParaRPr lang="pt-BR" sz="20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2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Yesterday</a:t>
            </a:r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(quando eu era Jovem)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Charles Aznavour </a:t>
            </a:r>
          </a:p>
          <a:p>
            <a:pPr algn="ctr"/>
            <a:endParaRPr lang="pt-BR" dirty="0" smtClean="0">
              <a:solidFill>
                <a:schemeClr val="bg1"/>
              </a:solidFill>
            </a:endParaRPr>
          </a:p>
          <a:p>
            <a:pPr algn="ctr"/>
            <a:r>
              <a:rPr lang="pt-BR" sz="2000" b="1" dirty="0" smtClean="0">
                <a:solidFill>
                  <a:srgbClr val="FFFF00"/>
                </a:solidFill>
              </a:rPr>
              <a:t>Sim</a:t>
            </a:r>
            <a:r>
              <a:rPr lang="pt-BR" sz="2000" b="1" dirty="0">
                <a:solidFill>
                  <a:srgbClr val="FFFF00"/>
                </a:solidFill>
              </a:rPr>
              <a:t>, a canção é triste, mas quem sabe da vida é aquele que a viveu. O mundo está aí, e se você não viver e se deixar viver, ele te atropela. Portanto viva, mesmo que seu tempo se encurtou agora, mesmo sem a vitalidade da juventude</a:t>
            </a:r>
            <a:r>
              <a:rPr lang="pt-BR" dirty="0">
                <a:solidFill>
                  <a:schemeClr val="bg1"/>
                </a:solidFill>
              </a:rPr>
              <a:t>. </a:t>
            </a:r>
            <a:r>
              <a:rPr lang="pt-BR" dirty="0" smtClean="0">
                <a:solidFill>
                  <a:schemeClr val="bg1"/>
                </a:solidFill>
              </a:rPr>
              <a:t> </a:t>
            </a:r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5870447" y="5241092"/>
            <a:ext cx="6055869" cy="13645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1333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867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867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867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867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867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867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12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/>
            <a:r>
              <a:rPr lang="pt-BR" sz="933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67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33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820" y="149396"/>
            <a:ext cx="3203864" cy="3088811"/>
          </a:xfrm>
          <a:prstGeom prst="ellipse">
            <a:avLst/>
          </a:prstGeom>
          <a:ln w="28575">
            <a:solidFill>
              <a:srgbClr val="FFFF00"/>
            </a:solidFill>
          </a:ln>
          <a:effectLst>
            <a:softEdge rad="31750"/>
          </a:effectLst>
          <a:scene3d>
            <a:camera prst="isometricOffAxis2Left"/>
            <a:lightRig rig="threePt" dir="t"/>
          </a:scene3d>
        </p:spPr>
      </p:pic>
      <p:sp>
        <p:nvSpPr>
          <p:cNvPr id="4" name="Retângulo 3"/>
          <p:cNvSpPr/>
          <p:nvPr/>
        </p:nvSpPr>
        <p:spPr>
          <a:xfrm rot="21408598">
            <a:off x="9132004" y="3388805"/>
            <a:ext cx="2850149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EDITOR / FORMATADOR</a:t>
            </a:r>
            <a:endParaRPr lang="pt-BR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2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</a:t>
            </a:r>
            <a:r>
              <a:rPr lang="pt-BR" sz="32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28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3967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0">
        <p14:flythrough/>
        <p:sndAc>
          <p:stSnd loop="1">
            <p:snd r:embed="rId2" name="Charles Aznavour - Yesterday.wav"/>
          </p:stSnd>
        </p:sndAc>
      </p:transition>
    </mc:Choice>
    <mc:Fallback xmlns="">
      <p:transition spd="slow" advClick="0" advTm="180000">
        <p:fade/>
        <p:sndAc>
          <p:stSnd loop="1">
            <p:snd r:embed="rId7" name="Charles Aznavour - Yester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900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4000"/>
                            </p:stCondLst>
                            <p:childTnLst>
                              <p:par>
                                <p:cTn id="9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theme1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REVISITANDO</Template>
  <TotalTime>6</TotalTime>
  <Words>297</Words>
  <Application>Microsoft Office PowerPoint</Application>
  <PresentationFormat>Widescreen</PresentationFormat>
  <Paragraphs>48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21" baseType="lpstr">
      <vt:lpstr>Aharoni</vt:lpstr>
      <vt:lpstr>Arial</vt:lpstr>
      <vt:lpstr>Arial Black</vt:lpstr>
      <vt:lpstr>Bradley Hand ITC</vt:lpstr>
      <vt:lpstr>Britannic Bold</vt:lpstr>
      <vt:lpstr>Calibri</vt:lpstr>
      <vt:lpstr>Comic Sans MS</vt:lpstr>
      <vt:lpstr>Cooper Black</vt:lpstr>
      <vt:lpstr>David</vt:lpstr>
      <vt:lpstr>Maiandra GD</vt:lpstr>
      <vt:lpstr>Tw Cen MT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2021-01-15T19:29:36Z</dcterms:created>
  <dcterms:modified xsi:type="dcterms:W3CDTF">2021-01-15T19:35:45Z</dcterms:modified>
</cp:coreProperties>
</file>