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080" r:id="rId3"/>
  </p:sldMasterIdLst>
  <p:notesMasterIdLst>
    <p:notesMasterId r:id="rId16"/>
  </p:notesMasterIdLst>
  <p:sldIdLst>
    <p:sldId id="306" r:id="rId4"/>
    <p:sldId id="309" r:id="rId5"/>
    <p:sldId id="310" r:id="rId6"/>
    <p:sldId id="312" r:id="rId7"/>
    <p:sldId id="313" r:id="rId8"/>
    <p:sldId id="314" r:id="rId9"/>
    <p:sldId id="315" r:id="rId10"/>
    <p:sldId id="316" r:id="rId11"/>
    <p:sldId id="318" r:id="rId12"/>
    <p:sldId id="320" r:id="rId13"/>
    <p:sldId id="321" r:id="rId14"/>
    <p:sldId id="308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>
      <p:cViewPr varScale="1">
        <p:scale>
          <a:sx n="118" d="100"/>
          <a:sy n="118" d="100"/>
        </p:scale>
        <p:origin x="504" y="9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05/07/2020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CC7C5-2A0D-48E5-90FE-95EEA0A62E1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444EC-F80C-4797-AD32-72FD012E38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B5CA0C-DCF6-4B88-A728-960E3E0DBA7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05/07/2020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05/07/2020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7500958" y="4214824"/>
            <a:ext cx="14287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pt-BR" sz="1600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Progressão</a:t>
            </a:r>
            <a:r>
              <a:rPr lang="pt-BR" sz="2800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Automática</a:t>
            </a:r>
            <a:endParaRPr lang="pt-BR" sz="1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12" name="Retângulo 11"/>
          <p:cNvSpPr/>
          <p:nvPr/>
        </p:nvSpPr>
        <p:spPr>
          <a:xfrm rot="21339349">
            <a:off x="362374" y="421626"/>
            <a:ext cx="40803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SOM  E  CORES </a:t>
            </a:r>
          </a:p>
          <a:p>
            <a:pPr algn="ctr"/>
            <a:r>
              <a:rPr lang="pt-BR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NO  ANTIGO </a:t>
            </a:r>
          </a:p>
          <a:p>
            <a:pPr algn="ctr"/>
            <a:r>
              <a:rPr lang="pt-BR" sz="2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MERCADO  MUNICIPAL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037">
            <a:off x="620912" y="2136786"/>
            <a:ext cx="3736575" cy="2362815"/>
          </a:xfrm>
          <a:prstGeom prst="flowChartManualInpu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15" name="Retângulo 14"/>
          <p:cNvSpPr/>
          <p:nvPr/>
        </p:nvSpPr>
        <p:spPr>
          <a:xfrm rot="778542">
            <a:off x="4917634" y="3166134"/>
            <a:ext cx="3417854" cy="285752"/>
          </a:xfrm>
          <a:prstGeom prst="rect">
            <a:avLst/>
          </a:prstGeom>
        </p:spPr>
        <p:txBody>
          <a:bodyPr wrap="square">
            <a:prstTxWarp prst="textArchUp">
              <a:avLst>
                <a:gd name="adj" fmla="val 10906581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 smtClean="0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 pássaro de fogo</a:t>
            </a:r>
          </a:p>
          <a:p>
            <a:pPr algn="ctr">
              <a:spcAft>
                <a:spcPts val="0"/>
              </a:spcAft>
            </a:pPr>
            <a:r>
              <a:rPr lang="pt-BR" sz="2400" dirty="0" smtClean="0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 delirar de amor</a:t>
            </a:r>
          </a:p>
          <a:p>
            <a:pPr algn="ctr">
              <a:spcAft>
                <a:spcPts val="0"/>
              </a:spcAft>
            </a:pPr>
            <a:r>
              <a:rPr lang="pt-BR" sz="2400" dirty="0" smtClean="0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Sentir o meu calor</a:t>
            </a:r>
          </a:p>
          <a:p>
            <a:pPr algn="ctr">
              <a:spcAft>
                <a:spcPts val="0"/>
              </a:spcAft>
            </a:pPr>
            <a:r>
              <a:rPr lang="pt-BR" sz="2400" dirty="0" smtClean="0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 me pertencer</a:t>
            </a:r>
          </a:p>
          <a:p>
            <a:pPr algn="ctr">
              <a:spcAft>
                <a:spcPts val="0"/>
              </a:spcAft>
            </a:pPr>
            <a:endParaRPr lang="pt-BR" sz="2400" dirty="0">
              <a:solidFill>
                <a:srgbClr val="FFFF00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p:transition spd="slow" advClick="0" advTm="18000">
    <p:plus/>
    <p:sndAc>
      <p:stSnd loop="1">
        <p:snd r:embed="rId3" name="Ernesto Cortazar - Stardust  cut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28926" y="357172"/>
            <a:ext cx="60007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antigo Mercado Municipal que, atualmente, tem como denominação “Centro das Artes”, abrigou a primeira exposição vitivinícola. Posteriormente, passou a funcionar, o novo - naquela ocasião - Mercado Municipal; porém, com o desenvolvimento da cidade, a Rua Barão de Jundiaí, uma das principais do Município, não mais comportava um mercado e, então, foi desativado, passando a ser um depósito da Prefeitura. </a:t>
            </a:r>
            <a:endParaRPr lang="pt-BR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MERC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63385">
            <a:off x="171017" y="624235"/>
            <a:ext cx="2835168" cy="2880587"/>
          </a:xfrm>
          <a:prstGeom prst="wedgeEllipseCallout">
            <a:avLst/>
          </a:prstGeom>
          <a:ln w="57150">
            <a:solidFill>
              <a:schemeClr val="bg1">
                <a:lumMod val="6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214282" y="4143386"/>
            <a:ext cx="2428891" cy="2769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Antigo Mercado Municipal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95895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cover dir="d"/>
      </p:transition>
    </mc:Choice>
    <mc:Fallback>
      <p:transition spd="slow" advClick="0" advTm="30000">
        <p:cover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4876" y="142858"/>
            <a:ext cx="417512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pt-BR" sz="3600" dirty="0" smtClean="0">
              <a:solidFill>
                <a:srgbClr val="0070C0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Somente em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março de 1981 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inaugurado, dentro de suas </a:t>
            </a:r>
            <a:r>
              <a:rPr lang="pt-B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antigas dependências</a:t>
            </a:r>
            <a:r>
              <a:rPr lang="pt-BR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 Centro das Artes e, em seu bojo, a sala de espetáculos Glória Rocha.</a:t>
            </a:r>
            <a:endParaRPr lang="pt-BR" sz="3200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3366FF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037">
            <a:off x="170458" y="949717"/>
            <a:ext cx="4375464" cy="3281597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00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:checker/>
      </p:transition>
    </mc:Choice>
    <mc:Fallback>
      <p:transition spd="slow" advClick="0" advTm="1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00562" y="249853"/>
            <a:ext cx="44608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Foi, então, que, acompanhando a evolução dos tempos acontecida em todo o espaço tradicional da cidade, aconteceu a 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reinauguração, em 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agosto de 2001. Toda a área interna do prédio foi 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revitalizada, 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um espaço para galerias de artes e novos jardins, com bancos para os visitantes se acomodarem e apreciar o vai e vem das pessoas em seus afazeres e descanso, no qual me incluí, em uma dessas tardes preguiçosas de muito calor no verão de 2012.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57158" y="3929072"/>
            <a:ext cx="4071966" cy="646331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ANTIGA  PRAÇA GOV. PEDRO DE TOLEDO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m 6" descr="JUNDIAI ANTIGO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571486"/>
            <a:ext cx="4146544" cy="2714644"/>
          </a:xfrm>
          <a:prstGeom prst="wedgeRectCallout">
            <a:avLst/>
          </a:prstGeom>
          <a:ln w="57150"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0203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4214810" y="214296"/>
            <a:ext cx="48577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um dado momento, chegou uma mocinha com um violão a tiracolo, sentou-se em um dos bancos, retirou a capa do instrumento e começou a dedilhar as cordas sob as vistas das pessoas que ali se encontravam. Afina o som aqui, acolá, balbuciando alguns “</a:t>
            </a:r>
            <a:r>
              <a:rPr lang="pt-BR" sz="28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lalilarás</a:t>
            </a:r>
            <a:r>
              <a:rPr lang="pt-BR" sz="2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”; ao redor da moça, percebi a chegada de mais gente e até algumas pessoas que têm ali o seu trabalho. </a:t>
            </a:r>
            <a:endParaRPr lang="pt-BR" sz="2400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 descr="Teens (24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63869">
            <a:off x="213770" y="1006593"/>
            <a:ext cx="4002395" cy="3065326"/>
          </a:xfrm>
          <a:prstGeom prst="cloud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95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2000">
        <p:comb dir="vert"/>
      </p:transition>
    </mc:Choice>
    <mc:Fallback>
      <p:transition spd="slow" advClick="0" advTm="32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7554" y="428610"/>
            <a:ext cx="55688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Após o seu “aquecimento”, vieram os “acordes” de uma canção completa, com o som se aninhando pelo ambiente, transformando tudo em cores, naquela tarde; e uma graciosa melodia penetrava nos ouvidos e ecoava entre as armações de ferro que sustentam o telhado, perpetuando um estilo de arquitetura que foi preservado, dando um ar da imponência como era naqueles tempos</a:t>
            </a:r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4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C:\Users\User\AppData\Local\Microsoft\Windows\INetCache\IE\1G13KM7E\person-woman-girl-1647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72"/>
            <a:ext cx="3286148" cy="4214806"/>
          </a:xfrm>
          <a:prstGeom prst="irregularSeal2">
            <a:avLst/>
          </a:prstGeom>
          <a:ln w="38100"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91207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7000">
        <p:wipe dir="d"/>
      </p:transition>
    </mc:Choice>
    <mc:Fallback>
      <p:transition spd="slow" advClick="0" advTm="37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28992" y="285734"/>
            <a:ext cx="55606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demorou muito, chegou um cafezinho para a moça, servido pelo garçom da lanchonete em frente ao local; parece que era uma espécie de pagamento pelos belos momentos que todos estavam apreciando e que se desenrolava com outras músicas. Em seguida, veio a voz com uma trilha sonora bem cadenciada. Terminada a canção, alguém de um dos bancos perguntou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Com o é o nome dessa canção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É “Pássaro de Fogo”, disse ela, que ficou conhecida na voz da cantora Paula 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Fernandes.   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Teens (11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281193">
            <a:off x="44506" y="854212"/>
            <a:ext cx="3451851" cy="336478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62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3000">
        <p:wipe/>
      </p:transition>
    </mc:Choice>
    <mc:Fallback>
      <p:transition spd="slow" advClick="0" advTm="4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868" y="285734"/>
            <a:ext cx="53678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Reproduzo algumas frases que consegui </a:t>
            </a:r>
            <a:endParaRPr lang="pt-B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captar 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momento de sua apresentação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 delirar de amor.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Sentir o meu calor.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 me pertencer.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 pássaro de fogo.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canta ao seu ouvido.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Vou ganhar esse jogo.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Amando feito um louco.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6324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Quero o teu amor.</a:t>
            </a:r>
            <a:endParaRPr lang="pt-BR" sz="20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Teens (11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216187">
            <a:off x="275894" y="613638"/>
            <a:ext cx="4021456" cy="3944830"/>
          </a:xfrm>
          <a:prstGeom prst="cloud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accent3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246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55000">
        <p:wipe dir="r"/>
      </p:transition>
    </mc:Choice>
    <mc:Fallback>
      <p:transition spd="slow" advClick="0" advTm="55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25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2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75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5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214296"/>
            <a:ext cx="43577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outra canção, cantou uma frase, “de olhos abertos e por onde andei” querendo dizer, talvez, o equívoco dos caminhos percorridos, buscando aqui uma nova oportunidade. Qual seria o seu nome? Como não foi dito e nem perguntado, ficou como a “moça da tarde” que cantarolou umas músicas em um dos nobres espaços culturais da cidade</a:t>
            </a:r>
            <a:endParaRPr lang="pt-BR" sz="4000" b="1" dirty="0"/>
          </a:p>
        </p:txBody>
      </p:sp>
      <p:pic>
        <p:nvPicPr>
          <p:cNvPr id="3" name="Imagem 2" descr="DSC059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28610"/>
            <a:ext cx="4191005" cy="3143254"/>
          </a:xfrm>
          <a:prstGeom prst="wedgeRectCallout">
            <a:avLst/>
          </a:prstGeom>
          <a:ln w="889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8596" y="4143386"/>
            <a:ext cx="383310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</a:rPr>
              <a:t>Enchente do Rio </a:t>
            </a:r>
            <a:r>
              <a:rPr lang="pt-BR" sz="1400" dirty="0" err="1" smtClean="0">
                <a:solidFill>
                  <a:schemeClr val="accent1">
                    <a:lumMod val="50000"/>
                  </a:schemeClr>
                </a:solidFill>
              </a:rPr>
              <a:t>Guapeva</a:t>
            </a:r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pPr algn="ctr"/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</a:rPr>
              <a:t> janeiro de 1949, vendo-se ao fundo, o antigo,</a:t>
            </a:r>
          </a:p>
          <a:p>
            <a:pPr algn="ctr"/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</a:rPr>
              <a:t> hoje moderno, o Cine </a:t>
            </a:r>
            <a:r>
              <a:rPr lang="pt-BR" sz="1400" dirty="0" err="1" smtClean="0">
                <a:solidFill>
                  <a:schemeClr val="accent1">
                    <a:lumMod val="50000"/>
                  </a:schemeClr>
                </a:solidFill>
              </a:rPr>
              <a:t>Polytheama</a:t>
            </a:r>
            <a:endParaRPr lang="pt-BR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9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5000">
        <p:push dir="d"/>
      </p:transition>
    </mc:Choice>
    <mc:Fallback>
      <p:transition spd="slow" advClick="0" advTm="3500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4810" y="142858"/>
            <a:ext cx="479664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“Centro das Artes” sempre foi um dos destaques de nossos espaços culturais, do qual os Jundiaienses se sentem orgulhosos, oferecendo aos artistas e ao povo, um local agradável. Em 2013, a sala Glória Rocha, que faz parte do Centro, foi fechada por não atender os critérios de segurança do Corpo de </a:t>
            </a:r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Bombeiros e ainda, se encontra em fase de reformas.</a:t>
            </a:r>
            <a:endParaRPr lang="pt-BR" sz="2400" b="1" dirty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DSC059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72288">
            <a:off x="372795" y="648334"/>
            <a:ext cx="3714752" cy="2786064"/>
          </a:xfrm>
          <a:prstGeom prst="wedgeRectCallout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85720" y="4071948"/>
            <a:ext cx="3857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70C0"/>
                </a:solidFill>
              </a:rPr>
              <a:t>Antiga Rua Barão de </a:t>
            </a:r>
            <a:r>
              <a:rPr lang="pt-BR" dirty="0" err="1" smtClean="0">
                <a:solidFill>
                  <a:srgbClr val="0070C0"/>
                </a:solidFill>
              </a:rPr>
              <a:t>Jundiai</a:t>
            </a:r>
            <a:endParaRPr lang="pt-BR" dirty="0" smtClean="0">
              <a:solidFill>
                <a:srgbClr val="0070C0"/>
              </a:solidFill>
            </a:endParaRP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 com a esquina 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Engenheiro </a:t>
            </a:r>
            <a:r>
              <a:rPr lang="pt-BR" dirty="0" err="1" smtClean="0">
                <a:solidFill>
                  <a:srgbClr val="0070C0"/>
                </a:solidFill>
              </a:rPr>
              <a:t>Monlevade</a:t>
            </a:r>
            <a:endParaRPr lang="pt-B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45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1000">
        <p:diamond/>
      </p:transition>
    </mc:Choice>
    <mc:Fallback>
      <p:transition spd="slow" advClick="0" advTm="31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7686" y="71420"/>
            <a:ext cx="471490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julho de 2015, com a </a:t>
            </a:r>
            <a:r>
              <a:rPr lang="pt-BR" sz="2400" b="1" dirty="0" smtClean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apresentação </a:t>
            </a:r>
            <a:r>
              <a:rPr lang="pt-BR" sz="24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saxofonista Giuliano Neri e da Cia. De Teatro e da Cia de Dança de Jundiaí, marcaram a apresentação do projeto de </a:t>
            </a:r>
            <a:r>
              <a:rPr lang="pt-BR" sz="2400" b="1" dirty="0" smtClean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nova reforma </a:t>
            </a:r>
            <a:r>
              <a:rPr lang="pt-BR" sz="24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Novo Centro das </a:t>
            </a:r>
            <a:r>
              <a:rPr lang="pt-BR" sz="2400" b="1" dirty="0" smtClean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Artes, até agora, não concluída. </a:t>
            </a:r>
            <a:r>
              <a:rPr lang="pt-BR" sz="24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intenção é devolver à população como um espaço dedicado às artes e cultura, com uma ampla revitalização, que inclui a criação de um espaço de vivências para artistas e público, com café, espaço para exposições, salas de ensaio para dança, música e teatro, galeria de artes </a:t>
            </a:r>
            <a:r>
              <a:rPr lang="pt-BR" sz="2800" b="1" dirty="0" smtClean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visuais.</a:t>
            </a:r>
            <a:endParaRPr lang="pt-BR" sz="2400" b="1" dirty="0">
              <a:solidFill>
                <a:srgbClr val="0070C0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 descr="DSC059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420618">
            <a:off x="148726" y="390453"/>
            <a:ext cx="4095755" cy="3071816"/>
          </a:xfrm>
          <a:prstGeom prst="wedgeRectCallout">
            <a:avLst/>
          </a:prstGeom>
          <a:ln w="381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5720" y="4143386"/>
            <a:ext cx="4000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O outrora existente, Hotel Petroni</a:t>
            </a:r>
          </a:p>
          <a:p>
            <a:pPr algn="ctr"/>
            <a:r>
              <a:rPr lang="pt-BR" dirty="0" smtClean="0"/>
              <a:t>Rua Barão de Jundiaí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545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5000">
        <p:randomBar dir="vert"/>
      </p:transition>
    </mc:Choice>
    <mc:Fallback>
      <p:transition spd="slow" advClick="0" advTm="4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89000"/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3438" y="1041546"/>
            <a:ext cx="440485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 E FORMATAÇÃO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 VENDRAMINI  </a:t>
            </a:r>
            <a:endParaRPr lang="pt-BR" sz="1400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Acompanhamento: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Star </a:t>
            </a:r>
            <a:r>
              <a:rPr lang="pt-BR" sz="1400" b="1" spc="3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Dust</a:t>
            </a:r>
            <a:endParaRPr lang="pt-BR" sz="1400" b="1" spc="3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Prelúdio – Interpretado por: Taiguara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834" y="71420"/>
            <a:ext cx="1241088" cy="1351432"/>
          </a:xfrm>
          <a:prstGeom prst="rect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143372" y="4071948"/>
            <a:ext cx="4786346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1" name="CaixaDeTexto 10"/>
          <p:cNvSpPr txBox="1"/>
          <p:nvPr/>
        </p:nvSpPr>
        <p:spPr>
          <a:xfrm rot="21258141">
            <a:off x="269007" y="666163"/>
            <a:ext cx="19670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 PRÉDIO</a:t>
            </a:r>
          </a:p>
          <a:p>
            <a:pPr algn="ctr"/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MODERNO</a:t>
            </a:r>
          </a:p>
          <a:p>
            <a:pPr algn="ctr"/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A ANTIGA</a:t>
            </a:r>
          </a:p>
          <a:p>
            <a:pPr algn="ctr"/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PONTE TORTA </a:t>
            </a:r>
            <a:endParaRPr lang="pt-B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0">
        <p:fade/>
        <p:sndAc>
          <p:stSnd loop="1">
            <p:snd r:embed="rId3" name="taiguara-preludio 144 cut 8bts.wav"/>
          </p:stSnd>
        </p:sndAc>
      </p:transition>
    </mc:Choice>
    <mc:Fallback>
      <p:transition spd="slow" advClick="0" advTm="150000">
        <p:fade/>
        <p:sndAc>
          <p:stSnd loop="1">
            <p:snd r:embed="rId3" name="taiguara-preludio 144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8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8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8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8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8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7800"/>
                            </p:stCondLst>
                            <p:childTnLst>
                              <p:par>
                                <p:cTn id="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REWFORMATANDO SOM MERCADO MUNICIPA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SOM E CORES NO ANTIGO MERCADO MUNICIPAL NOV PUBL - S - 2020</Template>
  <TotalTime>6</TotalTime>
  <Words>816</Words>
  <Application>Microsoft Office PowerPoint</Application>
  <PresentationFormat>Apresentação na tela (16:9)</PresentationFormat>
  <Paragraphs>68</Paragraphs>
  <Slides>12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31" baseType="lpstr">
      <vt:lpstr>Aharoni</vt:lpstr>
      <vt:lpstr>Andalus</vt:lpstr>
      <vt:lpstr>Arial</vt:lpstr>
      <vt:lpstr>Arial Black</vt:lpstr>
      <vt:lpstr>Britannic Bold</vt:lpstr>
      <vt:lpstr>Calibri</vt:lpstr>
      <vt:lpstr>Calisto MT</vt:lpstr>
      <vt:lpstr>Cambria</vt:lpstr>
      <vt:lpstr>Constantia</vt:lpstr>
      <vt:lpstr>Gill Sans MT</vt:lpstr>
      <vt:lpstr>Kristen ITC</vt:lpstr>
      <vt:lpstr>Maiandra GD</vt:lpstr>
      <vt:lpstr>Mistral</vt:lpstr>
      <vt:lpstr>Monotype Corsiva</vt:lpstr>
      <vt:lpstr>Times New Roman</vt:lpstr>
      <vt:lpstr>Wingdings 2</vt:lpstr>
      <vt:lpstr>REWFORMATANDO SOM MERCADO MUNICIPAL</vt:lpstr>
      <vt:lpstr>1_Viagem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2020-07-05T14:38:54Z</dcterms:created>
  <dcterms:modified xsi:type="dcterms:W3CDTF">2020-07-05T14:45:34Z</dcterms:modified>
</cp:coreProperties>
</file>