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1"/>
  </p:notesMasterIdLst>
  <p:sldIdLst>
    <p:sldId id="299" r:id="rId2"/>
    <p:sldId id="301" r:id="rId3"/>
    <p:sldId id="302" r:id="rId4"/>
    <p:sldId id="292" r:id="rId5"/>
    <p:sldId id="300" r:id="rId6"/>
    <p:sldId id="296" r:id="rId7"/>
    <p:sldId id="297" r:id="rId8"/>
    <p:sldId id="298" r:id="rId9"/>
    <p:sldId id="287" r:id="rId1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18" d="100"/>
          <a:sy n="118" d="100"/>
        </p:scale>
        <p:origin x="470" y="10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12/09/2022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3421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260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323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192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301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008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778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96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435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892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891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528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95522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606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216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098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4813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848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8966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0.xml"/><Relationship Id="rId6" Type="http://schemas.openxmlformats.org/officeDocument/2006/relationships/audio" Target="../media/audio2.wav"/><Relationship Id="rId5" Type="http://schemas.openxmlformats.org/officeDocument/2006/relationships/image" Target="../media/image4.gif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audio" Target="../media/audio3.wav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png"/><Relationship Id="rId10" Type="http://schemas.openxmlformats.org/officeDocument/2006/relationships/audio" Target="../media/audio3.wav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5E556589-FB49-4E16-AB6B-373BD6BF630E}"/>
              </a:ext>
            </a:extLst>
          </p:cNvPr>
          <p:cNvSpPr txBox="1"/>
          <p:nvPr/>
        </p:nvSpPr>
        <p:spPr>
          <a:xfrm>
            <a:off x="4932040" y="767541"/>
            <a:ext cx="403244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pt-BR" sz="2400" b="1" i="0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É um distrito da comuna de Riomaggiore, na província de </a:t>
            </a:r>
            <a:r>
              <a:rPr lang="pt-BR" sz="2400" b="1" i="0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la</a:t>
            </a:r>
            <a:r>
              <a:rPr lang="pt-BR" sz="2400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 </a:t>
            </a:r>
            <a:r>
              <a:rPr lang="pt-BR" sz="2400" b="1" i="0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Spezia</a:t>
            </a:r>
            <a:r>
              <a:rPr lang="pt-BR" sz="2400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. É uma das localidades que constituem as famosas </a:t>
            </a:r>
            <a:r>
              <a:rPr lang="pt-BR" sz="2400" b="1" i="0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Cinque</a:t>
            </a:r>
            <a:r>
              <a:rPr lang="pt-BR" sz="2400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 Terre, um dos trechos de maior atração turística. 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F0C90C7B-4788-47F5-9D74-9FCDC0CABCF1}"/>
              </a:ext>
            </a:extLst>
          </p:cNvPr>
          <p:cNvSpPr/>
          <p:nvPr/>
        </p:nvSpPr>
        <p:spPr>
          <a:xfrm>
            <a:off x="5364088" y="122156"/>
            <a:ext cx="282481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MANAROLA</a:t>
            </a:r>
          </a:p>
        </p:txBody>
      </p:sp>
      <p:pic>
        <p:nvPicPr>
          <p:cNvPr id="3074" name="Picture 2" descr="O que fazer em Manarola - 2021 | Dicas incríveis!">
            <a:extLst>
              <a:ext uri="{FF2B5EF4-FFF2-40B4-BE49-F238E27FC236}">
                <a16:creationId xmlns:a16="http://schemas.microsoft.com/office/drawing/2014/main" xmlns="" id="{6D3F778B-183B-44A0-936A-20E642377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" y="611130"/>
            <a:ext cx="5979194" cy="35886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perspectiveContrastingRightFacing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xmlns="" id="{9218D4DF-097C-4AD2-A06F-F5D0B32D4F7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386137"/>
            <a:ext cx="725698" cy="463106"/>
          </a:xfrm>
          <a:prstGeom prst="round2DiagRect">
            <a:avLst>
              <a:gd name="adj1" fmla="val 22566"/>
              <a:gd name="adj2" fmla="val 5899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3">
            <a:extLst>
              <a:ext uri="{FF2B5EF4-FFF2-40B4-BE49-F238E27FC236}">
                <a16:creationId xmlns:a16="http://schemas.microsoft.com/office/drawing/2014/main" xmlns="" id="{EAC803D1-98EC-41A1-9C65-60CEFAF58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25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xmlns="" id="{355D339A-B48B-459B-B2E1-814D3D547247}"/>
              </a:ext>
            </a:extLst>
          </p:cNvPr>
          <p:cNvSpPr/>
          <p:nvPr/>
        </p:nvSpPr>
        <p:spPr>
          <a:xfrm>
            <a:off x="6516216" y="4319916"/>
            <a:ext cx="231826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Por Ti </a:t>
            </a:r>
            <a:r>
              <a:rPr lang="pt-BR" sz="28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Volare</a:t>
            </a:r>
            <a:endParaRPr lang="pt-BR" sz="2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248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split orient="vert"/>
        <p:sndAc>
          <p:stSnd loop="1">
            <p:snd r:embed="rId2" name="por ti volare.wav"/>
          </p:stSnd>
        </p:sndAc>
      </p:transition>
    </mc:Choice>
    <mc:Fallback xmlns="">
      <p:transition spd="slow" advClick="0" advTm="35000">
        <p:split orient="vert"/>
        <p:sndAc>
          <p:stSnd loop="1">
            <p:snd r:embed="rId5" name="por ti vola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382269F6-5A76-401F-906D-187738D6DC54}"/>
              </a:ext>
            </a:extLst>
          </p:cNvPr>
          <p:cNvSpPr txBox="1"/>
          <p:nvPr/>
        </p:nvSpPr>
        <p:spPr>
          <a:xfrm>
            <a:off x="892691" y="1640594"/>
            <a:ext cx="8381394" cy="267765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ystem-ui"/>
              </a:rPr>
              <a:t>Cinque Terre é famosa pelas paisagens de mar, rodeada de colinas cobertas por uma flora exuberante, porém o que seria desse cenário sem as charmosas e multicoloridas vilas?.</a:t>
            </a:r>
          </a:p>
          <a:p>
            <a:pPr algn="ctr"/>
            <a: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system-ui"/>
              </a:rPr>
              <a:t> Ficam uma ao lado da outra é uma atmosfera vibrante, daqueles lugares pitorescos que mais parecem terem saído de um conto de fadas.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9D0A85B3-EFE8-49DF-8102-B4C5E37A40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50760"/>
            <a:ext cx="3094653" cy="23209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xmlns="" id="{693B05CB-E323-4303-821F-22372F7852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44839"/>
            <a:ext cx="2247900" cy="22479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ctangle 33">
            <a:extLst>
              <a:ext uri="{FF2B5EF4-FFF2-40B4-BE49-F238E27FC236}">
                <a16:creationId xmlns:a16="http://schemas.microsoft.com/office/drawing/2014/main" xmlns="" id="{4E070A39-3B09-4FF2-AC91-C53F78392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8F82E24A-A952-40C7-A2E5-D885BB603B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04" y="2797239"/>
            <a:ext cx="2247900" cy="2247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B486319E-7A2A-4CC7-AFD1-E37A3EEEF8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150372"/>
            <a:ext cx="2247900" cy="19439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xmlns="" id="{40EB6262-1CF1-446E-8388-42A4F7C0E9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036" y="4593386"/>
            <a:ext cx="566452" cy="361483"/>
          </a:xfrm>
          <a:prstGeom prst="round2DiagRect">
            <a:avLst>
              <a:gd name="adj1" fmla="val 22566"/>
              <a:gd name="adj2" fmla="val 5000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xmlns="" id="{69030B69-156D-4D02-AB5D-959ECD435B8E}"/>
              </a:ext>
            </a:extLst>
          </p:cNvPr>
          <p:cNvSpPr/>
          <p:nvPr/>
        </p:nvSpPr>
        <p:spPr>
          <a:xfrm>
            <a:off x="3563888" y="4583225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Legend </a:t>
            </a:r>
            <a:r>
              <a:rPr lang="pt-BR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r>
              <a:rPr lang="pt-BR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pt-BR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</a:t>
            </a:r>
            <a:r>
              <a:rPr lang="pt-BR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Sea</a:t>
            </a:r>
          </a:p>
        </p:txBody>
      </p:sp>
    </p:spTree>
    <p:extLst>
      <p:ext uri="{BB962C8B-B14F-4D97-AF65-F5344CB8AC3E}">
        <p14:creationId xmlns:p14="http://schemas.microsoft.com/office/powerpoint/2010/main" val="1825533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7000">
        <p15:prstTrans prst="prestige"/>
        <p:sndAc>
          <p:stSnd loop="1">
            <p:snd r:embed="rId2" name="Legend of the sea.wav"/>
          </p:stSnd>
        </p:sndAc>
      </p:transition>
    </mc:Choice>
    <mc:Fallback xmlns="">
      <p:transition spd="slow" advClick="0" advTm="37000">
        <p:fade/>
        <p:sndAc>
          <p:stSnd loop="1">
            <p:snd r:embed="rId6" name="Legend of the se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6611903E-FC57-4E4E-B7D6-BF027538E644}"/>
              </a:ext>
            </a:extLst>
          </p:cNvPr>
          <p:cNvSpPr txBox="1"/>
          <p:nvPr/>
        </p:nvSpPr>
        <p:spPr>
          <a:xfrm>
            <a:off x="395536" y="1059582"/>
            <a:ext cx="5112568" cy="378565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pt-BR" sz="2400" i="0" dirty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ystem-ui"/>
              </a:rPr>
              <a:t>Durante nossa visita nos dias que se seguiram aproveitamos para explorar estas vilas, que além de beleza exalam história por todos os lados, descobrimos igrejas e castelos seculares, praças e praias deliciosas  Confira abaixo algumas dessas vilas, seguidas de frases refletivas criadas nos momentos de nossas férias.</a:t>
            </a:r>
            <a:endParaRPr lang="pt-BR" sz="2400" dirty="0">
              <a:ln w="0">
                <a:solidFill>
                  <a:schemeClr val="accent5">
                    <a:lumMod val="75000"/>
                  </a:schemeClr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27FFA551-0BC8-4B3A-9835-2DBC233F7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778" y="17303"/>
            <a:ext cx="4068886" cy="271594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33FDE536-F96D-4737-9FE3-AB8E52DCB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110" y="2369594"/>
            <a:ext cx="4068888" cy="271594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Rectangle 33">
            <a:extLst>
              <a:ext uri="{FF2B5EF4-FFF2-40B4-BE49-F238E27FC236}">
                <a16:creationId xmlns:a16="http://schemas.microsoft.com/office/drawing/2014/main" xmlns="" id="{9F923869-D399-4E7D-A40D-90BA9DE7C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673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Diapositiva14">
            <a:extLst>
              <a:ext uri="{FF2B5EF4-FFF2-40B4-BE49-F238E27FC236}">
                <a16:creationId xmlns:a16="http://schemas.microsoft.com/office/drawing/2014/main" xmlns="" id="{C728F6F2-668E-4631-AC47-ECA86326B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87" y="771550"/>
            <a:ext cx="5040560" cy="37804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xmlns="" id="{B3D8A0A0-E9D0-4C97-807B-885B5E367687}"/>
              </a:ext>
            </a:extLst>
          </p:cNvPr>
          <p:cNvSpPr txBox="1"/>
          <p:nvPr/>
        </p:nvSpPr>
        <p:spPr>
          <a:xfrm>
            <a:off x="5148064" y="1412398"/>
            <a:ext cx="3834720" cy="3416320"/>
          </a:xfrm>
          <a:prstGeom prst="rect">
            <a:avLst/>
          </a:prstGeom>
          <a:noFill/>
        </p:spPr>
        <p:txBody>
          <a:bodyPr wrap="square">
            <a:prstTxWarp prst="textStop">
              <a:avLst/>
            </a:prstTxWarp>
            <a:spAutoFit/>
            <a:scene3d>
              <a:camera prst="isometricOffAxis2Left"/>
              <a:lightRig rig="threePt" dir="t"/>
            </a:scene3d>
            <a:sp3d extrusionH="57150" prstMaterial="legacyWireframe">
              <a:bevelT w="57150" h="38100" prst="artDeco"/>
            </a:sp3d>
          </a:bodyPr>
          <a:lstStyle/>
          <a:p>
            <a:pPr algn="ctr"/>
            <a:r>
              <a:rPr lang="pt-B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Sinta-se</a:t>
            </a:r>
          </a:p>
          <a:p>
            <a:pPr algn="ctr"/>
            <a:r>
              <a:rPr lang="pt-B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em</a:t>
            </a:r>
          </a:p>
          <a:p>
            <a:pPr algn="ctr"/>
            <a:r>
              <a:rPr lang="pt-B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Paz </a:t>
            </a:r>
          </a:p>
          <a:p>
            <a:pPr algn="ctr"/>
            <a:r>
              <a:rPr lang="pt-B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livre para observar o </a:t>
            </a:r>
          </a:p>
          <a:p>
            <a:pPr algn="ctr"/>
            <a:r>
              <a:rPr lang="pt-B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seu bem estar</a:t>
            </a:r>
          </a:p>
        </p:txBody>
      </p:sp>
      <p:sp>
        <p:nvSpPr>
          <p:cNvPr id="4" name="Rectangle 33">
            <a:extLst>
              <a:ext uri="{FF2B5EF4-FFF2-40B4-BE49-F238E27FC236}">
                <a16:creationId xmlns:a16="http://schemas.microsoft.com/office/drawing/2014/main" xmlns="" id="{71437E96-B9F6-419D-B99B-9398498FC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xmlns="" id="{1ACBBF2D-FC35-4716-AAA1-1C21D7299F49}"/>
              </a:ext>
            </a:extLst>
          </p:cNvPr>
          <p:cNvSpPr/>
          <p:nvPr/>
        </p:nvSpPr>
        <p:spPr>
          <a:xfrm>
            <a:off x="5371544" y="174286"/>
            <a:ext cx="35637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Frases do </a:t>
            </a:r>
          </a:p>
          <a:p>
            <a:pPr algn="ctr"/>
            <a:r>
              <a:rPr lang="pt-BR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Saber Pensar </a:t>
            </a:r>
          </a:p>
          <a:p>
            <a:pPr algn="ctr"/>
            <a:r>
              <a:rPr lang="pt-BR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ao Balanço das ondas do Mar</a:t>
            </a:r>
          </a:p>
        </p:txBody>
      </p:sp>
    </p:spTree>
    <p:extLst>
      <p:ext uri="{BB962C8B-B14F-4D97-AF65-F5344CB8AC3E}">
        <p14:creationId xmlns:p14="http://schemas.microsoft.com/office/powerpoint/2010/main" val="257883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iapositiva16">
            <a:extLst>
              <a:ext uri="{FF2B5EF4-FFF2-40B4-BE49-F238E27FC236}">
                <a16:creationId xmlns:a16="http://schemas.microsoft.com/office/drawing/2014/main" xmlns="" id="{7D978DCC-E5BD-4B69-A50F-F67A66B3A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6617"/>
            <a:ext cx="5907021" cy="44302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4F7C8B4C-6663-4F51-A42F-C0F495CDE384}"/>
              </a:ext>
            </a:extLst>
          </p:cNvPr>
          <p:cNvSpPr txBox="1"/>
          <p:nvPr/>
        </p:nvSpPr>
        <p:spPr>
          <a:xfrm>
            <a:off x="251520" y="994874"/>
            <a:ext cx="3456384" cy="39703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HeroicExtremeLeftFacing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VIDA</a:t>
            </a:r>
          </a:p>
          <a:p>
            <a:pPr algn="ctr"/>
            <a:r>
              <a:rPr lang="pt-B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 o sentido</a:t>
            </a:r>
          </a:p>
          <a:p>
            <a:pPr algn="ctr"/>
            <a:r>
              <a:rPr lang="pt-B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mais profundo, </a:t>
            </a:r>
          </a:p>
          <a:p>
            <a:pPr algn="ctr"/>
            <a:r>
              <a:rPr lang="pt-B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 seu ser e a </a:t>
            </a:r>
          </a:p>
          <a:p>
            <a:pPr algn="ctr"/>
            <a:r>
              <a:rPr lang="pt-B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sua própria origem </a:t>
            </a:r>
          </a:p>
        </p:txBody>
      </p:sp>
      <p:sp>
        <p:nvSpPr>
          <p:cNvPr id="5" name="Rectangle 33">
            <a:extLst>
              <a:ext uri="{FF2B5EF4-FFF2-40B4-BE49-F238E27FC236}">
                <a16:creationId xmlns:a16="http://schemas.microsoft.com/office/drawing/2014/main" xmlns="" id="{262F5D76-A117-4C7F-8B83-ACD5C9773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5254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2000">
        <p15:prstTrans prst="wind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Diapositiva9">
            <a:extLst>
              <a:ext uri="{FF2B5EF4-FFF2-40B4-BE49-F238E27FC236}">
                <a16:creationId xmlns:a16="http://schemas.microsoft.com/office/drawing/2014/main" xmlns="" id="{E3A236C0-5494-4FA1-9E85-72BE623CE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25" y="232732"/>
            <a:ext cx="5811011" cy="487600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C0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xmlns="" id="{229C9A6B-8CEB-4808-A8DE-001EA89B312D}"/>
              </a:ext>
            </a:extLst>
          </p:cNvPr>
          <p:cNvSpPr txBox="1"/>
          <p:nvPr/>
        </p:nvSpPr>
        <p:spPr>
          <a:xfrm>
            <a:off x="6588224" y="267494"/>
            <a:ext cx="2415502" cy="4154984"/>
          </a:xfrm>
          <a:prstGeom prst="rect">
            <a:avLst/>
          </a:prstGeom>
          <a:noFill/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endParaRPr lang="pt-BR" sz="2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Paz é o caminho para enriquecer seu espirito e Harmonizar seu corpo, relacionando-se com a força da Criação.</a:t>
            </a:r>
          </a:p>
        </p:txBody>
      </p:sp>
      <p:sp>
        <p:nvSpPr>
          <p:cNvPr id="4" name="Rectangle 33">
            <a:extLst>
              <a:ext uri="{FF2B5EF4-FFF2-40B4-BE49-F238E27FC236}">
                <a16:creationId xmlns:a16="http://schemas.microsoft.com/office/drawing/2014/main" xmlns="" id="{960132DB-446C-4B9B-A672-BC8257356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5810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3000">
        <p15:prstTrans prst="peelOff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2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iapositiva19">
            <a:extLst>
              <a:ext uri="{FF2B5EF4-FFF2-40B4-BE49-F238E27FC236}">
                <a16:creationId xmlns:a16="http://schemas.microsoft.com/office/drawing/2014/main" xmlns="" id="{1F2D6199-B14D-42AF-9F53-B4C9E9FE64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516" y="553752"/>
            <a:ext cx="6869336" cy="4250246"/>
          </a:xfrm>
          <a:prstGeom prst="rect">
            <a:avLst/>
          </a:prstGeom>
          <a:noFill/>
          <a:effectLst>
            <a:softEdge rad="635000"/>
          </a:effectLst>
          <a:scene3d>
            <a:camera prst="perspectiveContrasting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2326BCB5-FE39-4E13-976D-2F787D4C80BC}"/>
              </a:ext>
            </a:extLst>
          </p:cNvPr>
          <p:cNvSpPr txBox="1"/>
          <p:nvPr/>
        </p:nvSpPr>
        <p:spPr>
          <a:xfrm>
            <a:off x="323528" y="986700"/>
            <a:ext cx="3168352" cy="3745290"/>
          </a:xfrm>
          <a:prstGeom prst="rect">
            <a:avLst/>
          </a:prstGeom>
          <a:noFill/>
        </p:spPr>
        <p:txBody>
          <a:bodyPr wrap="square">
            <a:prstTxWarp prst="textDeflateInflateDeflate">
              <a:avLst/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Senão</a:t>
            </a:r>
            <a:r>
              <a:rPr lang="pt-BR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der a si, a oportunidade, não saberá ao certo o porque de </a:t>
            </a:r>
            <a:r>
              <a:rPr lang="pt-BR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seu viver e seus desafios</a:t>
            </a:r>
            <a:endParaRPr lang="pt-BR" sz="2400" dirty="0"/>
          </a:p>
        </p:txBody>
      </p:sp>
      <p:sp>
        <p:nvSpPr>
          <p:cNvPr id="5" name="Rectangle 33">
            <a:extLst>
              <a:ext uri="{FF2B5EF4-FFF2-40B4-BE49-F238E27FC236}">
                <a16:creationId xmlns:a16="http://schemas.microsoft.com/office/drawing/2014/main" xmlns="" id="{D9EF9CE1-2A5C-4CBD-BDFE-0095B569D6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8844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3000">
        <p15:prstTrans prst="pageCurlDouble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iapositiva22">
            <a:extLst>
              <a:ext uri="{FF2B5EF4-FFF2-40B4-BE49-F238E27FC236}">
                <a16:creationId xmlns:a16="http://schemas.microsoft.com/office/drawing/2014/main" xmlns="" id="{76B2C23B-4F0C-4AFB-8E2A-E9B6673C1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2042">
            <a:off x="592630" y="843558"/>
            <a:ext cx="5330957" cy="3998218"/>
          </a:xfrm>
          <a:prstGeom prst="roundRect">
            <a:avLst>
              <a:gd name="adj" fmla="val 16667"/>
            </a:avLst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50DF3364-F9D5-4F95-97FC-FEBA313DBA46}"/>
              </a:ext>
            </a:extLst>
          </p:cNvPr>
          <p:cNvSpPr txBox="1"/>
          <p:nvPr/>
        </p:nvSpPr>
        <p:spPr>
          <a:xfrm>
            <a:off x="6228184" y="124926"/>
            <a:ext cx="2430016" cy="4893647"/>
          </a:xfrm>
          <a:prstGeom prst="rect">
            <a:avLst/>
          </a:prstGeom>
          <a:noFill/>
        </p:spPr>
        <p:txBody>
          <a:bodyPr wrap="square">
            <a:prstTxWarp prst="textDeflateInflateDeflate">
              <a:avLst/>
            </a:prstTxWarp>
            <a:spAutoFit/>
          </a:bodyPr>
          <a:lstStyle/>
          <a:p>
            <a:pPr algn="ctr"/>
            <a:r>
              <a:rPr lang="pt-BR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Um pouco de paz e estará pronto para seguir seu dia e encontrar o verdadeiro lugar no contexto deste grande Universo.</a:t>
            </a:r>
          </a:p>
        </p:txBody>
      </p:sp>
      <p:sp>
        <p:nvSpPr>
          <p:cNvPr id="5" name="Rectangle 33">
            <a:extLst>
              <a:ext uri="{FF2B5EF4-FFF2-40B4-BE49-F238E27FC236}">
                <a16:creationId xmlns:a16="http://schemas.microsoft.com/office/drawing/2014/main" xmlns="" id="{6A71B205-5FCA-44F8-B59D-F2ED86902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436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8000">
        <p14:ripple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445877" y="4018529"/>
            <a:ext cx="5510378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ACADÊMICO  28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3393">
            <a:off x="6639080" y="216194"/>
            <a:ext cx="2214243" cy="199742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5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920644" y="2957293"/>
            <a:ext cx="29667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spc="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 </a:t>
            </a:r>
            <a:r>
              <a:rPr lang="pt-B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 Encerramento</a:t>
            </a:r>
            <a:endParaRPr lang="pt-BR" sz="1200" b="1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200" b="1" spc="30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CARUSO</a:t>
            </a:r>
          </a:p>
          <a:p>
            <a:pPr algn="ctr"/>
            <a:r>
              <a:rPr lang="pt-BR" sz="1200" b="1" spc="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sz="1200" b="1" spc="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</a:t>
            </a:r>
            <a:endParaRPr lang="pt-BR" sz="1200" b="1" spc="3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200" b="1" spc="3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Luciano Bruno</a:t>
            </a:r>
            <a:endParaRPr lang="pt-BR" sz="1100" b="1" spc="3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xmlns="" id="{041E3771-76A8-4127-936C-9B9EEFB31019}"/>
              </a:ext>
            </a:extLst>
          </p:cNvPr>
          <p:cNvSpPr txBox="1"/>
          <p:nvPr/>
        </p:nvSpPr>
        <p:spPr>
          <a:xfrm>
            <a:off x="6166995" y="2273565"/>
            <a:ext cx="2950809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100" spc="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CRIAÇÃO&amp;MONTAGEM</a:t>
            </a:r>
            <a:endParaRPr lang="pt-BR" sz="11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latin typeface="Ink Free" panose="03080402000500000000" pitchFamily="66" charset="0"/>
              <a:cs typeface="Arial" charset="0"/>
            </a:endParaRPr>
          </a:p>
          <a:p>
            <a:pPr algn="ctr"/>
            <a:r>
              <a:rPr lang="pt-BR" sz="1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latin typeface="Ink Free" panose="03080402000500000000" pitchFamily="66" charset="0"/>
                <a:cs typeface="Arial" charset="0"/>
              </a:rPr>
              <a:t>TONINHO VENDRAMINI</a:t>
            </a:r>
            <a:r>
              <a:rPr lang="pt-BR" sz="11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k Free" panose="03080402000500000000" pitchFamily="66" charset="0"/>
                <a:cs typeface="Arial" charset="0"/>
              </a:rPr>
              <a:t> </a:t>
            </a:r>
            <a:endParaRPr lang="pt-BR" sz="11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Ink Free" panose="03080402000500000000" pitchFamily="66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4809EBFB-E9B6-4DC0-BFB3-4F56CFE9FF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7451">
            <a:off x="395089" y="308982"/>
            <a:ext cx="3723852" cy="309692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xmlns="" id="{7D8823C1-B4B1-4CD2-977B-ACC33BDA76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3706">
            <a:off x="93535" y="3280401"/>
            <a:ext cx="3183699" cy="18086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xmlns="" id="{0B854E1D-B11D-41EF-BB51-1D6F8DECDE1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9" y="2100209"/>
            <a:ext cx="2564904" cy="19236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xmlns="" id="{421A3795-EA5F-4B43-A142-6C103CE65D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7451">
            <a:off x="65594" y="387715"/>
            <a:ext cx="3723852" cy="30969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xmlns="" id="{61F955E8-8ADF-4020-88FC-34986DC25261}"/>
              </a:ext>
            </a:extLst>
          </p:cNvPr>
          <p:cNvSpPr txBox="1"/>
          <p:nvPr/>
        </p:nvSpPr>
        <p:spPr>
          <a:xfrm>
            <a:off x="3938184" y="387135"/>
            <a:ext cx="214393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/>
            <a:r>
              <a:rPr lang="pt-BR" b="1" i="0" dirty="0">
                <a:solidFill>
                  <a:srgbClr val="002060"/>
                </a:solidFill>
                <a:effectLst/>
                <a:latin typeface="inherit"/>
              </a:rPr>
              <a:t>Trata-se de uma das  canções mais belas em todo o mundo, composta por  Lucio Dalla. </a:t>
            </a:r>
            <a:endParaRPr lang="pt-BR" b="1" i="0" dirty="0" smtClean="0">
              <a:solidFill>
                <a:srgbClr val="002060"/>
              </a:solidFill>
              <a:effectLst/>
              <a:latin typeface="inherit"/>
            </a:endParaRPr>
          </a:p>
          <a:p>
            <a:pPr algn="ctr" fontAlgn="base"/>
            <a:r>
              <a:rPr lang="pt-BR" b="1" i="0" dirty="0" smtClean="0">
                <a:solidFill>
                  <a:srgbClr val="002060"/>
                </a:solidFill>
                <a:effectLst/>
                <a:latin typeface="inherit"/>
              </a:rPr>
              <a:t>A </a:t>
            </a:r>
            <a:r>
              <a:rPr lang="pt-BR" b="1" i="0" dirty="0">
                <a:solidFill>
                  <a:srgbClr val="002060"/>
                </a:solidFill>
                <a:effectLst/>
                <a:latin typeface="inherit"/>
              </a:rPr>
              <a:t>música é uma homenagem ao grande tenor italiano, </a:t>
            </a:r>
            <a:r>
              <a:rPr lang="pt-BR" b="1" i="0" dirty="0">
                <a:solidFill>
                  <a:srgbClr val="FF0000"/>
                </a:solidFill>
                <a:effectLst/>
                <a:latin typeface="inherit"/>
              </a:rPr>
              <a:t>Enrico Caruso.</a:t>
            </a:r>
            <a:endParaRPr lang="pt-BR" b="1" i="0" dirty="0">
              <a:solidFill>
                <a:srgbClr val="FF0000"/>
              </a:solidFill>
              <a:effectLst/>
              <a:latin typeface="verdana" panose="020B0604030504040204" pitchFamily="34" charset="0"/>
            </a:endParaRPr>
          </a:p>
          <a:p>
            <a:pPr algn="ctr" fontAlgn="base"/>
            <a:r>
              <a:rPr lang="pt-BR" b="1" i="0" dirty="0">
                <a:solidFill>
                  <a:srgbClr val="FF0000"/>
                </a:solidFill>
                <a:effectLst/>
                <a:latin typeface="verdana" panose="020B060403050404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992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14:flythrough/>
        <p:sndAc>
          <p:stSnd loop="1">
            <p:snd r:embed="rId3" name="Caruso Luciano Bruno.wav"/>
          </p:stSnd>
        </p:sndAc>
      </p:transition>
    </mc:Choice>
    <mc:Fallback xmlns="">
      <p:transition spd="slow" advClick="0" advTm="180000">
        <p:fade/>
        <p:sndAc>
          <p:stSnd loop="1">
            <p:snd r:embed="rId10" name="Caruso Luciano Bru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0"/>
                            </p:stCondLst>
                            <p:childTnLst>
                              <p:par>
                                <p:cTn id="4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0"/>
                            </p:stCondLst>
                            <p:childTnLst>
                              <p:par>
                                <p:cTn id="5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0"/>
                            </p:stCondLst>
                            <p:childTnLst>
                              <p:par>
                                <p:cTn id="5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0"/>
                            </p:stCondLst>
                            <p:childTnLst>
                              <p:par>
                                <p:cTn id="6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0"/>
                            </p:stCondLst>
                            <p:childTnLst>
                              <p:par>
                                <p:cTn id="6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250"/>
                            </p:stCondLst>
                            <p:childTnLst>
                              <p:par>
                                <p:cTn id="8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</p:bldLst>
  </p:timing>
</p:sld>
</file>

<file path=ppt/theme/theme1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MANAROLA</Template>
  <TotalTime>16</TotalTime>
  <Words>335</Words>
  <Application>Microsoft Office PowerPoint</Application>
  <PresentationFormat>Apresentação na tela (16:9)</PresentationFormat>
  <Paragraphs>43</Paragraphs>
  <Slides>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25" baseType="lpstr">
      <vt:lpstr>Aharoni</vt:lpstr>
      <vt:lpstr>Arial</vt:lpstr>
      <vt:lpstr>Arial</vt:lpstr>
      <vt:lpstr>Arial Black</vt:lpstr>
      <vt:lpstr>Britannic Bold</vt:lpstr>
      <vt:lpstr>Calibri</vt:lpstr>
      <vt:lpstr>Century Gothic</vt:lpstr>
      <vt:lpstr>Eras Bold ITC</vt:lpstr>
      <vt:lpstr>inherit</vt:lpstr>
      <vt:lpstr>Ink Free</vt:lpstr>
      <vt:lpstr>Kristen ITC</vt:lpstr>
      <vt:lpstr>Maiandra GD</vt:lpstr>
      <vt:lpstr>system-ui</vt:lpstr>
      <vt:lpstr>Times New Roman</vt:lpstr>
      <vt:lpstr>verdana</vt:lpstr>
      <vt:lpstr>Trilha de Vapor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2</cp:revision>
  <dcterms:created xsi:type="dcterms:W3CDTF">2022-09-12T17:43:58Z</dcterms:created>
  <dcterms:modified xsi:type="dcterms:W3CDTF">2022-09-12T18:00:49Z</dcterms:modified>
  <cp:contentStatus/>
</cp:coreProperties>
</file>