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66" r:id="rId3"/>
    <p:sldId id="267" r:id="rId4"/>
    <p:sldId id="268" r:id="rId5"/>
    <p:sldId id="269" r:id="rId6"/>
    <p:sldId id="270" r:id="rId7"/>
    <p:sldId id="271" r:id="rId8"/>
    <p:sldId id="273" r:id="rId9"/>
    <p:sldId id="272" r:id="rId10"/>
    <p:sldId id="274" r:id="rId11"/>
    <p:sldId id="275" r:id="rId12"/>
    <p:sldId id="278" r:id="rId13"/>
    <p:sldId id="276" r:id="rId14"/>
    <p:sldId id="277" r:id="rId15"/>
    <p:sldId id="279" r:id="rId16"/>
    <p:sldId id="280" r:id="rId17"/>
    <p:sldId id="281" r:id="rId18"/>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5" autoAdjust="0"/>
    <p:restoredTop sz="94660"/>
  </p:normalViewPr>
  <p:slideViewPr>
    <p:cSldViewPr>
      <p:cViewPr varScale="1">
        <p:scale>
          <a:sx n="83" d="100"/>
          <a:sy n="83" d="100"/>
        </p:scale>
        <p:origin x="-86" y="-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9C3269-F0BD-4BC4-B924-78C21210EAC3}" type="datetimeFigureOut">
              <a:rPr lang="pt-BR" smtClean="0"/>
              <a:t>06/06/2020</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78A730-76BE-4972-8CB8-C6288935AB44}" type="slidenum">
              <a:rPr lang="pt-BR" smtClean="0"/>
              <a:t>‹nº›</a:t>
            </a:fld>
            <a:endParaRPr lang="pt-B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xmlns="" val="1264170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9" name="Subtítulo 8"/>
          <p:cNvSpPr>
            <a:spLocks noGrp="1"/>
          </p:cNvSpPr>
          <p:nvPr>
            <p:ph type="subTitle" idx="1"/>
          </p:nvPr>
        </p:nvSpPr>
        <p:spPr>
          <a:xfrm>
            <a:off x="609600" y="3699804"/>
            <a:ext cx="110744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28" name="Título 27"/>
          <p:cNvSpPr>
            <a:spLocks noGrp="1"/>
          </p:cNvSpPr>
          <p:nvPr>
            <p:ph type="ctrTitle"/>
          </p:nvPr>
        </p:nvSpPr>
        <p:spPr>
          <a:xfrm>
            <a:off x="609600" y="1433732"/>
            <a:ext cx="110744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pt-BR" smtClean="0"/>
              <a:t>Clique para editar o estilo do título mestre</a:t>
            </a:r>
            <a:endParaRPr kumimoji="0" lang="en-US"/>
          </a:p>
        </p:txBody>
      </p:sp>
      <p:cxnSp>
        <p:nvCxnSpPr>
          <p:cNvPr id="8" name="Conector reto 7"/>
          <p:cNvCxnSpPr/>
          <p:nvPr/>
        </p:nvCxnSpPr>
        <p:spPr>
          <a:xfrm>
            <a:off x="1951501" y="3550126"/>
            <a:ext cx="39624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Conector reto 12"/>
          <p:cNvCxnSpPr/>
          <p:nvPr/>
        </p:nvCxnSpPr>
        <p:spPr>
          <a:xfrm>
            <a:off x="6278099" y="3550126"/>
            <a:ext cx="39624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Elipse 13"/>
          <p:cNvSpPr/>
          <p:nvPr/>
        </p:nvSpPr>
        <p:spPr>
          <a:xfrm>
            <a:off x="6053797" y="3526302"/>
            <a:ext cx="6096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Espaço Reservado para Data 14"/>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16" name="Espaço Reservado para Número de Slide 15"/>
          <p:cNvSpPr>
            <a:spLocks noGrp="1"/>
          </p:cNvSpPr>
          <p:nvPr>
            <p:ph type="sldNum" sz="quarter" idx="11"/>
          </p:nvPr>
        </p:nvSpPr>
        <p:spPr/>
        <p:txBody>
          <a:bodyPr/>
          <a:lstStyle/>
          <a:p>
            <a:fld id="{6AB63C84-61BE-46F1-BFBC-717D1E5147F7}" type="slidenum">
              <a:rPr lang="pt-BR" smtClean="0"/>
              <a:pPr/>
              <a:t>‹nº›</a:t>
            </a:fld>
            <a:endParaRPr lang="pt-BR" dirty="0"/>
          </a:p>
        </p:txBody>
      </p:sp>
      <p:sp>
        <p:nvSpPr>
          <p:cNvPr id="17" name="Espaço Reservado para Rodapé 16"/>
          <p:cNvSpPr>
            <a:spLocks noGrp="1"/>
          </p:cNvSpPr>
          <p:nvPr>
            <p:ph type="ftr" sz="quarter" idx="12"/>
          </p:nvPr>
        </p:nvSpPr>
        <p:spPr/>
        <p:txBody>
          <a:bodyPr/>
          <a:lstStyle/>
          <a:p>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9" name="Espaço Reservado para Conteúdo 8"/>
          <p:cNvSpPr>
            <a:spLocks noGrp="1"/>
          </p:cNvSpPr>
          <p:nvPr>
            <p:ph idx="1"/>
          </p:nvPr>
        </p:nvSpPr>
        <p:spPr>
          <a:xfrm>
            <a:off x="609600" y="1524000"/>
            <a:ext cx="10972800" cy="45720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4" name="Espaço Reservado para Data 13"/>
          <p:cNvSpPr>
            <a:spLocks noGrp="1"/>
          </p:cNvSpPr>
          <p:nvPr>
            <p:ph type="dt" sz="half" idx="14"/>
          </p:nvPr>
        </p:nvSpPr>
        <p:spPr/>
        <p:txBody>
          <a:bodyPr/>
          <a:lstStyle/>
          <a:p>
            <a:fld id="{8083C8D7-4055-45B2-9C62-EB29283BE9C3}" type="datetimeFigureOut">
              <a:rPr lang="pt-BR" smtClean="0"/>
              <a:pPr/>
              <a:t>06/06/2020</a:t>
            </a:fld>
            <a:endParaRPr lang="pt-BR" dirty="0"/>
          </a:p>
        </p:txBody>
      </p:sp>
      <p:sp>
        <p:nvSpPr>
          <p:cNvPr id="15" name="Espaço Reservado para Número de Slide 14"/>
          <p:cNvSpPr>
            <a:spLocks noGrp="1"/>
          </p:cNvSpPr>
          <p:nvPr>
            <p:ph type="sldNum" sz="quarter" idx="15"/>
          </p:nvPr>
        </p:nvSpPr>
        <p:spPr/>
        <p:txBody>
          <a:bodyPr/>
          <a:lstStyle>
            <a:lvl1pPr algn="ctr">
              <a:defRPr/>
            </a:lvl1pPr>
          </a:lstStyle>
          <a:p>
            <a:fld id="{6AB63C84-61BE-46F1-BFBC-717D1E5147F7}" type="slidenum">
              <a:rPr lang="pt-BR" smtClean="0"/>
              <a:pPr/>
              <a:t>‹nº›</a:t>
            </a:fld>
            <a:endParaRPr lang="pt-BR" dirty="0"/>
          </a:p>
        </p:txBody>
      </p:sp>
      <p:sp>
        <p:nvSpPr>
          <p:cNvPr id="16" name="Espaço Reservado para Rodapé 15"/>
          <p:cNvSpPr>
            <a:spLocks noGrp="1"/>
          </p:cNvSpPr>
          <p:nvPr>
            <p:ph type="ftr" sz="quarter" idx="16"/>
          </p:nvPr>
        </p:nvSpPr>
        <p:spPr/>
        <p:txBody>
          <a:bodyPr/>
          <a:lstStyle/>
          <a:p>
            <a:endParaRPr lang="pt-BR" dirty="0"/>
          </a:p>
        </p:txBody>
      </p:sp>
      <p:sp>
        <p:nvSpPr>
          <p:cNvPr id="17" name="Título 16"/>
          <p:cNvSpPr>
            <a:spLocks noGrp="1"/>
          </p:cNvSpPr>
          <p:nvPr>
            <p:ph type="title"/>
          </p:nvPr>
        </p:nvSpPr>
        <p:spPr/>
        <p:txBody>
          <a:bodyPr rtlCol="0" anchor="b" anchorCtr="0"/>
          <a:lstStyle/>
          <a:p>
            <a:r>
              <a:rPr kumimoji="0" lang="pt-BR" smtClean="0"/>
              <a:t>Clique para editar o estilo do título mestre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Espaço Reservado para Data 3"/>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
        <p:nvSpPr>
          <p:cNvPr id="2" name="Título 1"/>
          <p:cNvSpPr>
            <a:spLocks noGrp="1"/>
          </p:cNvSpPr>
          <p:nvPr>
            <p:ph type="title"/>
          </p:nvPr>
        </p:nvSpPr>
        <p:spPr>
          <a:xfrm>
            <a:off x="914400" y="3505200"/>
            <a:ext cx="105664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914400" y="4958864"/>
            <a:ext cx="105664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cxnSp>
        <p:nvCxnSpPr>
          <p:cNvPr id="7" name="Conector reto 6"/>
          <p:cNvCxnSpPr/>
          <p:nvPr/>
        </p:nvCxnSpPr>
        <p:spPr>
          <a:xfrm>
            <a:off x="914400" y="4916993"/>
            <a:ext cx="105664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Espaço Reservado para Data 4"/>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11" name="Espaço Reservado para Conteúdo 10"/>
          <p:cNvSpPr>
            <a:spLocks noGrp="1"/>
          </p:cNvSpPr>
          <p:nvPr>
            <p:ph sz="half" idx="1"/>
          </p:nvPr>
        </p:nvSpPr>
        <p:spPr>
          <a:xfrm>
            <a:off x="609600" y="1524000"/>
            <a:ext cx="5413248" cy="45720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00" y="1524000"/>
            <a:ext cx="5413248" cy="45720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9" name="Espaço Reservado para Número de Slide 8"/>
          <p:cNvSpPr>
            <a:spLocks noGrp="1"/>
          </p:cNvSpPr>
          <p:nvPr>
            <p:ph type="sldNum" sz="quarter" idx="12"/>
          </p:nvPr>
        </p:nvSpPr>
        <p:spPr/>
        <p:txBody>
          <a:bodyPr/>
          <a:lstStyle/>
          <a:p>
            <a:fld id="{6AB63C84-61BE-46F1-BFBC-717D1E5147F7}" type="slidenum">
              <a:rPr lang="pt-BR" smtClean="0"/>
              <a:pPr/>
              <a:t>‹nº›</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3" name="Espaço Reservado para Texto 2"/>
          <p:cNvSpPr>
            <a:spLocks noGrp="1"/>
          </p:cNvSpPr>
          <p:nvPr>
            <p:ph type="body" idx="1"/>
          </p:nvPr>
        </p:nvSpPr>
        <p:spPr>
          <a:xfrm>
            <a:off x="609600" y="1399593"/>
            <a:ext cx="5386917"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32" name="Espaço Reservado para Conteúdo 31"/>
          <p:cNvSpPr>
            <a:spLocks noGrp="1"/>
          </p:cNvSpPr>
          <p:nvPr>
            <p:ph sz="half" idx="2"/>
          </p:nvPr>
        </p:nvSpPr>
        <p:spPr>
          <a:xfrm>
            <a:off x="609600" y="2201896"/>
            <a:ext cx="5384800" cy="3913632"/>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34" name="Espaço Reservado para Conteúdo 33"/>
          <p:cNvSpPr>
            <a:spLocks noGrp="1"/>
          </p:cNvSpPr>
          <p:nvPr>
            <p:ph sz="quarter" idx="4"/>
          </p:nvPr>
        </p:nvSpPr>
        <p:spPr>
          <a:xfrm>
            <a:off x="6199717" y="2201896"/>
            <a:ext cx="5384800" cy="3913632"/>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 name="Título 1"/>
          <p:cNvSpPr>
            <a:spLocks noGrp="1"/>
          </p:cNvSpPr>
          <p:nvPr>
            <p:ph type="title"/>
          </p:nvPr>
        </p:nvSpPr>
        <p:spPr>
          <a:xfrm>
            <a:off x="609600" y="155448"/>
            <a:ext cx="10972800" cy="1143000"/>
          </a:xfrm>
        </p:spPr>
        <p:txBody>
          <a:bodyPr anchor="b" anchorCtr="0"/>
          <a:lstStyle>
            <a:lvl1pPr>
              <a:defRPr/>
            </a:lvl1pPr>
          </a:lstStyle>
          <a:p>
            <a:r>
              <a:rPr kumimoji="0" lang="pt-BR" smtClean="0"/>
              <a:t>Clique para editar o estilo do título mestre</a:t>
            </a:r>
            <a:endParaRPr kumimoji="0" lang="en-US"/>
          </a:p>
        </p:txBody>
      </p:sp>
      <p:sp>
        <p:nvSpPr>
          <p:cNvPr id="12" name="Espaço Reservado para Texto 11"/>
          <p:cNvSpPr>
            <a:spLocks noGrp="1"/>
          </p:cNvSpPr>
          <p:nvPr>
            <p:ph type="body" idx="3"/>
          </p:nvPr>
        </p:nvSpPr>
        <p:spPr>
          <a:xfrm>
            <a:off x="6197600" y="1399593"/>
            <a:ext cx="5386917"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cxnSp>
        <p:nvCxnSpPr>
          <p:cNvPr id="10" name="Conector reto 9"/>
          <p:cNvCxnSpPr/>
          <p:nvPr/>
        </p:nvCxnSpPr>
        <p:spPr>
          <a:xfrm>
            <a:off x="750593" y="2180219"/>
            <a:ext cx="499872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Conector reto 16"/>
          <p:cNvCxnSpPr/>
          <p:nvPr/>
        </p:nvCxnSpPr>
        <p:spPr>
          <a:xfrm>
            <a:off x="6339840" y="2180219"/>
            <a:ext cx="499872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pPr/>
              <a:t>‹nº›</a:t>
            </a:fld>
            <a:endParaRPr lang="pt-BR" dirty="0"/>
          </a:p>
        </p:txBody>
      </p:sp>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9" name="Espaço Reservado para Conteúdo 28"/>
          <p:cNvSpPr>
            <a:spLocks noGrp="1"/>
          </p:cNvSpPr>
          <p:nvPr>
            <p:ph sz="quarter" idx="1"/>
          </p:nvPr>
        </p:nvSpPr>
        <p:spPr>
          <a:xfrm>
            <a:off x="609600" y="457200"/>
            <a:ext cx="8331200" cy="5715000"/>
          </a:xfrm>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3" name="Espaço Reservado para Texto 2"/>
          <p:cNvSpPr>
            <a:spLocks noGrp="1"/>
          </p:cNvSpPr>
          <p:nvPr>
            <p:ph type="body" idx="2"/>
          </p:nvPr>
        </p:nvSpPr>
        <p:spPr>
          <a:xfrm>
            <a:off x="9042400" y="1600200"/>
            <a:ext cx="2645664"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os estilos do texto mestre</a:t>
            </a:r>
          </a:p>
        </p:txBody>
      </p:sp>
      <p:sp>
        <p:nvSpPr>
          <p:cNvPr id="31" name="Título 30"/>
          <p:cNvSpPr>
            <a:spLocks noGrp="1"/>
          </p:cNvSpPr>
          <p:nvPr>
            <p:ph type="title"/>
          </p:nvPr>
        </p:nvSpPr>
        <p:spPr>
          <a:xfrm>
            <a:off x="9042400" y="457200"/>
            <a:ext cx="26416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pt-BR" smtClean="0"/>
              <a:t>Clique para editar o estilo do título mestre</a:t>
            </a:r>
            <a:endParaRPr kumimoji="0" lang="en-US"/>
          </a:p>
        </p:txBody>
      </p:sp>
      <p:sp>
        <p:nvSpPr>
          <p:cNvPr id="8" name="Espaço Reservado para Data 7"/>
          <p:cNvSpPr>
            <a:spLocks noGrp="1"/>
          </p:cNvSpPr>
          <p:nvPr>
            <p:ph type="dt" sz="half" idx="14"/>
          </p:nvPr>
        </p:nvSpPr>
        <p:spPr/>
        <p:txBody>
          <a:bodyPr/>
          <a:lstStyle/>
          <a:p>
            <a:fld id="{8083C8D7-4055-45B2-9C62-EB29283BE9C3}" type="datetimeFigureOut">
              <a:rPr lang="pt-BR" smtClean="0"/>
              <a:pPr/>
              <a:t>06/06/2020</a:t>
            </a:fld>
            <a:endParaRPr lang="pt-BR" dirty="0"/>
          </a:p>
        </p:txBody>
      </p:sp>
      <p:sp>
        <p:nvSpPr>
          <p:cNvPr id="9" name="Espaço Reservado para Número de Slide 8"/>
          <p:cNvSpPr>
            <a:spLocks noGrp="1"/>
          </p:cNvSpPr>
          <p:nvPr>
            <p:ph type="sldNum" sz="quarter" idx="15"/>
          </p:nvPr>
        </p:nvSpPr>
        <p:spPr/>
        <p:txBody>
          <a:bodyPr/>
          <a:lstStyle/>
          <a:p>
            <a:fld id="{6AB63C84-61BE-46F1-BFBC-717D1E5147F7}" type="slidenum">
              <a:rPr lang="pt-BR" smtClean="0"/>
              <a:pPr/>
              <a:t>‹nº›</a:t>
            </a:fld>
            <a:endParaRPr lang="pt-BR" dirty="0"/>
          </a:p>
        </p:txBody>
      </p:sp>
      <p:sp>
        <p:nvSpPr>
          <p:cNvPr id="10" name="Espaço Reservado para Rodapé 9"/>
          <p:cNvSpPr>
            <a:spLocks noGrp="1"/>
          </p:cNvSpPr>
          <p:nvPr>
            <p:ph type="ftr" sz="quarter" idx="16"/>
          </p:nvPr>
        </p:nvSpPr>
        <p:spPr/>
        <p:txBody>
          <a:bodyPr/>
          <a:lstStyle/>
          <a:p>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839200" y="457200"/>
            <a:ext cx="2743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pt-BR" smtClean="0"/>
              <a:t>Clique para editar o estilo do título mestre</a:t>
            </a:r>
            <a:endParaRPr kumimoji="0" lang="en-US"/>
          </a:p>
        </p:txBody>
      </p:sp>
      <p:sp>
        <p:nvSpPr>
          <p:cNvPr id="3" name="Espaço Reservado para Imagem 2"/>
          <p:cNvSpPr>
            <a:spLocks noGrp="1"/>
          </p:cNvSpPr>
          <p:nvPr>
            <p:ph type="pic" idx="1"/>
          </p:nvPr>
        </p:nvSpPr>
        <p:spPr>
          <a:xfrm>
            <a:off x="609600" y="457200"/>
            <a:ext cx="80264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pt-BR" smtClean="0"/>
              <a:t>Clique no ícone para adicionar uma imagem</a:t>
            </a:r>
            <a:endParaRPr kumimoji="0" lang="en-US"/>
          </a:p>
        </p:txBody>
      </p:sp>
      <p:sp>
        <p:nvSpPr>
          <p:cNvPr id="4" name="Espaço Reservado para Texto 3"/>
          <p:cNvSpPr>
            <a:spLocks noGrp="1"/>
          </p:cNvSpPr>
          <p:nvPr>
            <p:ph type="body" sz="half" idx="2"/>
          </p:nvPr>
        </p:nvSpPr>
        <p:spPr>
          <a:xfrm>
            <a:off x="8839200" y="1600200"/>
            <a:ext cx="27432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8" name="Espaço Reservado para Data 7"/>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9" name="Espaço Reservado para Número de Slide 8"/>
          <p:cNvSpPr>
            <a:spLocks noGrp="1"/>
          </p:cNvSpPr>
          <p:nvPr>
            <p:ph type="sldNum" sz="quarter" idx="11"/>
          </p:nvPr>
        </p:nvSpPr>
        <p:spPr/>
        <p:txBody>
          <a:bodyPr/>
          <a:lstStyle/>
          <a:p>
            <a:fld id="{6AB63C84-61BE-46F1-BFBC-717D1E5147F7}" type="slidenum">
              <a:rPr lang="pt-BR" smtClean="0"/>
              <a:pPr/>
              <a:t>‹nº›</a:t>
            </a:fld>
            <a:endParaRPr lang="pt-BR" dirty="0"/>
          </a:p>
        </p:txBody>
      </p:sp>
      <p:sp>
        <p:nvSpPr>
          <p:cNvPr id="10" name="Espaço Reservado para Rodapé 9"/>
          <p:cNvSpPr>
            <a:spLocks noGrp="1"/>
          </p:cNvSpPr>
          <p:nvPr>
            <p:ph type="ftr" sz="quarter" idx="12"/>
          </p:nvPr>
        </p:nvSpPr>
        <p:spPr/>
        <p:txBody>
          <a:bodyPr/>
          <a:lstStyle/>
          <a:p>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pPr/>
              <a:t>06/06/2020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Espaço Reservado para Texto 8"/>
          <p:cNvSpPr>
            <a:spLocks noGrp="1"/>
          </p:cNvSpPr>
          <p:nvPr>
            <p:ph type="body" idx="1"/>
          </p:nvPr>
        </p:nvSpPr>
        <p:spPr>
          <a:xfrm>
            <a:off x="609600" y="1447800"/>
            <a:ext cx="10972800" cy="4678363"/>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24" name="Espaço Reservado para Data 23"/>
          <p:cNvSpPr>
            <a:spLocks noGrp="1"/>
          </p:cNvSpPr>
          <p:nvPr>
            <p:ph type="dt" sz="half" idx="2"/>
          </p:nvPr>
        </p:nvSpPr>
        <p:spPr>
          <a:xfrm>
            <a:off x="7721600" y="6203667"/>
            <a:ext cx="3454400" cy="384048"/>
          </a:xfrm>
          <a:prstGeom prst="rect">
            <a:avLst/>
          </a:prstGeom>
        </p:spPr>
        <p:txBody>
          <a:bodyPr vert="horz" anchor="ctr" anchorCtr="0"/>
          <a:lstStyle>
            <a:lvl1pPr algn="l" eaLnBrk="1" latinLnBrk="0" hangingPunct="1">
              <a:defRPr kumimoji="0" sz="1200">
                <a:solidFill>
                  <a:schemeClr val="tx2"/>
                </a:solidFill>
              </a:defRPr>
            </a:lvl1pPr>
          </a:lstStyle>
          <a:p>
            <a:fld id="{8083C8D7-4055-45B2-9C62-EB29283BE9C3}" type="datetimeFigureOut">
              <a:rPr lang="pt-BR" smtClean="0"/>
              <a:pPr/>
              <a:t>06/06/2020</a:t>
            </a:fld>
            <a:endParaRPr lang="pt-BR" dirty="0"/>
          </a:p>
        </p:txBody>
      </p:sp>
      <p:sp>
        <p:nvSpPr>
          <p:cNvPr id="10" name="Espaço Reservado para Rodapé 9"/>
          <p:cNvSpPr>
            <a:spLocks noGrp="1"/>
          </p:cNvSpPr>
          <p:nvPr>
            <p:ph type="ftr" sz="quarter" idx="3"/>
          </p:nvPr>
        </p:nvSpPr>
        <p:spPr>
          <a:xfrm>
            <a:off x="2844800" y="6203667"/>
            <a:ext cx="4775200" cy="384048"/>
          </a:xfrm>
          <a:prstGeom prst="rect">
            <a:avLst/>
          </a:prstGeom>
        </p:spPr>
        <p:txBody>
          <a:bodyPr vert="horz" anchor="ctr" anchorCtr="0"/>
          <a:lstStyle>
            <a:lvl1pPr algn="r" eaLnBrk="1" latinLnBrk="0" hangingPunct="1">
              <a:defRPr kumimoji="0" sz="1200">
                <a:solidFill>
                  <a:schemeClr val="tx2"/>
                </a:solidFill>
              </a:defRPr>
            </a:lvl1pPr>
          </a:lstStyle>
          <a:p>
            <a:endParaRPr lang="pt-BR" dirty="0"/>
          </a:p>
        </p:txBody>
      </p:sp>
      <p:sp>
        <p:nvSpPr>
          <p:cNvPr id="22" name="Espaço Reservado para Número de Slide 21"/>
          <p:cNvSpPr>
            <a:spLocks noGrp="1"/>
          </p:cNvSpPr>
          <p:nvPr>
            <p:ph type="sldNum" sz="quarter" idx="4"/>
          </p:nvPr>
        </p:nvSpPr>
        <p:spPr>
          <a:xfrm>
            <a:off x="11214100" y="6181531"/>
            <a:ext cx="8128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6AB63C84-61BE-46F1-BFBC-717D1E5147F7}" type="slidenum">
              <a:rPr lang="pt-BR" smtClean="0"/>
              <a:pPr/>
              <a:t>‹nº›</a:t>
            </a:fld>
            <a:endParaRPr lang="pt-BR" dirty="0"/>
          </a:p>
        </p:txBody>
      </p:sp>
      <p:sp>
        <p:nvSpPr>
          <p:cNvPr id="5" name="Espaço Reservado para Título 4"/>
          <p:cNvSpPr>
            <a:spLocks noGrp="1"/>
          </p:cNvSpPr>
          <p:nvPr>
            <p:ph type="title"/>
          </p:nvPr>
        </p:nvSpPr>
        <p:spPr>
          <a:xfrm>
            <a:off x="609600" y="152400"/>
            <a:ext cx="10972800" cy="1219200"/>
          </a:xfrm>
          <a:prstGeom prst="rect">
            <a:avLst/>
          </a:prstGeom>
          <a:ln w="6350" cap="rnd">
            <a:noFill/>
          </a:ln>
        </p:spPr>
        <p:txBody>
          <a:bodyPr vert="horz" anchor="b" anchorCtr="0">
            <a:normAutofit/>
          </a:bodyPr>
          <a:lstStyle/>
          <a:p>
            <a:r>
              <a:rPr kumimoji="0" lang="pt-BR" smtClean="0"/>
              <a:t>Clique para editar o estilo do título mestre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CaixaDeTexto 1"/>
          <p:cNvSpPr txBox="1"/>
          <p:nvPr/>
        </p:nvSpPr>
        <p:spPr>
          <a:xfrm>
            <a:off x="8760296" y="5229200"/>
            <a:ext cx="3168352" cy="1261884"/>
          </a:xfrm>
          <a:prstGeom prst="rect">
            <a:avLst/>
          </a:prstGeom>
          <a:noFill/>
        </p:spPr>
        <p:txBody>
          <a:bodyPr wrap="square" rtlCol="0">
            <a:prstTxWarp prst="textTriangle">
              <a:avLst/>
            </a:prstTxWarp>
            <a:spAutoFit/>
          </a:bodyPr>
          <a:lstStyle/>
          <a:p>
            <a:r>
              <a:rPr lang="pt-BR" sz="1600" dirty="0">
                <a:solidFill>
                  <a:srgbClr val="FFC000"/>
                </a:solidFill>
                <a:latin typeface="Britannic Bold" pitchFamily="34" charset="0"/>
              </a:rPr>
              <a:t>      </a:t>
            </a:r>
          </a:p>
          <a:p>
            <a:pPr algn="ctr"/>
            <a:r>
              <a:rPr lang="pt-BR" sz="2000" b="1" dirty="0" smtClean="0">
                <a:ln w="6600">
                  <a:solidFill>
                    <a:schemeClr val="accent2"/>
                  </a:solidFill>
                  <a:prstDash val="solid"/>
                </a:ln>
                <a:solidFill>
                  <a:srgbClr val="FFFFFF"/>
                </a:solidFill>
                <a:effectLst>
                  <a:outerShdw dist="38100" dir="2700000" algn="tl" rotWithShape="0">
                    <a:schemeClr val="accent2"/>
                  </a:outerShdw>
                </a:effectLst>
                <a:latin typeface="Britannic Bold" pitchFamily="34" charset="0"/>
              </a:rPr>
              <a:t>Toninho Vendramini formatações</a:t>
            </a:r>
          </a:p>
          <a:p>
            <a:pPr algn="ctr"/>
            <a:r>
              <a:rPr lang="pt-BR" sz="2000" b="1" dirty="0" smtClean="0">
                <a:ln w="6600">
                  <a:solidFill>
                    <a:schemeClr val="accent2"/>
                  </a:solidFill>
                  <a:prstDash val="solid"/>
                </a:ln>
                <a:solidFill>
                  <a:srgbClr val="FFFFFF"/>
                </a:solidFill>
                <a:effectLst>
                  <a:outerShdw dist="38100" dir="2700000" algn="tl" rotWithShape="0">
                    <a:schemeClr val="accent2"/>
                  </a:outerShdw>
                </a:effectLst>
                <a:latin typeface="Britannic Bold" pitchFamily="34" charset="0"/>
              </a:rPr>
              <a:t>AVANÇO AUTOMÁTICO</a:t>
            </a:r>
            <a:endParaRPr lang="pt-BR" sz="2000" b="1" dirty="0">
              <a:ln w="6600">
                <a:solidFill>
                  <a:schemeClr val="accent2"/>
                </a:solidFill>
                <a:prstDash val="solid"/>
              </a:ln>
              <a:solidFill>
                <a:srgbClr val="FFFFFF"/>
              </a:solidFill>
              <a:effectLst>
                <a:outerShdw dist="38100" dir="2700000" algn="tl" rotWithShape="0">
                  <a:schemeClr val="accent2"/>
                </a:outerShdw>
              </a:effectLst>
              <a:latin typeface="Britannic Bold" pitchFamily="34" charset="0"/>
            </a:endParaRPr>
          </a:p>
        </p:txBody>
      </p:sp>
      <p:sp>
        <p:nvSpPr>
          <p:cNvPr id="6"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
        <p:nvSpPr>
          <p:cNvPr id="10" name="Retângulo 9"/>
          <p:cNvSpPr/>
          <p:nvPr/>
        </p:nvSpPr>
        <p:spPr>
          <a:xfrm>
            <a:off x="1523968" y="142852"/>
            <a:ext cx="9072626" cy="2585323"/>
          </a:xfrm>
          <a:prstGeom prst="rect">
            <a:avLst/>
          </a:prstGeom>
          <a:noFill/>
        </p:spPr>
        <p:txBody>
          <a:bodyPr wrap="square" lIns="91440" tIns="45720" rIns="91440" bIns="45720">
            <a:spAutoFit/>
          </a:bodyPr>
          <a:lstStyle/>
          <a:p>
            <a:pPr algn="ctr"/>
            <a:r>
              <a:rPr lang="pt-BR" sz="4800" b="1" cap="none" spc="0" dirty="0" smtClean="0">
                <a:ln w="9525">
                  <a:solidFill>
                    <a:schemeClr val="bg1"/>
                  </a:solidFill>
                  <a:prstDash val="solid"/>
                </a:ln>
                <a:solidFill>
                  <a:schemeClr val="accent6">
                    <a:lumMod val="75000"/>
                  </a:schemeClr>
                </a:solidFill>
                <a:effectLst>
                  <a:outerShdw blurRad="12700" dist="38100" dir="2700000" algn="tl" rotWithShape="0">
                    <a:schemeClr val="accent5">
                      <a:lumMod val="60000"/>
                      <a:lumOff val="40000"/>
                    </a:schemeClr>
                  </a:outerShdw>
                </a:effectLst>
              </a:rPr>
              <a:t>TRAVESSIA ATLÂNTICA</a:t>
            </a:r>
          </a:p>
          <a:p>
            <a:pPr algn="ctr"/>
            <a:r>
              <a:rPr lang="pt-BR" sz="5400" b="1" cap="none" spc="0" dirty="0" smtClean="0">
                <a:ln w="9525">
                  <a:solidFill>
                    <a:schemeClr val="bg1"/>
                  </a:solidFill>
                  <a:prstDash val="solid"/>
                </a:ln>
                <a:solidFill>
                  <a:schemeClr val="accent6">
                    <a:lumMod val="75000"/>
                  </a:schemeClr>
                </a:solidFill>
                <a:effectLst>
                  <a:outerShdw blurRad="12700" dist="38100" dir="2700000" algn="tl" rotWithShape="0">
                    <a:schemeClr val="accent5">
                      <a:lumMod val="60000"/>
                      <a:lumOff val="40000"/>
                    </a:schemeClr>
                  </a:outerShdw>
                </a:effectLst>
              </a:rPr>
              <a:t> </a:t>
            </a:r>
            <a:r>
              <a:rPr lang="pt-BR" sz="5400" b="1" cap="none" spc="0" dirty="0" smtClean="0">
                <a:ln w="9525">
                  <a:solidFill>
                    <a:schemeClr val="bg1"/>
                  </a:solidFill>
                  <a:prstDash val="solid"/>
                </a:ln>
                <a:solidFill>
                  <a:schemeClr val="accent6">
                    <a:lumMod val="75000"/>
                  </a:schemeClr>
                </a:solidFill>
                <a:effectLst>
                  <a:outerShdw blurRad="12700" dist="38100" dir="2700000" algn="tl" rotWithShape="0">
                    <a:schemeClr val="accent5">
                      <a:lumMod val="60000"/>
                      <a:lumOff val="40000"/>
                    </a:schemeClr>
                  </a:outerShdw>
                </a:effectLst>
              </a:rPr>
              <a:t>ITÁLIA / BRASIL</a:t>
            </a:r>
          </a:p>
          <a:p>
            <a:pPr algn="ctr"/>
            <a:endParaRPr lang="pt-B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xmlns="" val="2082439513"/>
      </p:ext>
    </p:extLst>
  </p:cSld>
  <p:clrMapOvr>
    <a:masterClrMapping/>
  </p:clrMapOvr>
  <p:transition spd="slow" advClick="0" advTm="18000">
    <p:wheel spokes="8"/>
    <p:sndAc>
      <p:stSnd loop="1">
        <p:snd r:embed="rId2" name="Eduardo Lages - canzone-per-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0"/>
                                        <p:tgtEl>
                                          <p:spTgt spid="10">
                                            <p:txEl>
                                              <p:pRg st="0" end="0"/>
                                            </p:txEl>
                                          </p:spTgt>
                                        </p:tgtEl>
                                      </p:cBhvr>
                                    </p:animEffect>
                                    <p:anim calcmode="lin" valueType="num">
                                      <p:cBhvr>
                                        <p:cTn id="8" dur="5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5000" fill="hold"/>
                                        <p:tgtEl>
                                          <p:spTgt spid="10">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0"/>
                                        <p:tgtEl>
                                          <p:spTgt spid="10">
                                            <p:txEl>
                                              <p:pRg st="1" end="1"/>
                                            </p:txEl>
                                          </p:spTgt>
                                        </p:tgtEl>
                                      </p:cBhvr>
                                    </p:animEffect>
                                    <p:anim calcmode="lin" valueType="num">
                                      <p:cBhvr>
                                        <p:cTn id="13" dur="5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4" dur="5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par>
                          <p:cTn id="15" fill="hold">
                            <p:stCondLst>
                              <p:cond delay="5000"/>
                            </p:stCondLst>
                            <p:childTnLst>
                              <p:par>
                                <p:cTn id="16" presetID="2" presetClass="entr" presetSubtype="4"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20" fill="hold">
                            <p:stCondLst>
                              <p:cond delay="9000"/>
                            </p:stCondLst>
                            <p:childTnLst>
                              <p:par>
                                <p:cTn id="21" presetID="2" presetClass="entr" presetSubtype="4"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additive="base">
                                        <p:cTn id="23" dur="4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4" dur="4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dirty="0"/>
          </a:p>
        </p:txBody>
      </p:sp>
      <p:pic>
        <p:nvPicPr>
          <p:cNvPr id="2049" name="Picture 1" descr="Viagem Europa Terrestre e Navio 2011 54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67408" y="189174"/>
            <a:ext cx="3544369" cy="20997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a:spLocks noChangeArrowheads="1"/>
          </p:cNvSpPr>
          <p:nvPr/>
        </p:nvSpPr>
        <p:spPr bwMode="auto">
          <a:xfrm rot="10800000" flipV="1">
            <a:off x="166646" y="1511186"/>
            <a:ext cx="11930146" cy="54168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000" dirty="0">
                <a:solidFill>
                  <a:schemeClr val="bg1"/>
                </a:solidFill>
                <a:latin typeface="Arial" pitchFamily="34" charset="0"/>
                <a:ea typeface="Times New Roman" pitchFamily="18" charset="0"/>
                <a:cs typeface="Arial" pitchFamily="34" charset="0"/>
              </a:rPr>
              <a:t>Bem vindos a a bordo! Era a frase que mais ouviamos quando embarcamos em um transatlântico, saindo de Veneza na Itália para uma travessia de vinte dias com paradas em alguns paises e finalmente chegando ao Brasil, onde desembarcamos no porto de Santos.</a:t>
            </a:r>
            <a:endParaRPr lang="pt-BR" sz="20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20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000" dirty="0">
                <a:solidFill>
                  <a:schemeClr val="bg1"/>
                </a:solidFill>
                <a:latin typeface="Arial" pitchFamily="34" charset="0"/>
                <a:ea typeface="Times New Roman" pitchFamily="18" charset="0"/>
                <a:cs typeface="Arial" pitchFamily="34" charset="0"/>
              </a:rPr>
              <a:t>Do alto dos seus 14 andares contemplamos mais uma vez a maravilhosa cidade percorrendo o “Canalle della Giudecca”, visível à direita do navio e prosseguindo observamos a “Ponta della Salute”, com sua encantadora catedral.</a:t>
            </a:r>
            <a:endParaRPr lang="pt-BR" sz="20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20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000" dirty="0">
                <a:solidFill>
                  <a:schemeClr val="bg1"/>
                </a:solidFill>
                <a:latin typeface="Arial" pitchFamily="34" charset="0"/>
                <a:ea typeface="Times New Roman" pitchFamily="18" charset="0"/>
                <a:cs typeface="Arial" pitchFamily="34" charset="0"/>
              </a:rPr>
              <a:t>Após ultrapassar a ponta do canal apreciamos a vista de um dos simbolos que fazem a Itália famosa; a catedral de “San Marco”, com sua imponente torre, que aparece na praça adjacente ao histórico palácio dos Dogi. Quase na saída admiramos na esquerda, a ilha “San Erasmo”, e a seguir, “Punta Sabbioni”, com sua graciosa praia, todo esse percurso durou quase uma hora, seguindo então nossa navegação em mares abertos para Dubrovnik capital da Croácia onde chegariamos ao amanhecer do dia seguinte.</a:t>
            </a:r>
            <a:endParaRPr lang="pt-BR" sz="20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BR" sz="3200" dirty="0">
              <a:solidFill>
                <a:schemeClr val="bg1"/>
              </a:solidFill>
              <a:latin typeface="Arial" pitchFamily="34" charset="0"/>
              <a:cs typeface="Arial" pitchFamily="34" charset="0"/>
            </a:endParaRPr>
          </a:p>
        </p:txBody>
      </p:sp>
      <p:sp>
        <p:nvSpPr>
          <p:cNvPr id="5" name="CaixaDeTexto 4"/>
          <p:cNvSpPr txBox="1"/>
          <p:nvPr/>
        </p:nvSpPr>
        <p:spPr>
          <a:xfrm>
            <a:off x="5159897" y="332657"/>
            <a:ext cx="2448272" cy="1569660"/>
          </a:xfrm>
          <a:prstGeom prst="rect">
            <a:avLst/>
          </a:prstGeom>
          <a:noFill/>
        </p:spPr>
        <p:txBody>
          <a:bodyPr wrap="square" rtlCol="0">
            <a:spAutoFit/>
          </a:bodyPr>
          <a:lstStyle/>
          <a:p>
            <a:pPr algn="ctr"/>
            <a:r>
              <a:rPr lang="pt-BR" sz="4800" dirty="0">
                <a:solidFill>
                  <a:srgbClr val="FFFF00"/>
                </a:solidFill>
                <a:latin typeface="AR BLANCA" pitchFamily="2" charset="0"/>
              </a:rPr>
              <a:t>VENEZA</a:t>
            </a:r>
          </a:p>
          <a:p>
            <a:pPr algn="ctr"/>
            <a:r>
              <a:rPr lang="pt-BR" sz="4800" dirty="0">
                <a:solidFill>
                  <a:srgbClr val="FFFF00"/>
                </a:solidFill>
                <a:latin typeface="AR BLANCA" pitchFamily="2" charset="0"/>
              </a:rPr>
              <a:t>ITÁLIA</a:t>
            </a:r>
          </a:p>
        </p:txBody>
      </p:sp>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106926" y="217821"/>
            <a:ext cx="3406372" cy="207110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7"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2960554350"/>
      </p:ext>
    </p:extLst>
  </p:cSld>
  <p:clrMapOvr>
    <a:masterClrMapping/>
  </p:clrMapOvr>
  <p:transition spd="slow" advClick="0" advTm="43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 calcmode="lin" valueType="num">
                                      <p:cBhvr>
                                        <p:cTn id="7" dur="5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8" dur="50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9" dur="5000"/>
                                        <p:tgtEl>
                                          <p:spTgt spid="4">
                                            <p:txEl>
                                              <p:pRg st="3" end="3"/>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anim calcmode="lin" valueType="num">
                                      <p:cBhvr>
                                        <p:cTn id="13" dur="5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14" dur="50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15" dur="5000"/>
                                        <p:tgtEl>
                                          <p:spTgt spid="4">
                                            <p:txEl>
                                              <p:pRg st="5" end="5"/>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anim calcmode="lin" valueType="num">
                                      <p:cBhvr>
                                        <p:cTn id="19" dur="5000" fill="hold"/>
                                        <p:tgtEl>
                                          <p:spTgt spid="4">
                                            <p:txEl>
                                              <p:pRg st="7" end="7"/>
                                            </p:txEl>
                                          </p:spTgt>
                                        </p:tgtEl>
                                        <p:attrNameLst>
                                          <p:attrName>ppt_w</p:attrName>
                                        </p:attrNameLst>
                                      </p:cBhvr>
                                      <p:tavLst>
                                        <p:tav tm="0">
                                          <p:val>
                                            <p:fltVal val="0"/>
                                          </p:val>
                                        </p:tav>
                                        <p:tav tm="100000">
                                          <p:val>
                                            <p:strVal val="#ppt_w"/>
                                          </p:val>
                                        </p:tav>
                                      </p:tavLst>
                                    </p:anim>
                                    <p:anim calcmode="lin" valueType="num">
                                      <p:cBhvr>
                                        <p:cTn id="20" dur="50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21" dur="50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dirty="0"/>
          </a:p>
        </p:txBody>
      </p:sp>
      <p:pic>
        <p:nvPicPr>
          <p:cNvPr id="3073" name="Picture 1" descr="Viagem Europa Terrestre e Navio 2011 54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452794" y="0"/>
            <a:ext cx="3600400" cy="221063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166646" y="1285860"/>
            <a:ext cx="11834580" cy="54168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endParaRPr lang="pt-PT" sz="1400" dirty="0">
              <a:latin typeface="Arial" pitchFamily="34" charset="0"/>
              <a:ea typeface="Times New Roman" pitchFamily="18" charset="0"/>
              <a:cs typeface="Arial" pitchFamily="34" charset="0"/>
            </a:endParaRPr>
          </a:p>
          <a:p>
            <a:pPr algn="just" fontAlgn="base">
              <a:spcBef>
                <a:spcPct val="0"/>
              </a:spcBef>
              <a:spcAft>
                <a:spcPct val="0"/>
              </a:spcAft>
            </a:pPr>
            <a:endParaRPr lang="pt-PT" sz="1400" dirty="0">
              <a:latin typeface="Arial" pitchFamily="34" charset="0"/>
              <a:ea typeface="Times New Roman" pitchFamily="18" charset="0"/>
              <a:cs typeface="Arial" pitchFamily="34" charset="0"/>
            </a:endParaRPr>
          </a:p>
          <a:p>
            <a:pPr algn="just" fontAlgn="base">
              <a:spcBef>
                <a:spcPct val="0"/>
              </a:spcBef>
              <a:spcAft>
                <a:spcPct val="0"/>
              </a:spcAft>
            </a:pPr>
            <a:r>
              <a:rPr lang="pt-PT" sz="1400" dirty="0">
                <a:latin typeface="Arial" pitchFamily="34" charset="0"/>
                <a:ea typeface="Times New Roman" pitchFamily="18" charset="0"/>
                <a:cs typeface="Arial" pitchFamily="34" charset="0"/>
              </a:rPr>
              <a:t>  </a:t>
            </a:r>
            <a:endParaRPr lang="pt-PT" sz="1600" dirty="0">
              <a:solidFill>
                <a:srgbClr val="FF0000"/>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600" dirty="0">
              <a:solidFill>
                <a:srgbClr val="FF0000"/>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a:solidFill>
                  <a:schemeClr val="bg1"/>
                </a:solidFill>
                <a:latin typeface="Arial" pitchFamily="34" charset="0"/>
                <a:ea typeface="Times New Roman" pitchFamily="18" charset="0"/>
                <a:cs typeface="Arial" pitchFamily="34" charset="0"/>
              </a:rPr>
              <a:t>Chegamos bem cedo e, logo após o café da manhã, fomos ver as manobras de atracamento do navio. Em seguida,fomos em direção à cidade. Constatamos mais vez, ser uma jóia de cidade no estilo medieval encravada na surpreendente Croácia que já consta com uma estupenda tradição turistica. </a:t>
            </a:r>
            <a:endParaRPr lang="pt-BR"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a:solidFill>
                  <a:schemeClr val="bg1"/>
                </a:solidFill>
                <a:latin typeface="Arial" pitchFamily="34" charset="0"/>
                <a:ea typeface="Times New Roman" pitchFamily="18" charset="0"/>
                <a:cs typeface="Arial" pitchFamily="34" charset="0"/>
              </a:rPr>
              <a:t>É a pérola da Dalmácia Sulista considerada como parte do patrimônio da UNESCO,  um museu a céu aberto e com um número vasto de restaurantes e tavernas. O clima é do Mediterrâneo e de forma moderado com vistas magníficas. </a:t>
            </a:r>
            <a:endParaRPr lang="pt-BR"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a:solidFill>
                  <a:schemeClr val="bg1"/>
                </a:solidFill>
                <a:latin typeface="Arial" pitchFamily="34" charset="0"/>
                <a:ea typeface="Times New Roman" pitchFamily="18" charset="0"/>
                <a:cs typeface="Arial" pitchFamily="34" charset="0"/>
              </a:rPr>
              <a:t>Percorrendo as ruas e praças naquela manhã de domingo,  pudemos constatar locais de exposição de flores de rara beleza, porém, sentimos um povo com expressão facial carregada de fortes emoções, decorrente das guerras que culminaram com a separação da antiga Yuguslávia, agora em três países, Croácia, Sérvia e Montenegro.</a:t>
            </a:r>
            <a:endParaRPr lang="pt-BR"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a:solidFill>
                  <a:schemeClr val="bg1"/>
                </a:solidFill>
                <a:latin typeface="Arial" pitchFamily="34" charset="0"/>
                <a:ea typeface="Times New Roman" pitchFamily="18" charset="0"/>
                <a:cs typeface="Arial" pitchFamily="34" charset="0"/>
              </a:rPr>
              <a:t>A famosa frase do escritor Irlandês Bernard Shaw é uma realidade quando disse: “Aqueles que procuram um paraiso ou querem o jardim de Éden na Terra, tem que vir a Dubrovnik”. Assim sendo, comprovamos e adoramos todos os encantos da cidade onde pela segunda vez tivemos a primazia de estar em mais um cruzeiro.</a:t>
            </a:r>
            <a:endParaRPr lang="pt-BR"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6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a:solidFill>
                  <a:schemeClr val="bg1"/>
                </a:solidFill>
                <a:latin typeface="Arial" pitchFamily="34" charset="0"/>
                <a:ea typeface="Times New Roman" pitchFamily="18" charset="0"/>
                <a:cs typeface="Arial" pitchFamily="34" charset="0"/>
              </a:rPr>
              <a:t>La Plaka é uma bonita rua de pedestres que começa desde o principio da Porta Pile e vai até a torre do relógio, quando  entramos por essa porta, admiramos o antigo monastério Franciscano abrigando uma farmácia que data de 1317. Em seguida, apreciamos a Igreja San Biagio, em estilo Italiano Barroco e depois o Palácio do Reitor erguido em 1441.  </a:t>
            </a:r>
            <a:endParaRPr lang="pt-PT" sz="2400" dirty="0">
              <a:solidFill>
                <a:schemeClr val="bg1"/>
              </a:solidFill>
              <a:latin typeface="Arial" pitchFamily="34" charset="0"/>
              <a:cs typeface="Arial" pitchFamily="34" charset="0"/>
            </a:endParaRPr>
          </a:p>
        </p:txBody>
      </p:sp>
      <p:sp>
        <p:nvSpPr>
          <p:cNvPr id="4" name="CaixaDeTexto 3"/>
          <p:cNvSpPr txBox="1"/>
          <p:nvPr/>
        </p:nvSpPr>
        <p:spPr>
          <a:xfrm>
            <a:off x="7104112" y="179411"/>
            <a:ext cx="4032448" cy="1323439"/>
          </a:xfrm>
          <a:prstGeom prst="rect">
            <a:avLst/>
          </a:prstGeom>
          <a:noFill/>
        </p:spPr>
        <p:txBody>
          <a:bodyPr wrap="square" rtlCol="0">
            <a:spAutoFit/>
          </a:bodyPr>
          <a:lstStyle/>
          <a:p>
            <a:pPr algn="ctr"/>
            <a:r>
              <a:rPr lang="pt-BR" sz="4000" dirty="0">
                <a:solidFill>
                  <a:srgbClr val="FFFF00"/>
                </a:solidFill>
                <a:latin typeface="AR BLANCA" pitchFamily="2" charset="0"/>
              </a:rPr>
              <a:t>DUBROVNIK</a:t>
            </a:r>
          </a:p>
          <a:p>
            <a:pPr algn="ctr"/>
            <a:r>
              <a:rPr lang="pt-BR" sz="4000" dirty="0">
                <a:solidFill>
                  <a:srgbClr val="FFFF00"/>
                </a:solidFill>
                <a:latin typeface="AR BLANCA" pitchFamily="2" charset="0"/>
              </a:rPr>
              <a:t>CROÁCIA</a:t>
            </a:r>
          </a:p>
        </p:txBody>
      </p:sp>
      <p:sp>
        <p:nvSpPr>
          <p:cNvPr id="6"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4273853723"/>
      </p:ext>
    </p:extLst>
  </p:cSld>
  <p:clrMapOvr>
    <a:masterClrMapping/>
  </p:clrMapOvr>
  <p:transition spd="slow" advClick="0" advTm="80000">
    <p:wheel spokes="1"/>
    <p:sndAc>
      <p:stSnd loop="1">
        <p:snd r:embed="rId2" name="60 Years - I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9" dur="5000"/>
                                        <p:tgtEl>
                                          <p:spTgt spid="3">
                                            <p:txEl>
                                              <p:pRg st="4" end="4"/>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p:cTn id="13" dur="5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15" dur="5000"/>
                                        <p:tgtEl>
                                          <p:spTgt spid="3">
                                            <p:txEl>
                                              <p:pRg st="6" end="6"/>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p:cTn id="19" dur="5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21" dur="5000"/>
                                        <p:tgtEl>
                                          <p:spTgt spid="3">
                                            <p:txEl>
                                              <p:pRg st="8" end="8"/>
                                            </p:txEl>
                                          </p:spTgt>
                                        </p:tgtEl>
                                      </p:cBhvr>
                                    </p:animEffect>
                                  </p:childTnLst>
                                </p:cTn>
                              </p:par>
                            </p:childTnLst>
                          </p:cTn>
                        </p:par>
                        <p:par>
                          <p:cTn id="22" fill="hold">
                            <p:stCondLst>
                              <p:cond delay="15000"/>
                            </p:stCondLst>
                            <p:childTnLst>
                              <p:par>
                                <p:cTn id="23" presetID="53" presetClass="entr" presetSubtype="0" fill="hold" nodeType="after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 calcmode="lin" valueType="num">
                                      <p:cBhvr>
                                        <p:cTn id="25" dur="5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26" dur="50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27" dur="5000"/>
                                        <p:tgtEl>
                                          <p:spTgt spid="3">
                                            <p:txEl>
                                              <p:pRg st="10" end="10"/>
                                            </p:txEl>
                                          </p:spTgt>
                                        </p:tgtEl>
                                      </p:cBhvr>
                                    </p:animEffect>
                                  </p:childTnLst>
                                </p:cTn>
                              </p:par>
                            </p:childTnLst>
                          </p:cTn>
                        </p:par>
                        <p:par>
                          <p:cTn id="28" fill="hold">
                            <p:stCondLst>
                              <p:cond delay="20000"/>
                            </p:stCondLst>
                            <p:childTnLst>
                              <p:par>
                                <p:cTn id="29" presetID="53" presetClass="entr" presetSubtype="0" fill="hold" nodeType="after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anim calcmode="lin" valueType="num">
                                      <p:cBhvr>
                                        <p:cTn id="31" dur="5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32" dur="50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33" dur="5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Viagem Europa Terrestre e Navio 2011 56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83432" y="254859"/>
            <a:ext cx="4983198" cy="267008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767408" y="3068960"/>
            <a:ext cx="11161240" cy="34163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pt-PT" sz="2400" dirty="0">
                <a:solidFill>
                  <a:schemeClr val="bg1"/>
                </a:solidFill>
                <a:latin typeface="Arial" pitchFamily="34" charset="0"/>
                <a:ea typeface="Times New Roman" pitchFamily="18" charset="0"/>
                <a:cs typeface="Arial" pitchFamily="34" charset="0"/>
              </a:rPr>
              <a:t>Passamos o dia percorrendo inicialmente as dependências do navio e apreciando as atividades a bordo em um clima de 12 gráus. Nosso próximo destino foi a cidade de Cagliari situada no mesmo Golfo da Ilha Italiana da </a:t>
            </a:r>
          </a:p>
          <a:p>
            <a:pPr algn="ctr" fontAlgn="base">
              <a:spcBef>
                <a:spcPct val="0"/>
              </a:spcBef>
              <a:spcAft>
                <a:spcPct val="0"/>
              </a:spcAft>
            </a:pPr>
            <a:r>
              <a:rPr lang="pt-PT" sz="2400" dirty="0">
                <a:solidFill>
                  <a:schemeClr val="bg1"/>
                </a:solidFill>
                <a:latin typeface="Arial" pitchFamily="34" charset="0"/>
                <a:ea typeface="Times New Roman" pitchFamily="18" charset="0"/>
                <a:cs typeface="Arial" pitchFamily="34" charset="0"/>
              </a:rPr>
              <a:t>Sardenha, distante de Dubrovnik 752 milhas náuticas. </a:t>
            </a:r>
          </a:p>
          <a:p>
            <a:pPr algn="ctr" fontAlgn="base">
              <a:spcBef>
                <a:spcPct val="0"/>
              </a:spcBef>
              <a:spcAft>
                <a:spcPct val="0"/>
              </a:spcAft>
            </a:pPr>
            <a:endParaRPr lang="pt-PT" sz="24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2400" dirty="0">
                <a:solidFill>
                  <a:schemeClr val="bg1"/>
                </a:solidFill>
                <a:latin typeface="Arial" pitchFamily="34" charset="0"/>
                <a:ea typeface="Times New Roman" pitchFamily="18" charset="0"/>
                <a:cs typeface="Arial" pitchFamily="34" charset="0"/>
              </a:rPr>
              <a:t>Participamos da noite de gala, onde o comandante ofereceu um coquetel apresentando os principais ajudantes de sua tripulação, em seguida fomos ao jantar e depois assistimos a um espetáculo promovido pelos artistas da companhia de show, comandada pelo Diretor do Cruzeiro.</a:t>
            </a:r>
            <a:endParaRPr lang="pt-PT" sz="3600" dirty="0">
              <a:solidFill>
                <a:schemeClr val="bg1"/>
              </a:solidFill>
              <a:latin typeface="Arial" pitchFamily="34" charset="0"/>
              <a:cs typeface="Arial" pitchFamily="34" charset="0"/>
            </a:endParaRPr>
          </a:p>
        </p:txBody>
      </p:sp>
      <p:sp>
        <p:nvSpPr>
          <p:cNvPr id="4" name="CaixaDeTexto 3"/>
          <p:cNvSpPr txBox="1"/>
          <p:nvPr/>
        </p:nvSpPr>
        <p:spPr>
          <a:xfrm>
            <a:off x="7608169" y="880662"/>
            <a:ext cx="2557110" cy="769441"/>
          </a:xfrm>
          <a:prstGeom prst="rect">
            <a:avLst/>
          </a:prstGeom>
          <a:noFill/>
        </p:spPr>
        <p:txBody>
          <a:bodyPr wrap="none" rtlCol="0">
            <a:spAutoFit/>
          </a:bodyPr>
          <a:lstStyle/>
          <a:p>
            <a:r>
              <a:rPr lang="pt-BR" sz="4400" dirty="0">
                <a:solidFill>
                  <a:srgbClr val="FFFF00"/>
                </a:solidFill>
                <a:latin typeface="AR BLANCA" pitchFamily="2" charset="0"/>
              </a:rPr>
              <a:t>NAVEGAÇÃO</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3224729695"/>
      </p:ext>
    </p:extLst>
  </p:cSld>
  <p:clrMapOvr>
    <a:masterClrMapping/>
  </p:clrMapOvr>
  <p:transition spd="slow" advClick="0" advTm="6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
                                            <p:txEl>
                                              <p:pRg st="0" end="0"/>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3">
                                            <p:txEl>
                                              <p:pRg st="1" end="1"/>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Viagem Europa Terrestre e Navio 2011 60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39416" y="116632"/>
            <a:ext cx="4113576" cy="18272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309522" y="1429865"/>
            <a:ext cx="11715832" cy="50475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endParaRPr lang="pt-PT" sz="14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endParaRPr lang="pt-PT" sz="14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1400" dirty="0">
                <a:solidFill>
                  <a:schemeClr val="bg1"/>
                </a:solidFill>
                <a:latin typeface="Arial" pitchFamily="34" charset="0"/>
                <a:ea typeface="Times New Roman" pitchFamily="18" charset="0"/>
                <a:cs typeface="Arial" pitchFamily="34" charset="0"/>
              </a:rPr>
              <a:t>Surge no centro do Golfo, é a capital da política da economia e da cultura da ilha Italiana da Sardenha. Sua origem remontam aos Fenícios mas o seu maior desenvolvimento se deu sob o domínio Cartaginês que transformou em um importante centro maritimo comercial graças a sua saída natural para o mar. É hoje uma cidade agitada, durante o dia o vai e vem é continuo em frente às lojas e nos cafés, onde as pessoas se encontram para conversar. Turística por natureza oferece ao viajante um mar transparente e cristalino junto a uma praia entre as mais belas de todo o Mediterrâneo, contendo ainda várias lagunas e oásis naturais únicos. </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Contemplamos </a:t>
            </a:r>
            <a:r>
              <a:rPr lang="pt-PT" sz="1400" dirty="0">
                <a:solidFill>
                  <a:schemeClr val="bg1"/>
                </a:solidFill>
                <a:latin typeface="Arial" pitchFamily="34" charset="0"/>
                <a:ea typeface="Times New Roman" pitchFamily="18" charset="0"/>
                <a:cs typeface="Arial" pitchFamily="34" charset="0"/>
              </a:rPr>
              <a:t>ainda museus e monumentos e muitas lojas de artesanatos e antiquários.</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a:solidFill>
                  <a:schemeClr val="bg1"/>
                </a:solidFill>
                <a:latin typeface="Arial" pitchFamily="34" charset="0"/>
                <a:ea typeface="Times New Roman" pitchFamily="18" charset="0"/>
                <a:cs typeface="Arial" pitchFamily="34" charset="0"/>
              </a:rPr>
              <a:t>O bairro medieval de Castello é o simbolo e o </a:t>
            </a:r>
            <a:r>
              <a:rPr lang="pt-BR" sz="1400" dirty="0">
                <a:solidFill>
                  <a:schemeClr val="bg1"/>
                </a:solidFill>
                <a:latin typeface="Arial" pitchFamily="34" charset="0"/>
                <a:ea typeface="Times New Roman" pitchFamily="18" charset="0"/>
                <a:cs typeface="Arial" pitchFamily="34" charset="0"/>
              </a:rPr>
              <a:t>coração da cidade com seus grandes muros que ainda hoje cercam grande parte de seu perímetro com as imponentes torres de São Pancrazio e Dell’elefante e o magnífico bastione de Saint Remy a porta dos Leões na Catedral de Santa Maria.</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Suas </a:t>
            </a:r>
            <a:r>
              <a:rPr lang="pt-BR" sz="1400" dirty="0">
                <a:solidFill>
                  <a:schemeClr val="bg1"/>
                </a:solidFill>
                <a:latin typeface="Arial" pitchFamily="34" charset="0"/>
                <a:ea typeface="Times New Roman" pitchFamily="18" charset="0"/>
                <a:cs typeface="Arial" pitchFamily="34" charset="0"/>
              </a:rPr>
              <a:t>ruas estreitas dão encanto aos palácios antigos como o Real e o Vicereglio onde estão o complexo dos museus, antiquários com seus artesões estando sempre em processo de produtividade em prol da comunidade e para o delírio dos compradores que corriam para suas lojas.</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Todas </a:t>
            </a:r>
            <a:r>
              <a:rPr lang="pt-BR" sz="1400" dirty="0">
                <a:solidFill>
                  <a:schemeClr val="bg1"/>
                </a:solidFill>
                <a:latin typeface="Arial" pitchFamily="34" charset="0"/>
                <a:ea typeface="Times New Roman" pitchFamily="18" charset="0"/>
                <a:cs typeface="Arial" pitchFamily="34" charset="0"/>
              </a:rPr>
              <a:t>essas atrações foram por nós observados e admirados percorrendo as ruas com um carro tipo van que alugamos no porto juntamente com outros casais.</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No </a:t>
            </a:r>
            <a:r>
              <a:rPr lang="pt-BR" sz="1400" dirty="0">
                <a:solidFill>
                  <a:schemeClr val="bg1"/>
                </a:solidFill>
                <a:latin typeface="Arial" pitchFamily="34" charset="0"/>
                <a:ea typeface="Times New Roman" pitchFamily="18" charset="0"/>
                <a:cs typeface="Arial" pitchFamily="34" charset="0"/>
              </a:rPr>
              <a:t>retorno descansamos dessa jornada e após o jantar foi oferecido no teatro uma noite com cantores líricos apresentando o show Ligths of Viena. </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Fomos </a:t>
            </a:r>
            <a:r>
              <a:rPr lang="pt-BR" sz="1400" dirty="0">
                <a:solidFill>
                  <a:schemeClr val="bg1"/>
                </a:solidFill>
                <a:latin typeface="Arial" pitchFamily="34" charset="0"/>
                <a:ea typeface="Times New Roman" pitchFamily="18" charset="0"/>
                <a:cs typeface="Arial" pitchFamily="34" charset="0"/>
              </a:rPr>
              <a:t>dormir contentes e muito cansados e nem vimos à noite passar, mas soubemos que o transatlântico percorreu o largo do Mar Tirreno até encontrar mar aberto com destino a Palma de Maiorca.</a:t>
            </a:r>
            <a:endParaRPr lang="pt-BR" sz="2000" dirty="0">
              <a:solidFill>
                <a:schemeClr val="bg1"/>
              </a:solidFill>
              <a:latin typeface="Arial" pitchFamily="34" charset="0"/>
              <a:cs typeface="Arial" pitchFamily="34" charset="0"/>
            </a:endParaRPr>
          </a:p>
        </p:txBody>
      </p:sp>
      <p:sp>
        <p:nvSpPr>
          <p:cNvPr id="4" name="CaixaDeTexto 3"/>
          <p:cNvSpPr txBox="1"/>
          <p:nvPr/>
        </p:nvSpPr>
        <p:spPr>
          <a:xfrm>
            <a:off x="5879976" y="170125"/>
            <a:ext cx="5184576" cy="1200329"/>
          </a:xfrm>
          <a:prstGeom prst="rect">
            <a:avLst/>
          </a:prstGeom>
          <a:noFill/>
        </p:spPr>
        <p:txBody>
          <a:bodyPr wrap="square" rtlCol="0">
            <a:spAutoFit/>
          </a:bodyPr>
          <a:lstStyle/>
          <a:p>
            <a:pPr algn="ctr"/>
            <a:r>
              <a:rPr lang="pt-BR" sz="3600" dirty="0">
                <a:solidFill>
                  <a:srgbClr val="FFFF00"/>
                </a:solidFill>
                <a:latin typeface="AR BLANCA" pitchFamily="2" charset="0"/>
              </a:rPr>
              <a:t>CAGLIARI</a:t>
            </a:r>
          </a:p>
          <a:p>
            <a:pPr algn="ctr"/>
            <a:r>
              <a:rPr lang="pt-BR" sz="3600" dirty="0">
                <a:solidFill>
                  <a:srgbClr val="FFFF00"/>
                </a:solidFill>
                <a:latin typeface="AR BLANCA" pitchFamily="2" charset="0"/>
              </a:rPr>
              <a:t> ILHA DA ITÁLIA</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1024105466"/>
      </p:ext>
    </p:extLst>
  </p:cSld>
  <p:clrMapOvr>
    <a:masterClrMapping/>
  </p:clrMapOvr>
  <p:transition spd="slow" advClick="0" advTm="90000">
    <p:pull dir="u"/>
    <p:sndAc>
      <p:stSnd loop="1">
        <p:snd r:embed="rId2" name="Capricho itali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0"/>
                                        <p:tgtEl>
                                          <p:spTgt spid="3">
                                            <p:txEl>
                                              <p:pRg st="2" end="2"/>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5" dur="5000"/>
                                        <p:tgtEl>
                                          <p:spTgt spid="3">
                                            <p:txEl>
                                              <p:pRg st="4" end="4"/>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5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1" dur="5000"/>
                                        <p:tgtEl>
                                          <p:spTgt spid="3">
                                            <p:txEl>
                                              <p:pRg st="5" end="5"/>
                                            </p:txEl>
                                          </p:spTgt>
                                        </p:tgtEl>
                                      </p:cBhvr>
                                    </p:animEffect>
                                  </p:childTnLst>
                                </p:cTn>
                              </p:par>
                            </p:childTnLst>
                          </p:cTn>
                        </p:par>
                        <p:par>
                          <p:cTn id="22" fill="hold">
                            <p:stCondLst>
                              <p:cond delay="15000"/>
                            </p:stCondLst>
                            <p:childTnLst>
                              <p:par>
                                <p:cTn id="23" presetID="53" presetClass="entr" presetSubtype="0" fill="hold" nodeType="after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5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6" dur="50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27" dur="5000"/>
                                        <p:tgtEl>
                                          <p:spTgt spid="3">
                                            <p:txEl>
                                              <p:pRg st="7" end="7"/>
                                            </p:txEl>
                                          </p:spTgt>
                                        </p:tgtEl>
                                      </p:cBhvr>
                                    </p:animEffect>
                                  </p:childTnLst>
                                </p:cTn>
                              </p:par>
                            </p:childTnLst>
                          </p:cTn>
                        </p:par>
                        <p:par>
                          <p:cTn id="28" fill="hold">
                            <p:stCondLst>
                              <p:cond delay="20000"/>
                            </p:stCondLst>
                            <p:childTnLst>
                              <p:par>
                                <p:cTn id="29" presetID="53" presetClass="entr" presetSubtype="0" fill="hold" nodeType="after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p:cTn id="31" dur="5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2" dur="50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33" dur="5000"/>
                                        <p:tgtEl>
                                          <p:spTgt spid="3">
                                            <p:txEl>
                                              <p:pRg st="9" end="9"/>
                                            </p:txEl>
                                          </p:spTgt>
                                        </p:tgtEl>
                                      </p:cBhvr>
                                    </p:animEffect>
                                  </p:childTnLst>
                                </p:cTn>
                              </p:par>
                            </p:childTnLst>
                          </p:cTn>
                        </p:par>
                        <p:par>
                          <p:cTn id="34" fill="hold">
                            <p:stCondLst>
                              <p:cond delay="25000"/>
                            </p:stCondLst>
                            <p:childTnLst>
                              <p:par>
                                <p:cTn id="35" presetID="53" presetClass="entr" presetSubtype="0" fill="hold" nodeType="after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 calcmode="lin" valueType="num">
                                      <p:cBhvr>
                                        <p:cTn id="37" dur="5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38" dur="50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39" dur="5000"/>
                                        <p:tgtEl>
                                          <p:spTgt spid="3">
                                            <p:txEl>
                                              <p:pRg st="11" end="11"/>
                                            </p:txEl>
                                          </p:spTgt>
                                        </p:tgtEl>
                                      </p:cBhvr>
                                    </p:animEffect>
                                  </p:childTnLst>
                                </p:cTn>
                              </p:par>
                            </p:childTnLst>
                          </p:cTn>
                        </p:par>
                        <p:par>
                          <p:cTn id="40" fill="hold">
                            <p:stCondLst>
                              <p:cond delay="30000"/>
                            </p:stCondLst>
                            <p:childTnLst>
                              <p:par>
                                <p:cTn id="41" presetID="53" presetClass="entr" presetSubtype="0" fill="hold" nodeType="after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anim calcmode="lin" valueType="num">
                                      <p:cBhvr>
                                        <p:cTn id="43" dur="5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44" dur="50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45" dur="5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Viagem Europa Terrestre e Navio 2011 63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7408" y="5439"/>
            <a:ext cx="3018246" cy="1784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551384" y="1040542"/>
            <a:ext cx="11305256" cy="52629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pt-BR" sz="1400" dirty="0">
                <a:latin typeface="Arial" pitchFamily="34" charset="0"/>
                <a:ea typeface="Times New Roman" pitchFamily="18" charset="0"/>
                <a:cs typeface="Arial" pitchFamily="34" charset="0"/>
              </a:rPr>
              <a:t>Durante o nosso quarto dia de cruzeiro estávamos a caminho para essa maravilhosa cidade balneária da Ilha Espanhola onde ficamos por um dia e uma noite, durante o percurso passamos pelo seu ponto mais estreito que é chamado Ponta Salina, de onde avistamos outra Ilha chamada de Cabrera e logo mais, desembarcamos em Palma capital da Ilha e importante porto.</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O </a:t>
            </a:r>
            <a:r>
              <a:rPr lang="pt-BR" sz="1400" dirty="0">
                <a:solidFill>
                  <a:schemeClr val="bg1"/>
                </a:solidFill>
                <a:latin typeface="Arial" pitchFamily="34" charset="0"/>
                <a:ea typeface="Times New Roman" pitchFamily="18" charset="0"/>
                <a:cs typeface="Arial" pitchFamily="34" charset="0"/>
              </a:rPr>
              <a:t>lugar é de efervescência e magnitude misturando história e cultura, onde o antigo formado por construções medievais é um labirinto fascinante de entradas que evidenciam o seu passado árabe. As entradinhas são estreitas, silenciosas e circundadas por uma série de edifícios muito interessantes, as quais mostram arquiteturas que são comparadas com as das ruas das cidades mais famosas da Espanha. O local ainda oferece aos apreciadores grandes corridas de “toros” além de conter várias lojas onde são vendidos colares de pérolas que são cultivadas nos arredores da cidade propiciando aos artesões magníficas criações. </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O </a:t>
            </a:r>
            <a:r>
              <a:rPr lang="pt-BR" sz="1400" dirty="0">
                <a:solidFill>
                  <a:schemeClr val="bg1"/>
                </a:solidFill>
                <a:latin typeface="Arial" pitchFamily="34" charset="0"/>
                <a:ea typeface="Times New Roman" pitchFamily="18" charset="0"/>
                <a:cs typeface="Arial" pitchFamily="34" charset="0"/>
              </a:rPr>
              <a:t>centro histórico se estende desde o porto comercial e conta no seu interior importantes monumentos como a catedral e o Palácio Real, construído sobre as fundações de Alcazar e da mesquita destruída quando os cristãos reconquistaram a cidade da dominação dos Moros ou Mouros em Português.</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O </a:t>
            </a:r>
            <a:r>
              <a:rPr lang="pt-BR" sz="1400" dirty="0">
                <a:solidFill>
                  <a:schemeClr val="bg1"/>
                </a:solidFill>
                <a:latin typeface="Arial" pitchFamily="34" charset="0"/>
                <a:ea typeface="Times New Roman" pitchFamily="18" charset="0"/>
                <a:cs typeface="Arial" pitchFamily="34" charset="0"/>
              </a:rPr>
              <a:t>arquipélago de Cabrera mesmo que distante de Palma é considerado administrativamente parte do município somando-se a tudo, o local tem um afluxo com mais de 22 milhões de turistas ao ano.</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Retornando </a:t>
            </a:r>
            <a:r>
              <a:rPr lang="pt-BR" sz="1400" dirty="0">
                <a:solidFill>
                  <a:schemeClr val="bg1"/>
                </a:solidFill>
                <a:latin typeface="Arial" pitchFamily="34" charset="0"/>
                <a:ea typeface="Times New Roman" pitchFamily="18" charset="0"/>
                <a:cs typeface="Arial" pitchFamily="34" charset="0"/>
              </a:rPr>
              <a:t>ao navio, fizemos um merecido descanso e posteriormente, fomos tomar o chá da tarde em um nobre salão onde os músicos italianos nos brindaram ao piano e violino com belíssimas canções que ouvíamos confortavelmente em um macio sofá nos permitindo sonhar e quase dormir.</a:t>
            </a:r>
          </a:p>
          <a:p>
            <a:pPr algn="ctr" eaLnBrk="0" fontAlgn="base" hangingPunct="0">
              <a:spcBef>
                <a:spcPct val="0"/>
              </a:spcBef>
              <a:spcAft>
                <a:spcPct val="0"/>
              </a:spcAft>
            </a:pPr>
            <a:endParaRPr lang="pt-BR"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BR" sz="1400" dirty="0" smtClean="0">
                <a:solidFill>
                  <a:schemeClr val="bg1"/>
                </a:solidFill>
                <a:latin typeface="Arial" pitchFamily="34" charset="0"/>
                <a:ea typeface="Times New Roman" pitchFamily="18" charset="0"/>
                <a:cs typeface="Arial" pitchFamily="34" charset="0"/>
              </a:rPr>
              <a:t>Após </a:t>
            </a:r>
            <a:r>
              <a:rPr lang="pt-BR" sz="1400" dirty="0">
                <a:solidFill>
                  <a:schemeClr val="bg1"/>
                </a:solidFill>
                <a:latin typeface="Arial" pitchFamily="34" charset="0"/>
                <a:ea typeface="Times New Roman" pitchFamily="18" charset="0"/>
                <a:cs typeface="Arial" pitchFamily="34" charset="0"/>
              </a:rPr>
              <a:t>o jantar assistimos a um belo show no último andar próximo a uma das piscinas em um local por nome Lady Armonia com um magnífico Buffet Espanhol sob os acordes do conjunto brasileiro Tribrazil Band.</a:t>
            </a:r>
          </a:p>
          <a:p>
            <a:pPr algn="ctr" eaLnBrk="0" fontAlgn="base" hangingPunct="0">
              <a:spcBef>
                <a:spcPct val="0"/>
              </a:spcBef>
              <a:spcAft>
                <a:spcPct val="0"/>
              </a:spcAft>
            </a:pPr>
            <a:r>
              <a:rPr lang="pt-BR" sz="1400" dirty="0">
                <a:solidFill>
                  <a:schemeClr val="bg1"/>
                </a:solidFill>
                <a:latin typeface="Arial" pitchFamily="34" charset="0"/>
                <a:ea typeface="Times New Roman" pitchFamily="18" charset="0"/>
                <a:cs typeface="Arial" pitchFamily="34" charset="0"/>
              </a:rPr>
              <a:t>Enquanto dormíamos o navio seguia silenciosamente seu roteiro rumo ao esplendido porto de Barcelona.      </a:t>
            </a:r>
            <a:endParaRPr lang="pt-BR" sz="2000" dirty="0">
              <a:solidFill>
                <a:schemeClr val="bg1"/>
              </a:solidFill>
              <a:latin typeface="Arial" pitchFamily="34" charset="0"/>
              <a:cs typeface="Arial" pitchFamily="34" charset="0"/>
            </a:endParaRPr>
          </a:p>
        </p:txBody>
      </p:sp>
      <p:sp>
        <p:nvSpPr>
          <p:cNvPr id="6" name="CaixaDeTexto 5"/>
          <p:cNvSpPr txBox="1"/>
          <p:nvPr/>
        </p:nvSpPr>
        <p:spPr>
          <a:xfrm>
            <a:off x="6600056" y="116632"/>
            <a:ext cx="4248472" cy="1077218"/>
          </a:xfrm>
          <a:prstGeom prst="rect">
            <a:avLst/>
          </a:prstGeom>
          <a:noFill/>
        </p:spPr>
        <p:txBody>
          <a:bodyPr wrap="square" rtlCol="0">
            <a:spAutoFit/>
          </a:bodyPr>
          <a:lstStyle/>
          <a:p>
            <a:pPr algn="ctr"/>
            <a:r>
              <a:rPr lang="pt-BR" sz="3200" dirty="0">
                <a:solidFill>
                  <a:srgbClr val="FFFF00"/>
                </a:solidFill>
                <a:latin typeface="AR BLANCA" pitchFamily="2" charset="0"/>
              </a:rPr>
              <a:t>PALMA DE MAIORCA</a:t>
            </a:r>
          </a:p>
          <a:p>
            <a:pPr algn="ctr"/>
            <a:r>
              <a:rPr lang="pt-BR" sz="3200" dirty="0">
                <a:solidFill>
                  <a:srgbClr val="FFFF00"/>
                </a:solidFill>
                <a:latin typeface="AR BLANCA" pitchFamily="2" charset="0"/>
              </a:rPr>
              <a:t> ILHA ESPANHOLA</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996609976"/>
      </p:ext>
    </p:extLst>
  </p:cSld>
  <p:clrMapOvr>
    <a:masterClrMapping/>
  </p:clrMapOvr>
  <p:transition spd="slow" advClick="0" advTm="100000">
    <p:wedge/>
    <p:sndAc>
      <p:stSnd loop="1">
        <p:snd r:embed="rId2" name="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
                                            <p:txEl>
                                              <p:pRg st="0" end="0"/>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5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5" dur="5000"/>
                                        <p:tgtEl>
                                          <p:spTgt spid="3">
                                            <p:txEl>
                                              <p:pRg st="2" end="2"/>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1" dur="5000"/>
                                        <p:tgtEl>
                                          <p:spTgt spid="3">
                                            <p:txEl>
                                              <p:pRg st="4" end="4"/>
                                            </p:txEl>
                                          </p:spTgt>
                                        </p:tgtEl>
                                      </p:cBhvr>
                                    </p:animEffect>
                                  </p:childTnLst>
                                </p:cTn>
                              </p:par>
                            </p:childTnLst>
                          </p:cTn>
                        </p:par>
                        <p:par>
                          <p:cTn id="22" fill="hold">
                            <p:stCondLst>
                              <p:cond delay="15000"/>
                            </p:stCondLst>
                            <p:childTnLst>
                              <p:par>
                                <p:cTn id="23" presetID="53" presetClass="entr" presetSubtype="0" fill="hold"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5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5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7" dur="5000"/>
                                        <p:tgtEl>
                                          <p:spTgt spid="3">
                                            <p:txEl>
                                              <p:pRg st="6" end="6"/>
                                            </p:txEl>
                                          </p:spTgt>
                                        </p:tgtEl>
                                      </p:cBhvr>
                                    </p:animEffect>
                                  </p:childTnLst>
                                </p:cTn>
                              </p:par>
                            </p:childTnLst>
                          </p:cTn>
                        </p:par>
                        <p:par>
                          <p:cTn id="28" fill="hold">
                            <p:stCondLst>
                              <p:cond delay="20000"/>
                            </p:stCondLst>
                            <p:childTnLst>
                              <p:par>
                                <p:cTn id="29" presetID="53" presetClass="entr" presetSubtype="0" fill="hold" nodeType="after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p:cTn id="31" dur="5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2" dur="50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3" dur="5000"/>
                                        <p:tgtEl>
                                          <p:spTgt spid="3">
                                            <p:txEl>
                                              <p:pRg st="8" end="8"/>
                                            </p:txEl>
                                          </p:spTgt>
                                        </p:tgtEl>
                                      </p:cBhvr>
                                    </p:animEffect>
                                  </p:childTnLst>
                                </p:cTn>
                              </p:par>
                            </p:childTnLst>
                          </p:cTn>
                        </p:par>
                        <p:par>
                          <p:cTn id="34" fill="hold">
                            <p:stCondLst>
                              <p:cond delay="25000"/>
                            </p:stCondLst>
                            <p:childTnLst>
                              <p:par>
                                <p:cTn id="35" presetID="53" presetClass="entr" presetSubtype="0" fill="hold" nodeType="after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calcmode="lin" valueType="num">
                                      <p:cBhvr>
                                        <p:cTn id="37" dur="5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38" dur="50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39" dur="5000"/>
                                        <p:tgtEl>
                                          <p:spTgt spid="3">
                                            <p:txEl>
                                              <p:pRg st="10" end="10"/>
                                            </p:txEl>
                                          </p:spTgt>
                                        </p:tgtEl>
                                      </p:cBhvr>
                                    </p:animEffect>
                                  </p:childTnLst>
                                </p:cTn>
                              </p:par>
                            </p:childTnLst>
                          </p:cTn>
                        </p:par>
                        <p:par>
                          <p:cTn id="40" fill="hold">
                            <p:stCondLst>
                              <p:cond delay="30000"/>
                            </p:stCondLst>
                            <p:childTnLst>
                              <p:par>
                                <p:cTn id="41" presetID="53" presetClass="entr" presetSubtype="0" fill="hold" nodeType="after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 calcmode="lin" valueType="num">
                                      <p:cBhvr>
                                        <p:cTn id="43" dur="5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44" dur="50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45" dur="5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7" name="Picture 9" descr="Viagem Europa Terrestre e Navio 2011 18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524232" y="142852"/>
            <a:ext cx="2667000" cy="19954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Rectangle 11"/>
          <p:cNvSpPr>
            <a:spLocks noChangeArrowheads="1"/>
          </p:cNvSpPr>
          <p:nvPr/>
        </p:nvSpPr>
        <p:spPr bwMode="auto">
          <a:xfrm rot="10800000" flipV="1">
            <a:off x="695400" y="1034153"/>
            <a:ext cx="11305256" cy="57246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endParaRPr lang="pt-PT" sz="12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endParaRPr lang="pt-PT" sz="14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1400" dirty="0">
                <a:solidFill>
                  <a:schemeClr val="bg1"/>
                </a:solidFill>
                <a:latin typeface="Arial" pitchFamily="34" charset="0"/>
                <a:ea typeface="Times New Roman" pitchFamily="18" charset="0"/>
                <a:cs typeface="Arial" pitchFamily="34" charset="0"/>
              </a:rPr>
              <a:t>A rambla é o centro vital da cidade onde se encontram muitas lojas de lembranças, bares e restaurantes típicos de “Tapas e Paella” por lá transitam e se apresentam os famosos artistas de rua que logo após apresentação, “seus assessores” vem arrecadar moedas de euros. Percorrendo pelo local nos deparamos com um mercado como nunca antes vistos por nós, local perfumado exibindo comidas saborosas que degustamos em forma de “tacos” acompanhados de sucos e tambem sangrias. Mas é um local perigoso para os turistas, existem muitos “batedores de carteira”, alguns dos companheiros de viagem foram contemplados.</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Visitamos </a:t>
            </a:r>
            <a:r>
              <a:rPr lang="pt-PT" sz="1400" dirty="0">
                <a:solidFill>
                  <a:schemeClr val="bg1"/>
                </a:solidFill>
                <a:latin typeface="Arial" pitchFamily="34" charset="0"/>
                <a:ea typeface="Times New Roman" pitchFamily="18" charset="0"/>
                <a:cs typeface="Arial" pitchFamily="34" charset="0"/>
              </a:rPr>
              <a:t>a sagrada família como sendo o ápice do projeto arquitetônico do grande artista espanhol Gaudí, em estilo neogótico que continua em construção com previsão para o término daqui a vinte e cinco anos. É genial e maravilhosa é um hino de fé do arquiteto que a projetou, vimos ainda outras obras do artista, como a casa “Millá” ou “Batló”, coberta de azulejos coloridos. Tambem esteve no roteiro o parque Guell que foi concebido como cidade jardim para 60 famílias mas sómente duas foram vendidas e uma foi adquirida pelo próprio artista, depois fomos até o parque Montjuich e o Estádio Olímpico, onde aconteceram as olimpiadas.</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a:solidFill>
                  <a:schemeClr val="bg1"/>
                </a:solidFill>
                <a:latin typeface="Arial" pitchFamily="34" charset="0"/>
                <a:ea typeface="Times New Roman" pitchFamily="18" charset="0"/>
                <a:cs typeface="Arial" pitchFamily="34" charset="0"/>
              </a:rPr>
              <a:t>Na praça Catalunha, assistimos o show de águas dançantes, espetáculo de rara beleza com uma fonte jorrando águas coloridas ao som de belas músicas, parecendo um concerto em um teatro. </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Durante </a:t>
            </a:r>
            <a:r>
              <a:rPr lang="pt-PT" sz="1400" dirty="0">
                <a:solidFill>
                  <a:schemeClr val="bg1"/>
                </a:solidFill>
                <a:latin typeface="Arial" pitchFamily="34" charset="0"/>
                <a:ea typeface="Times New Roman" pitchFamily="18" charset="0"/>
                <a:cs typeface="Arial" pitchFamily="34" charset="0"/>
              </a:rPr>
              <a:t>a noite o navio galhardamente partiu em direção ao continente africano onde avistamos a maravilhosa cidade de Cartagena e continuamos passando pelo Capo de Gata e depois o navio começou a cruzar o estreiro de Gibraltar no aceano Atlântico com o mar Mediterrâneo por onde foi possível ver mais tarde, a costa Espanhola e ao sul Tânger uma cidade Marroquina.</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Enquanto </a:t>
            </a:r>
            <a:r>
              <a:rPr lang="pt-PT" sz="1400" dirty="0">
                <a:solidFill>
                  <a:schemeClr val="bg1"/>
                </a:solidFill>
                <a:latin typeface="Arial" pitchFamily="34" charset="0"/>
                <a:ea typeface="Times New Roman" pitchFamily="18" charset="0"/>
                <a:cs typeface="Arial" pitchFamily="34" charset="0"/>
              </a:rPr>
              <a:t>o navio deixava de forma definitiva o estreito, fomos curtir mais essas paisagens no mirante e depois assistimos no teatro La Fenice o Hechizo Espanhol com danças em tablados e cantorias com castanholas, pelos artistas do navio.</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E </a:t>
            </a:r>
            <a:r>
              <a:rPr lang="pt-PT" sz="1400" dirty="0">
                <a:solidFill>
                  <a:schemeClr val="bg1"/>
                </a:solidFill>
                <a:latin typeface="Arial" pitchFamily="34" charset="0"/>
                <a:ea typeface="Times New Roman" pitchFamily="18" charset="0"/>
                <a:cs typeface="Arial" pitchFamily="34" charset="0"/>
              </a:rPr>
              <a:t>assim terminava o oitavo dia de mordomias e alegrias a bordo do robusto transatlântico, levando-nos a seguir, para a cidade portuária da Espanha “Cádiz”.   </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BR" sz="2000" dirty="0">
              <a:latin typeface="Arial" pitchFamily="34" charset="0"/>
              <a:cs typeface="Arial" pitchFamily="34" charset="0"/>
            </a:endParaRPr>
          </a:p>
        </p:txBody>
      </p:sp>
      <p:sp>
        <p:nvSpPr>
          <p:cNvPr id="9" name="CaixaDeTexto 8"/>
          <p:cNvSpPr txBox="1"/>
          <p:nvPr/>
        </p:nvSpPr>
        <p:spPr>
          <a:xfrm>
            <a:off x="7752184" y="260648"/>
            <a:ext cx="3816424" cy="1200329"/>
          </a:xfrm>
          <a:prstGeom prst="rect">
            <a:avLst/>
          </a:prstGeom>
          <a:noFill/>
        </p:spPr>
        <p:txBody>
          <a:bodyPr wrap="square" rtlCol="0">
            <a:spAutoFit/>
          </a:bodyPr>
          <a:lstStyle/>
          <a:p>
            <a:pPr algn="ctr"/>
            <a:r>
              <a:rPr lang="pt-BR" sz="3600" dirty="0">
                <a:solidFill>
                  <a:srgbClr val="FFFF00"/>
                </a:solidFill>
                <a:latin typeface="AR BLANCA" pitchFamily="2" charset="0"/>
              </a:rPr>
              <a:t>BARCELONA</a:t>
            </a:r>
          </a:p>
          <a:p>
            <a:pPr algn="ctr"/>
            <a:r>
              <a:rPr lang="pt-BR" sz="3600" dirty="0">
                <a:solidFill>
                  <a:srgbClr val="FFFF00"/>
                </a:solidFill>
                <a:latin typeface="AR BLANCA" pitchFamily="2" charset="0"/>
              </a:rPr>
              <a:t>ESPANHA</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392285051"/>
      </p:ext>
    </p:extLst>
  </p:cSld>
  <p:clrMapOvr>
    <a:masterClrMapping/>
  </p:clrMapOvr>
  <p:transition spd="slow" advClick="0" advTm="10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p:cTn id="7" dur="5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8" dur="50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9" dur="5000"/>
                                        <p:tgtEl>
                                          <p:spTgt spid="8">
                                            <p:txEl>
                                              <p:pRg st="2" end="2"/>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p:cTn id="13" dur="5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14" dur="50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15" dur="5000"/>
                                        <p:tgtEl>
                                          <p:spTgt spid="8">
                                            <p:txEl>
                                              <p:pRg st="4" end="4"/>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p:cTn id="19" dur="5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20" dur="5000" fill="hold"/>
                                        <p:tgtEl>
                                          <p:spTgt spid="8">
                                            <p:txEl>
                                              <p:pRg st="5" end="5"/>
                                            </p:txEl>
                                          </p:spTgt>
                                        </p:tgtEl>
                                        <p:attrNameLst>
                                          <p:attrName>ppt_h</p:attrName>
                                        </p:attrNameLst>
                                      </p:cBhvr>
                                      <p:tavLst>
                                        <p:tav tm="0">
                                          <p:val>
                                            <p:fltVal val="0"/>
                                          </p:val>
                                        </p:tav>
                                        <p:tav tm="100000">
                                          <p:val>
                                            <p:strVal val="#ppt_h"/>
                                          </p:val>
                                        </p:tav>
                                      </p:tavLst>
                                    </p:anim>
                                    <p:animEffect transition="in" filter="fade">
                                      <p:cBhvr>
                                        <p:cTn id="21" dur="5000"/>
                                        <p:tgtEl>
                                          <p:spTgt spid="8">
                                            <p:txEl>
                                              <p:pRg st="5" end="5"/>
                                            </p:txEl>
                                          </p:spTgt>
                                        </p:tgtEl>
                                      </p:cBhvr>
                                    </p:animEffect>
                                  </p:childTnLst>
                                </p:cTn>
                              </p:par>
                            </p:childTnLst>
                          </p:cTn>
                        </p:par>
                        <p:par>
                          <p:cTn id="22" fill="hold">
                            <p:stCondLst>
                              <p:cond delay="15000"/>
                            </p:stCondLst>
                            <p:childTnLst>
                              <p:par>
                                <p:cTn id="23" presetID="53" presetClass="entr" presetSubtype="0" fill="hold" nodeType="after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anim calcmode="lin" valueType="num">
                                      <p:cBhvr>
                                        <p:cTn id="25" dur="5000" fill="hold"/>
                                        <p:tgtEl>
                                          <p:spTgt spid="8">
                                            <p:txEl>
                                              <p:pRg st="7" end="7"/>
                                            </p:txEl>
                                          </p:spTgt>
                                        </p:tgtEl>
                                        <p:attrNameLst>
                                          <p:attrName>ppt_w</p:attrName>
                                        </p:attrNameLst>
                                      </p:cBhvr>
                                      <p:tavLst>
                                        <p:tav tm="0">
                                          <p:val>
                                            <p:fltVal val="0"/>
                                          </p:val>
                                        </p:tav>
                                        <p:tav tm="100000">
                                          <p:val>
                                            <p:strVal val="#ppt_w"/>
                                          </p:val>
                                        </p:tav>
                                      </p:tavLst>
                                    </p:anim>
                                    <p:anim calcmode="lin" valueType="num">
                                      <p:cBhvr>
                                        <p:cTn id="26" dur="5000" fill="hold"/>
                                        <p:tgtEl>
                                          <p:spTgt spid="8">
                                            <p:txEl>
                                              <p:pRg st="7" end="7"/>
                                            </p:txEl>
                                          </p:spTgt>
                                        </p:tgtEl>
                                        <p:attrNameLst>
                                          <p:attrName>ppt_h</p:attrName>
                                        </p:attrNameLst>
                                      </p:cBhvr>
                                      <p:tavLst>
                                        <p:tav tm="0">
                                          <p:val>
                                            <p:fltVal val="0"/>
                                          </p:val>
                                        </p:tav>
                                        <p:tav tm="100000">
                                          <p:val>
                                            <p:strVal val="#ppt_h"/>
                                          </p:val>
                                        </p:tav>
                                      </p:tavLst>
                                    </p:anim>
                                    <p:animEffect transition="in" filter="fade">
                                      <p:cBhvr>
                                        <p:cTn id="27" dur="5000"/>
                                        <p:tgtEl>
                                          <p:spTgt spid="8">
                                            <p:txEl>
                                              <p:pRg st="7" end="7"/>
                                            </p:txEl>
                                          </p:spTgt>
                                        </p:tgtEl>
                                      </p:cBhvr>
                                    </p:animEffect>
                                  </p:childTnLst>
                                </p:cTn>
                              </p:par>
                            </p:childTnLst>
                          </p:cTn>
                        </p:par>
                        <p:par>
                          <p:cTn id="28" fill="hold">
                            <p:stCondLst>
                              <p:cond delay="20000"/>
                            </p:stCondLst>
                            <p:childTnLst>
                              <p:par>
                                <p:cTn id="29" presetID="53" presetClass="entr" presetSubtype="0" fill="hold" nodeType="after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anim calcmode="lin" valueType="num">
                                      <p:cBhvr>
                                        <p:cTn id="31" dur="5000" fill="hold"/>
                                        <p:tgtEl>
                                          <p:spTgt spid="8">
                                            <p:txEl>
                                              <p:pRg st="9" end="9"/>
                                            </p:txEl>
                                          </p:spTgt>
                                        </p:tgtEl>
                                        <p:attrNameLst>
                                          <p:attrName>ppt_w</p:attrName>
                                        </p:attrNameLst>
                                      </p:cBhvr>
                                      <p:tavLst>
                                        <p:tav tm="0">
                                          <p:val>
                                            <p:fltVal val="0"/>
                                          </p:val>
                                        </p:tav>
                                        <p:tav tm="100000">
                                          <p:val>
                                            <p:strVal val="#ppt_w"/>
                                          </p:val>
                                        </p:tav>
                                      </p:tavLst>
                                    </p:anim>
                                    <p:anim calcmode="lin" valueType="num">
                                      <p:cBhvr>
                                        <p:cTn id="32" dur="5000" fill="hold"/>
                                        <p:tgtEl>
                                          <p:spTgt spid="8">
                                            <p:txEl>
                                              <p:pRg st="9" end="9"/>
                                            </p:txEl>
                                          </p:spTgt>
                                        </p:tgtEl>
                                        <p:attrNameLst>
                                          <p:attrName>ppt_h</p:attrName>
                                        </p:attrNameLst>
                                      </p:cBhvr>
                                      <p:tavLst>
                                        <p:tav tm="0">
                                          <p:val>
                                            <p:fltVal val="0"/>
                                          </p:val>
                                        </p:tav>
                                        <p:tav tm="100000">
                                          <p:val>
                                            <p:strVal val="#ppt_h"/>
                                          </p:val>
                                        </p:tav>
                                      </p:tavLst>
                                    </p:anim>
                                    <p:animEffect transition="in" filter="fade">
                                      <p:cBhvr>
                                        <p:cTn id="33" dur="5000"/>
                                        <p:tgtEl>
                                          <p:spTgt spid="8">
                                            <p:txEl>
                                              <p:pRg st="9" end="9"/>
                                            </p:txEl>
                                          </p:spTgt>
                                        </p:tgtEl>
                                      </p:cBhvr>
                                    </p:animEffect>
                                  </p:childTnLst>
                                </p:cTn>
                              </p:par>
                            </p:childTnLst>
                          </p:cTn>
                        </p:par>
                        <p:par>
                          <p:cTn id="34" fill="hold">
                            <p:stCondLst>
                              <p:cond delay="25000"/>
                            </p:stCondLst>
                            <p:childTnLst>
                              <p:par>
                                <p:cTn id="35" presetID="53" presetClass="entr" presetSubtype="0" fill="hold" nodeType="afterEffect">
                                  <p:stCondLst>
                                    <p:cond delay="0"/>
                                  </p:stCondLst>
                                  <p:childTnLst>
                                    <p:set>
                                      <p:cBhvr>
                                        <p:cTn id="36" dur="1" fill="hold">
                                          <p:stCondLst>
                                            <p:cond delay="0"/>
                                          </p:stCondLst>
                                        </p:cTn>
                                        <p:tgtEl>
                                          <p:spTgt spid="8">
                                            <p:txEl>
                                              <p:pRg st="11" end="11"/>
                                            </p:txEl>
                                          </p:spTgt>
                                        </p:tgtEl>
                                        <p:attrNameLst>
                                          <p:attrName>style.visibility</p:attrName>
                                        </p:attrNameLst>
                                      </p:cBhvr>
                                      <p:to>
                                        <p:strVal val="visible"/>
                                      </p:to>
                                    </p:set>
                                    <p:anim calcmode="lin" valueType="num">
                                      <p:cBhvr>
                                        <p:cTn id="37" dur="5000" fill="hold"/>
                                        <p:tgtEl>
                                          <p:spTgt spid="8">
                                            <p:txEl>
                                              <p:pRg st="11" end="11"/>
                                            </p:txEl>
                                          </p:spTgt>
                                        </p:tgtEl>
                                        <p:attrNameLst>
                                          <p:attrName>ppt_w</p:attrName>
                                        </p:attrNameLst>
                                      </p:cBhvr>
                                      <p:tavLst>
                                        <p:tav tm="0">
                                          <p:val>
                                            <p:fltVal val="0"/>
                                          </p:val>
                                        </p:tav>
                                        <p:tav tm="100000">
                                          <p:val>
                                            <p:strVal val="#ppt_w"/>
                                          </p:val>
                                        </p:tav>
                                      </p:tavLst>
                                    </p:anim>
                                    <p:anim calcmode="lin" valueType="num">
                                      <p:cBhvr>
                                        <p:cTn id="38" dur="5000" fill="hold"/>
                                        <p:tgtEl>
                                          <p:spTgt spid="8">
                                            <p:txEl>
                                              <p:pRg st="11" end="11"/>
                                            </p:txEl>
                                          </p:spTgt>
                                        </p:tgtEl>
                                        <p:attrNameLst>
                                          <p:attrName>ppt_h</p:attrName>
                                        </p:attrNameLst>
                                      </p:cBhvr>
                                      <p:tavLst>
                                        <p:tav tm="0">
                                          <p:val>
                                            <p:fltVal val="0"/>
                                          </p:val>
                                        </p:tav>
                                        <p:tav tm="100000">
                                          <p:val>
                                            <p:strVal val="#ppt_h"/>
                                          </p:val>
                                        </p:tav>
                                      </p:tavLst>
                                    </p:anim>
                                    <p:animEffect transition="in" filter="fade">
                                      <p:cBhvr>
                                        <p:cTn id="39" dur="50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dirty="0"/>
          </a:p>
        </p:txBody>
      </p:sp>
      <p:pic>
        <p:nvPicPr>
          <p:cNvPr id="9217" name="Picture 1" descr="Viagem Europa Terrestre e Navio 2011 70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67042" y="142852"/>
            <a:ext cx="2514600" cy="18859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119336" y="332656"/>
            <a:ext cx="11881321" cy="62478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pt-PT" sz="2000" dirty="0">
                <a:solidFill>
                  <a:schemeClr val="bg1"/>
                </a:solidFill>
                <a:latin typeface="AR BLANCA" pitchFamily="2" charset="0"/>
                <a:ea typeface="Times New Roman" pitchFamily="18" charset="0"/>
                <a:cs typeface="Arial" pitchFamily="34" charset="0"/>
              </a:rPr>
              <a:t>                                                   </a:t>
            </a:r>
          </a:p>
          <a:p>
            <a:pPr algn="ctr" fontAlgn="base">
              <a:spcBef>
                <a:spcPct val="0"/>
              </a:spcBef>
              <a:spcAft>
                <a:spcPct val="0"/>
              </a:spcAft>
            </a:pPr>
            <a:r>
              <a:rPr lang="pt-PT" sz="2000" dirty="0">
                <a:solidFill>
                  <a:srgbClr val="FFFF00"/>
                </a:solidFill>
                <a:latin typeface="AR BLANCA" pitchFamily="2" charset="0"/>
                <a:ea typeface="Times New Roman" pitchFamily="18" charset="0"/>
                <a:cs typeface="Arial" pitchFamily="34" charset="0"/>
              </a:rPr>
              <a:t>                         </a:t>
            </a:r>
            <a:r>
              <a:rPr lang="pt-PT" sz="2000" dirty="0" smtClean="0">
                <a:solidFill>
                  <a:srgbClr val="FFFF00"/>
                </a:solidFill>
                <a:latin typeface="AR BLANCA" pitchFamily="2" charset="0"/>
                <a:ea typeface="Times New Roman" pitchFamily="18" charset="0"/>
                <a:cs typeface="Arial" pitchFamily="34" charset="0"/>
              </a:rPr>
              <a:t>                     </a:t>
            </a:r>
            <a:r>
              <a:rPr lang="pt-PT" sz="3200" dirty="0" smtClean="0">
                <a:solidFill>
                  <a:srgbClr val="FFFF00"/>
                </a:solidFill>
                <a:latin typeface="AR BLANCA" pitchFamily="2" charset="0"/>
                <a:ea typeface="Times New Roman" pitchFamily="18" charset="0"/>
                <a:cs typeface="Arial" pitchFamily="34" charset="0"/>
              </a:rPr>
              <a:t>NAVEGAÇÃO</a:t>
            </a:r>
            <a:endParaRPr lang="pt-PT" sz="1200" dirty="0">
              <a:solidFill>
                <a:srgbClr val="FFFF00"/>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2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b="1" dirty="0">
                <a:solidFill>
                  <a:srgbClr val="FFFF00"/>
                </a:solidFill>
                <a:latin typeface="Arial" pitchFamily="34" charset="0"/>
                <a:ea typeface="Times New Roman" pitchFamily="18" charset="0"/>
                <a:cs typeface="Arial" pitchFamily="34" charset="0"/>
              </a:rPr>
              <a:t>No primeiro dia saindo de Cádiz começamos com as mudanças de fuso horário, logo após assistimos uma missa na ponte seis, no teatro La Fenice e depois percorremos outras dependencias, ouvindo músicas das mais variadas conforme a ponte onde nos encontrávamos. Nos detemos mais junto as piscinas onde assistimos shows, tomando saborosos drinks nas espreguiçadeiras e vendo todo o movimento das pessoas em ritmo de alegria e muita festa.</a:t>
            </a:r>
            <a:endParaRPr lang="pt-BR" sz="800" b="1" dirty="0">
              <a:solidFill>
                <a:srgbClr val="FFFF00"/>
              </a:solidFill>
              <a:latin typeface="Arial" pitchFamily="34" charset="0"/>
              <a:cs typeface="Arial" pitchFamily="34" charset="0"/>
            </a:endParaRPr>
          </a:p>
          <a:p>
            <a:pPr algn="ctr" eaLnBrk="0" fontAlgn="base" hangingPunct="0">
              <a:spcBef>
                <a:spcPct val="0"/>
              </a:spcBef>
              <a:spcAft>
                <a:spcPct val="0"/>
              </a:spcAft>
            </a:pPr>
            <a:endParaRPr lang="pt-PT" sz="16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smtClean="0">
                <a:solidFill>
                  <a:schemeClr val="bg1"/>
                </a:solidFill>
                <a:latin typeface="Arial" pitchFamily="34" charset="0"/>
                <a:ea typeface="Times New Roman" pitchFamily="18" charset="0"/>
                <a:cs typeface="Arial" pitchFamily="34" charset="0"/>
              </a:rPr>
              <a:t>Terminamos </a:t>
            </a:r>
            <a:r>
              <a:rPr lang="pt-PT" sz="1600" dirty="0">
                <a:solidFill>
                  <a:schemeClr val="bg1"/>
                </a:solidFill>
                <a:latin typeface="Arial" pitchFamily="34" charset="0"/>
                <a:ea typeface="Times New Roman" pitchFamily="18" charset="0"/>
                <a:cs typeface="Arial" pitchFamily="34" charset="0"/>
              </a:rPr>
              <a:t>a noite com uma apresentação espetacular da equipe de animação.  Fomos ao cassino tentar a sorte  nas máquinas caça-níquel. Nesse momento recebemos à informação que iriamos  atravessar algumas das ilhas canárias como a de Lanzarote e Fuertaventura. </a:t>
            </a:r>
            <a:endParaRPr lang="pt-BR" sz="8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16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smtClean="0">
                <a:solidFill>
                  <a:schemeClr val="bg1"/>
                </a:solidFill>
                <a:latin typeface="Arial" pitchFamily="34" charset="0"/>
                <a:ea typeface="Times New Roman" pitchFamily="18" charset="0"/>
                <a:cs typeface="Arial" pitchFamily="34" charset="0"/>
              </a:rPr>
              <a:t>E </a:t>
            </a:r>
            <a:r>
              <a:rPr lang="pt-PT" sz="1600" dirty="0">
                <a:solidFill>
                  <a:schemeClr val="bg1"/>
                </a:solidFill>
                <a:latin typeface="Arial" pitchFamily="34" charset="0"/>
                <a:ea typeface="Times New Roman" pitchFamily="18" charset="0"/>
                <a:cs typeface="Arial" pitchFamily="34" charset="0"/>
              </a:rPr>
              <a:t>assim os dias foram passando e na janela dos nossos olhos enxergamos o arquipelago de Cabo Verde e a linha imaginária do Trópico de Câncer, entrando em zona tropical.</a:t>
            </a:r>
            <a:endParaRPr lang="pt-BR" sz="8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16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smtClean="0">
                <a:solidFill>
                  <a:schemeClr val="bg1"/>
                </a:solidFill>
                <a:latin typeface="Arial" pitchFamily="34" charset="0"/>
                <a:ea typeface="Times New Roman" pitchFamily="18" charset="0"/>
                <a:cs typeface="Arial" pitchFamily="34" charset="0"/>
              </a:rPr>
              <a:t>Um </a:t>
            </a:r>
            <a:r>
              <a:rPr lang="pt-PT" sz="1600" dirty="0">
                <a:solidFill>
                  <a:schemeClr val="bg1"/>
                </a:solidFill>
                <a:latin typeface="Arial" pitchFamily="34" charset="0"/>
                <a:ea typeface="Times New Roman" pitchFamily="18" charset="0"/>
                <a:cs typeface="Arial" pitchFamily="34" charset="0"/>
              </a:rPr>
              <a:t>show em uma das noites apresentaram-se artistas brasileiros que estavam em um navio da Grécia, o capoeira Show, folclore afro-brasileiro que foi muito aplaudido pelos estrangeiros, uma vez que estávamos com 854 brasileiros à bordo, embarcados conosco em Veneza.</a:t>
            </a:r>
            <a:endParaRPr lang="pt-BR" sz="8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16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smtClean="0">
                <a:solidFill>
                  <a:schemeClr val="bg1"/>
                </a:solidFill>
                <a:latin typeface="Arial" pitchFamily="34" charset="0"/>
                <a:ea typeface="Times New Roman" pitchFamily="18" charset="0"/>
                <a:cs typeface="Arial" pitchFamily="34" charset="0"/>
              </a:rPr>
              <a:t>As </a:t>
            </a:r>
            <a:r>
              <a:rPr lang="pt-PT" sz="1600" dirty="0">
                <a:solidFill>
                  <a:schemeClr val="bg1"/>
                </a:solidFill>
                <a:latin typeface="Arial" pitchFamily="34" charset="0"/>
                <a:ea typeface="Times New Roman" pitchFamily="18" charset="0"/>
                <a:cs typeface="Arial" pitchFamily="34" charset="0"/>
              </a:rPr>
              <a:t>tardes após o romântico chá das cinco iamos ao teatro participar do “Quiz Campeões do Mundo”, respondendo as perguntas e somando pontos onde no final uma equipe Inglesa somou mais pontos e receberu das mãos do capitão o trofeu de vencedores.</a:t>
            </a:r>
            <a:endParaRPr lang="pt-BR" sz="8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16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600" dirty="0" smtClean="0">
                <a:solidFill>
                  <a:schemeClr val="bg1"/>
                </a:solidFill>
                <a:latin typeface="Arial" pitchFamily="34" charset="0"/>
                <a:ea typeface="Times New Roman" pitchFamily="18" charset="0"/>
                <a:cs typeface="Arial" pitchFamily="34" charset="0"/>
              </a:rPr>
              <a:t>E </a:t>
            </a:r>
            <a:r>
              <a:rPr lang="pt-PT" sz="1600" dirty="0">
                <a:solidFill>
                  <a:schemeClr val="bg1"/>
                </a:solidFill>
                <a:latin typeface="Arial" pitchFamily="34" charset="0"/>
                <a:ea typeface="Times New Roman" pitchFamily="18" charset="0"/>
                <a:cs typeface="Arial" pitchFamily="34" charset="0"/>
              </a:rPr>
              <a:t>o navio em sua batalha contra as aguas do aceano seguia firme em direção a linha imaginária do Equador que divide a terra em dois hemisférios o do Norte e o do Sul. Depois do jantar fomos ao teatro assitir “Una notte all’Opera com os tenores Italianos.</a:t>
            </a:r>
            <a:endParaRPr lang="pt-PT" sz="2400" dirty="0">
              <a:solidFill>
                <a:schemeClr val="bg1"/>
              </a:solidFill>
              <a:latin typeface="Arial" pitchFamily="34" charset="0"/>
              <a:cs typeface="Arial" pitchFamily="34" charset="0"/>
            </a:endParaRP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2388733439"/>
      </p:ext>
    </p:extLst>
  </p:cSld>
  <p:clrMapOvr>
    <a:masterClrMapping/>
  </p:clrMapOvr>
  <p:transition spd="slow" advClick="0" advTm="10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0"/>
                                        <p:tgtEl>
                                          <p:spTgt spid="3">
                                            <p:txEl>
                                              <p:pRg st="3" end="3"/>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5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5" dur="5000"/>
                                        <p:tgtEl>
                                          <p:spTgt spid="3">
                                            <p:txEl>
                                              <p:pRg st="5" end="5"/>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p:cTn id="19" dur="5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21" dur="5000"/>
                                        <p:tgtEl>
                                          <p:spTgt spid="3">
                                            <p:txEl>
                                              <p:pRg st="7" end="7"/>
                                            </p:txEl>
                                          </p:spTgt>
                                        </p:tgtEl>
                                      </p:cBhvr>
                                    </p:animEffect>
                                  </p:childTnLst>
                                </p:cTn>
                              </p:par>
                            </p:childTnLst>
                          </p:cTn>
                        </p:par>
                        <p:par>
                          <p:cTn id="22" fill="hold">
                            <p:stCondLst>
                              <p:cond delay="15000"/>
                            </p:stCondLst>
                            <p:childTnLst>
                              <p:par>
                                <p:cTn id="23" presetID="53" presetClass="entr" presetSubtype="0" fill="hold" nodeType="after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 calcmode="lin" valueType="num">
                                      <p:cBhvr>
                                        <p:cTn id="25" dur="5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26" dur="50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27" dur="5000"/>
                                        <p:tgtEl>
                                          <p:spTgt spid="3">
                                            <p:txEl>
                                              <p:pRg st="9" end="9"/>
                                            </p:txEl>
                                          </p:spTgt>
                                        </p:tgtEl>
                                      </p:cBhvr>
                                    </p:animEffect>
                                  </p:childTnLst>
                                </p:cTn>
                              </p:par>
                            </p:childTnLst>
                          </p:cTn>
                        </p:par>
                        <p:par>
                          <p:cTn id="28" fill="hold">
                            <p:stCondLst>
                              <p:cond delay="20000"/>
                            </p:stCondLst>
                            <p:childTnLst>
                              <p:par>
                                <p:cTn id="29" presetID="53" presetClass="entr" presetSubtype="0" fill="hold" nodeType="after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 calcmode="lin" valueType="num">
                                      <p:cBhvr>
                                        <p:cTn id="31" dur="5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32" dur="50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33" dur="5000"/>
                                        <p:tgtEl>
                                          <p:spTgt spid="3">
                                            <p:txEl>
                                              <p:pRg st="11" end="11"/>
                                            </p:txEl>
                                          </p:spTgt>
                                        </p:tgtEl>
                                      </p:cBhvr>
                                    </p:animEffect>
                                  </p:childTnLst>
                                </p:cTn>
                              </p:par>
                            </p:childTnLst>
                          </p:cTn>
                        </p:par>
                        <p:par>
                          <p:cTn id="34" fill="hold">
                            <p:stCondLst>
                              <p:cond delay="25000"/>
                            </p:stCondLst>
                            <p:childTnLst>
                              <p:par>
                                <p:cTn id="35" presetID="53" presetClass="entr" presetSubtype="0" fill="hold" nodeType="afterEffect">
                                  <p:stCondLst>
                                    <p:cond delay="0"/>
                                  </p:stCondLst>
                                  <p:childTnLst>
                                    <p:set>
                                      <p:cBhvr>
                                        <p:cTn id="36" dur="1" fill="hold">
                                          <p:stCondLst>
                                            <p:cond delay="0"/>
                                          </p:stCondLst>
                                        </p:cTn>
                                        <p:tgtEl>
                                          <p:spTgt spid="3">
                                            <p:txEl>
                                              <p:pRg st="13" end="13"/>
                                            </p:txEl>
                                          </p:spTgt>
                                        </p:tgtEl>
                                        <p:attrNameLst>
                                          <p:attrName>style.visibility</p:attrName>
                                        </p:attrNameLst>
                                      </p:cBhvr>
                                      <p:to>
                                        <p:strVal val="visible"/>
                                      </p:to>
                                    </p:set>
                                    <p:anim calcmode="lin" valueType="num">
                                      <p:cBhvr>
                                        <p:cTn id="37" dur="5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38" dur="50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39" dur="5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dirty="0"/>
          </a:p>
        </p:txBody>
      </p:sp>
      <p:pic>
        <p:nvPicPr>
          <p:cNvPr id="8193" name="Picture 1" descr="Viagem Europa Terrestre e Navio 2011 68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81488" y="142852"/>
            <a:ext cx="2193925" cy="16446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711540" y="1042294"/>
            <a:ext cx="11449272" cy="56938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endParaRPr lang="pt-PT" sz="1400" dirty="0">
              <a:latin typeface="Arial" pitchFamily="34" charset="0"/>
              <a:ea typeface="Times New Roman" pitchFamily="18" charset="0"/>
              <a:cs typeface="Arial" pitchFamily="34" charset="0"/>
            </a:endParaRPr>
          </a:p>
          <a:p>
            <a:pPr algn="just" eaLnBrk="0" fontAlgn="base" hangingPunct="0">
              <a:spcBef>
                <a:spcPct val="0"/>
              </a:spcBef>
              <a:spcAft>
                <a:spcPct val="0"/>
              </a:spcAft>
            </a:pPr>
            <a:endParaRPr lang="pt-PT" sz="1400" dirty="0">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a:latin typeface="Arial" pitchFamily="34" charset="0"/>
                <a:ea typeface="Times New Roman" pitchFamily="18" charset="0"/>
                <a:cs typeface="Arial" pitchFamily="34" charset="0"/>
              </a:rPr>
              <a:t>O navio começou àportar na cidade por volta das 7:00 horas e ouvindo os ruídos do atracamento abrimos as cortinas de nossa janela mirante e pudemos então apreciar a portentosa cidade. Após o café matinal seguimos “solos” pelas ruas e fomos caminhar por Cádiz.</a:t>
            </a:r>
            <a:endParaRPr lang="pt-BR" sz="1400" dirty="0">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O </a:t>
            </a:r>
            <a:r>
              <a:rPr lang="pt-PT" sz="1400" dirty="0">
                <a:solidFill>
                  <a:schemeClr val="bg1"/>
                </a:solidFill>
                <a:latin typeface="Arial" pitchFamily="34" charset="0"/>
                <a:ea typeface="Times New Roman" pitchFamily="18" charset="0"/>
                <a:cs typeface="Arial" pitchFamily="34" charset="0"/>
              </a:rPr>
              <a:t>frio era intenso, doze graus, mas tínhamos nos municiado com apetrechos para enfretá-lo, mesmo assim o vento era quase que cortante em nossas faces. Aos poucos a temperatura foi subindo mas não passou dos dezessete. </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Sem </a:t>
            </a:r>
            <a:r>
              <a:rPr lang="pt-PT" sz="1400" dirty="0">
                <a:solidFill>
                  <a:schemeClr val="bg1"/>
                </a:solidFill>
                <a:latin typeface="Arial" pitchFamily="34" charset="0"/>
                <a:ea typeface="Times New Roman" pitchFamily="18" charset="0"/>
                <a:cs typeface="Arial" pitchFamily="34" charset="0"/>
              </a:rPr>
              <a:t>dúvidas, foi a melhor maneira de conhecer os seus encantos. Saímos do porto em direção a Praça Espanha, também a da Mina e a rua Ancha e admiramos vários monumentos e palácios, em um dado momento, nos deparamos com a espetacular Praça de San Juan de Dios situada perto do mar, nos sentamos em um banco e ficamos observando o despertar daquela preguiçosa manhã de domingo naquele lugar encantador.</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Todos </a:t>
            </a:r>
            <a:r>
              <a:rPr lang="pt-PT" sz="1400" dirty="0">
                <a:solidFill>
                  <a:schemeClr val="bg1"/>
                </a:solidFill>
                <a:latin typeface="Arial" pitchFamily="34" charset="0"/>
                <a:ea typeface="Times New Roman" pitchFamily="18" charset="0"/>
                <a:cs typeface="Arial" pitchFamily="34" charset="0"/>
              </a:rPr>
              <a:t>os nossos caminhos levavam àquelas ruelas de estilo medieval, pois a cidade moderna está longe, os “becos” eram elegantes e algumas lojas começam abrir expondo seus produtos. Tratava-se de casas típicas de queijos, “jamones” salames, chocolates e vinhos de marcas deconhecidas para nós, mas muito procuradas no lugar.</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Em </a:t>
            </a:r>
            <a:r>
              <a:rPr lang="pt-PT" sz="1400" dirty="0">
                <a:solidFill>
                  <a:schemeClr val="bg1"/>
                </a:solidFill>
                <a:latin typeface="Arial" pitchFamily="34" charset="0"/>
                <a:ea typeface="Times New Roman" pitchFamily="18" charset="0"/>
                <a:cs typeface="Arial" pitchFamily="34" charset="0"/>
              </a:rPr>
              <a:t>um momento em uma das pequeninas ruas enxergamos uma loja de aparência muito interessante, parecida com aquelas “vendas” do nosso interior paulista, entramos e nos extasiamos com uma prateleira contendo vinhos espanhóis, uns de fina categoria, outros eram artesanais. A degustação podia ser feita com pequenas taças acompanhadas de queijos maravilhosos. Ao sentir o aroma perfumado de uma marca, sorvi em uma taça, gostei e comprei algumas garrafas.  </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endParaRPr lang="pt-PT" sz="1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smtClean="0">
                <a:solidFill>
                  <a:schemeClr val="bg1"/>
                </a:solidFill>
                <a:latin typeface="Arial" pitchFamily="34" charset="0"/>
                <a:ea typeface="Times New Roman" pitchFamily="18" charset="0"/>
                <a:cs typeface="Arial" pitchFamily="34" charset="0"/>
              </a:rPr>
              <a:t>No </a:t>
            </a:r>
            <a:r>
              <a:rPr lang="pt-PT" sz="1400" dirty="0">
                <a:solidFill>
                  <a:schemeClr val="bg1"/>
                </a:solidFill>
                <a:latin typeface="Arial" pitchFamily="34" charset="0"/>
                <a:ea typeface="Times New Roman" pitchFamily="18" charset="0"/>
                <a:cs typeface="Arial" pitchFamily="34" charset="0"/>
              </a:rPr>
              <a:t>caminho de volta ao porto, passamos pelo parque Genovês, depois a Catedral de 1722 construída em estilo barroco e neoclássico.</a:t>
            </a:r>
            <a:endParaRPr lang="pt-BR" sz="1400" dirty="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1400" dirty="0">
                <a:solidFill>
                  <a:schemeClr val="bg1"/>
                </a:solidFill>
                <a:latin typeface="Arial" pitchFamily="34" charset="0"/>
                <a:ea typeface="Times New Roman" pitchFamily="18" charset="0"/>
                <a:cs typeface="Arial" pitchFamily="34" charset="0"/>
              </a:rPr>
              <a:t>Quando retornamos começamos a enfrentar uma navegação em mar aberto por seis dias, sendo o próximo porto o de Recife no Brasil percorrendo assim, 3128 Milhas Náuticas e fazendo os acertos de mudança de horários, de modos que chegamos ao Brasil, com o fuso horário em dia.</a:t>
            </a:r>
            <a:endParaRPr lang="pt-PT" sz="2000" dirty="0">
              <a:solidFill>
                <a:schemeClr val="bg1"/>
              </a:solidFill>
              <a:latin typeface="Arial" pitchFamily="34" charset="0"/>
              <a:cs typeface="Arial" pitchFamily="34" charset="0"/>
            </a:endParaRPr>
          </a:p>
        </p:txBody>
      </p:sp>
      <p:sp>
        <p:nvSpPr>
          <p:cNvPr id="4" name="CaixaDeTexto 3"/>
          <p:cNvSpPr txBox="1"/>
          <p:nvPr/>
        </p:nvSpPr>
        <p:spPr>
          <a:xfrm>
            <a:off x="8536932" y="205052"/>
            <a:ext cx="1779654" cy="1323439"/>
          </a:xfrm>
          <a:prstGeom prst="rect">
            <a:avLst/>
          </a:prstGeom>
          <a:noFill/>
        </p:spPr>
        <p:txBody>
          <a:bodyPr wrap="none" rtlCol="0">
            <a:spAutoFit/>
          </a:bodyPr>
          <a:lstStyle/>
          <a:p>
            <a:pPr algn="ctr"/>
            <a:r>
              <a:rPr lang="pt-BR" sz="4000" dirty="0">
                <a:solidFill>
                  <a:srgbClr val="FFFF00"/>
                </a:solidFill>
                <a:latin typeface="AR BLANCA" pitchFamily="2" charset="0"/>
              </a:rPr>
              <a:t>CÁDIZ</a:t>
            </a:r>
          </a:p>
          <a:p>
            <a:pPr algn="ctr"/>
            <a:r>
              <a:rPr lang="pt-BR" sz="4000" dirty="0">
                <a:solidFill>
                  <a:srgbClr val="FFFF00"/>
                </a:solidFill>
                <a:latin typeface="AR BLANCA" pitchFamily="2" charset="0"/>
              </a:rPr>
              <a:t>ESPANHA</a:t>
            </a:r>
          </a:p>
        </p:txBody>
      </p:sp>
      <p:sp>
        <p:nvSpPr>
          <p:cNvPr id="6"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1898362212"/>
      </p:ext>
    </p:extLst>
  </p:cSld>
  <p:clrMapOvr>
    <a:masterClrMapping/>
  </p:clrMapOvr>
  <p:transition spd="slow" advClick="0" advTm="10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0"/>
                                        <p:tgtEl>
                                          <p:spTgt spid="3">
                                            <p:txEl>
                                              <p:pRg st="2" end="2"/>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5" dur="5000"/>
                                        <p:tgtEl>
                                          <p:spTgt spid="3">
                                            <p:txEl>
                                              <p:pRg st="4" end="4"/>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5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1" dur="5000"/>
                                        <p:tgtEl>
                                          <p:spTgt spid="3">
                                            <p:txEl>
                                              <p:pRg st="6" end="6"/>
                                            </p:txEl>
                                          </p:spTgt>
                                        </p:tgtEl>
                                      </p:cBhvr>
                                    </p:animEffect>
                                  </p:childTnLst>
                                </p:cTn>
                              </p:par>
                            </p:childTnLst>
                          </p:cTn>
                        </p:par>
                        <p:par>
                          <p:cTn id="22" fill="hold">
                            <p:stCondLst>
                              <p:cond delay="15000"/>
                            </p:stCondLst>
                            <p:childTnLst>
                              <p:par>
                                <p:cTn id="23" presetID="53" presetClass="entr" presetSubtype="0" fill="hold" nodeType="after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p:cTn id="25" dur="5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6" dur="50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27" dur="5000"/>
                                        <p:tgtEl>
                                          <p:spTgt spid="3">
                                            <p:txEl>
                                              <p:pRg st="8" end="8"/>
                                            </p:txEl>
                                          </p:spTgt>
                                        </p:tgtEl>
                                      </p:cBhvr>
                                    </p:animEffect>
                                  </p:childTnLst>
                                </p:cTn>
                              </p:par>
                            </p:childTnLst>
                          </p:cTn>
                        </p:par>
                        <p:par>
                          <p:cTn id="28" fill="hold">
                            <p:stCondLst>
                              <p:cond delay="20000"/>
                            </p:stCondLst>
                            <p:childTnLst>
                              <p:par>
                                <p:cTn id="29" presetID="53" presetClass="entr" presetSubtype="0" fill="hold" nodeType="after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 calcmode="lin" valueType="num">
                                      <p:cBhvr>
                                        <p:cTn id="31" dur="5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32" dur="50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33" dur="5000"/>
                                        <p:tgtEl>
                                          <p:spTgt spid="3">
                                            <p:txEl>
                                              <p:pRg st="10" end="10"/>
                                            </p:txEl>
                                          </p:spTgt>
                                        </p:tgtEl>
                                      </p:cBhvr>
                                    </p:animEffect>
                                  </p:childTnLst>
                                </p:cTn>
                              </p:par>
                            </p:childTnLst>
                          </p:cTn>
                        </p:par>
                        <p:par>
                          <p:cTn id="34" fill="hold">
                            <p:stCondLst>
                              <p:cond delay="25000"/>
                            </p:stCondLst>
                            <p:childTnLst>
                              <p:par>
                                <p:cTn id="35" presetID="53" presetClass="entr" presetSubtype="0" fill="hold" nodeType="after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anim calcmode="lin" valueType="num">
                                      <p:cBhvr>
                                        <p:cTn id="37" dur="5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38" dur="50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39" dur="5000"/>
                                        <p:tgtEl>
                                          <p:spTgt spid="3">
                                            <p:txEl>
                                              <p:pRg st="12" end="12"/>
                                            </p:txEl>
                                          </p:spTgt>
                                        </p:tgtEl>
                                      </p:cBhvr>
                                    </p:animEffect>
                                  </p:childTnLst>
                                </p:cTn>
                              </p:par>
                            </p:childTnLst>
                          </p:cTn>
                        </p:par>
                        <p:par>
                          <p:cTn id="40" fill="hold">
                            <p:stCondLst>
                              <p:cond delay="30000"/>
                            </p:stCondLst>
                            <p:childTnLst>
                              <p:par>
                                <p:cTn id="41" presetID="53" presetClass="entr" presetSubtype="0" fill="hold" nodeType="after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anim calcmode="lin" valueType="num">
                                      <p:cBhvr>
                                        <p:cTn id="43" dur="5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44" dur="50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45" dur="5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51384" y="-230297"/>
            <a:ext cx="11377264" cy="72327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3600" dirty="0">
                <a:solidFill>
                  <a:srgbClr val="FFFF00"/>
                </a:solidFill>
                <a:latin typeface="AR BLANCA" pitchFamily="2" charset="0"/>
                <a:ea typeface="Times New Roman" pitchFamily="18" charset="0"/>
                <a:cs typeface="Arial" pitchFamily="34" charset="0"/>
              </a:rPr>
              <a:t>                                             </a:t>
            </a:r>
            <a:r>
              <a:rPr lang="pt-PT" sz="4000" dirty="0" smtClean="0">
                <a:solidFill>
                  <a:srgbClr val="FFFF00"/>
                </a:solidFill>
                <a:latin typeface="AR BLANCA" pitchFamily="2" charset="0"/>
                <a:ea typeface="Times New Roman" pitchFamily="18" charset="0"/>
                <a:cs typeface="Arial" pitchFamily="34" charset="0"/>
              </a:rPr>
              <a:t>NAVEGAÇÃO</a:t>
            </a:r>
            <a:endParaRPr lang="pt-PT" sz="3600" dirty="0">
              <a:solidFill>
                <a:srgbClr val="FFFF00"/>
              </a:solidFill>
              <a:latin typeface="Arial" pitchFamily="34" charset="0"/>
              <a:ea typeface="Times New Roman" pitchFamily="18" charset="0"/>
              <a:cs typeface="Arial" pitchFamily="34" charset="0"/>
            </a:endParaRPr>
          </a:p>
          <a:p>
            <a:pPr algn="ctr" fontAlgn="base">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2000" dirty="0">
                <a:solidFill>
                  <a:schemeClr val="bg1"/>
                </a:solidFill>
                <a:latin typeface="Arial" pitchFamily="34" charset="0"/>
                <a:ea typeface="Times New Roman" pitchFamily="18" charset="0"/>
                <a:cs typeface="Arial" pitchFamily="34" charset="0"/>
              </a:rPr>
              <a:t>Chegou então o dia em que atravessamos a linha do EQUADOR. Derrepente alguém travestido de Rei Netuno entrou a bordo para encontrar todos os corajosos viajantes que passaram a linha, foi uma festa de arromba com uma  cerimônia bastante interessante com o pessoal fantasiado circulando e participando do bastismo do Netuno nas  piscinas, nesse momento começamos a ouvir apitos estrondosos como se fosse uma trovoada a cada dez minutos festejando a passagem. </a:t>
            </a:r>
            <a:endParaRPr lang="pt-PT" sz="2000" dirty="0" smtClean="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endParaRPr lang="pt-PT" sz="20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2000" dirty="0" smtClean="0">
                <a:solidFill>
                  <a:schemeClr val="bg1"/>
                </a:solidFill>
                <a:latin typeface="Arial" pitchFamily="34" charset="0"/>
                <a:ea typeface="Times New Roman" pitchFamily="18" charset="0"/>
                <a:cs typeface="Arial" pitchFamily="34" charset="0"/>
              </a:rPr>
              <a:t>Nesse </a:t>
            </a:r>
            <a:r>
              <a:rPr lang="pt-PT" sz="2000" dirty="0">
                <a:solidFill>
                  <a:schemeClr val="bg1"/>
                </a:solidFill>
                <a:latin typeface="Arial" pitchFamily="34" charset="0"/>
                <a:ea typeface="Times New Roman" pitchFamily="18" charset="0"/>
                <a:cs typeface="Arial" pitchFamily="34" charset="0"/>
              </a:rPr>
              <a:t>dia recebemos os diplomas do Comandante.</a:t>
            </a:r>
            <a:endParaRPr lang="pt-BR" sz="10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20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000" dirty="0" smtClean="0">
                <a:solidFill>
                  <a:schemeClr val="bg1"/>
                </a:solidFill>
                <a:latin typeface="Arial" pitchFamily="34" charset="0"/>
                <a:ea typeface="Times New Roman" pitchFamily="18" charset="0"/>
                <a:cs typeface="Arial" pitchFamily="34" charset="0"/>
              </a:rPr>
              <a:t>Prosseguindo </a:t>
            </a:r>
            <a:r>
              <a:rPr lang="pt-PT" sz="2000" dirty="0">
                <a:solidFill>
                  <a:schemeClr val="bg1"/>
                </a:solidFill>
                <a:latin typeface="Arial" pitchFamily="34" charset="0"/>
                <a:ea typeface="Times New Roman" pitchFamily="18" charset="0"/>
                <a:cs typeface="Arial" pitchFamily="34" charset="0"/>
              </a:rPr>
              <a:t>em nossa navegação, começamos  avistar a Ilha de Fernando de Noronha, distinta ilha turística que faz parte de um grupo insular situado no Oceâno Atlântico cerca de 400 Km distante da Costa de Pernambuco. A Ilha é a única habitada com 1266 pessoas. Sua composição é de origem vulcânica e foi avistada pela primeira vez pelo navegador português  que leva o seu nome. Trata-se de uma extraordinária reserva natural e marinha, compreendendo numerosas espécieis vegetais e animais. Foi sede de uma colonia penal utilizada por Portugal e tambem pelo Brasil. A fauna e a flora é abundante e estende-se até o nordeste do Cabo de São Roque que fazem parte do território Nacional do Brasil e do Estado de Pernambuco. </a:t>
            </a:r>
            <a:endParaRPr lang="pt-BR" sz="10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BR" sz="3200" dirty="0">
              <a:solidFill>
                <a:schemeClr val="bg1"/>
              </a:solidFill>
              <a:latin typeface="Arial" pitchFamily="34" charset="0"/>
              <a:cs typeface="Arial" pitchFamily="34" charset="0"/>
            </a:endParaRPr>
          </a:p>
        </p:txBody>
      </p:sp>
      <p:sp>
        <p:nvSpPr>
          <p:cNvPr id="3"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1783224628"/>
      </p:ext>
    </p:extLst>
  </p:cSld>
  <p:clrMapOvr>
    <a:masterClrMapping/>
  </p:clrMapOvr>
  <p:transition spd="slow" advClick="0" advTm="10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 calcmode="lin" valueType="num">
                                      <p:cBhvr>
                                        <p:cTn id="7" dur="5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9" dur="5000"/>
                                        <p:tgtEl>
                                          <p:spTgt spid="2">
                                            <p:txEl>
                                              <p:pRg st="5" end="5"/>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anim calcmode="lin" valueType="num">
                                      <p:cBhvr>
                                        <p:cTn id="13" dur="5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14" dur="5000" fill="hold"/>
                                        <p:tgtEl>
                                          <p:spTgt spid="2">
                                            <p:txEl>
                                              <p:pRg st="7" end="7"/>
                                            </p:txEl>
                                          </p:spTgt>
                                        </p:tgtEl>
                                        <p:attrNameLst>
                                          <p:attrName>ppt_h</p:attrName>
                                        </p:attrNameLst>
                                      </p:cBhvr>
                                      <p:tavLst>
                                        <p:tav tm="0">
                                          <p:val>
                                            <p:fltVal val="0"/>
                                          </p:val>
                                        </p:tav>
                                        <p:tav tm="100000">
                                          <p:val>
                                            <p:strVal val="#ppt_h"/>
                                          </p:val>
                                        </p:tav>
                                      </p:tavLst>
                                    </p:anim>
                                    <p:animEffect transition="in" filter="fade">
                                      <p:cBhvr>
                                        <p:cTn id="15" dur="5000"/>
                                        <p:tgtEl>
                                          <p:spTgt spid="2">
                                            <p:txEl>
                                              <p:pRg st="7" end="7"/>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2">
                                            <p:txEl>
                                              <p:pRg st="9" end="9"/>
                                            </p:txEl>
                                          </p:spTgt>
                                        </p:tgtEl>
                                        <p:attrNameLst>
                                          <p:attrName>style.visibility</p:attrName>
                                        </p:attrNameLst>
                                      </p:cBhvr>
                                      <p:to>
                                        <p:strVal val="visible"/>
                                      </p:to>
                                    </p:set>
                                    <p:anim calcmode="lin" valueType="num">
                                      <p:cBhvr>
                                        <p:cTn id="19" dur="5000" fill="hold"/>
                                        <p:tgtEl>
                                          <p:spTgt spid="2">
                                            <p:txEl>
                                              <p:pRg st="9" end="9"/>
                                            </p:txEl>
                                          </p:spTgt>
                                        </p:tgtEl>
                                        <p:attrNameLst>
                                          <p:attrName>ppt_w</p:attrName>
                                        </p:attrNameLst>
                                      </p:cBhvr>
                                      <p:tavLst>
                                        <p:tav tm="0">
                                          <p:val>
                                            <p:fltVal val="0"/>
                                          </p:val>
                                        </p:tav>
                                        <p:tav tm="100000">
                                          <p:val>
                                            <p:strVal val="#ppt_w"/>
                                          </p:val>
                                        </p:tav>
                                      </p:tavLst>
                                    </p:anim>
                                    <p:anim calcmode="lin" valueType="num">
                                      <p:cBhvr>
                                        <p:cTn id="20" dur="5000" fill="hold"/>
                                        <p:tgtEl>
                                          <p:spTgt spid="2">
                                            <p:txEl>
                                              <p:pRg st="9" end="9"/>
                                            </p:txEl>
                                          </p:spTgt>
                                        </p:tgtEl>
                                        <p:attrNameLst>
                                          <p:attrName>ppt_h</p:attrName>
                                        </p:attrNameLst>
                                      </p:cBhvr>
                                      <p:tavLst>
                                        <p:tav tm="0">
                                          <p:val>
                                            <p:fltVal val="0"/>
                                          </p:val>
                                        </p:tav>
                                        <p:tav tm="100000">
                                          <p:val>
                                            <p:strVal val="#ppt_h"/>
                                          </p:val>
                                        </p:tav>
                                      </p:tavLst>
                                    </p:anim>
                                    <p:animEffect transition="in" filter="fade">
                                      <p:cBhvr>
                                        <p:cTn id="21" dur="5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Viagem Europa Terrestre e Navio 2011 72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524232" y="285728"/>
            <a:ext cx="2514600" cy="18827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695400" y="1846006"/>
            <a:ext cx="11305256" cy="486287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endParaRPr lang="pt-PT"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2000" dirty="0">
                <a:solidFill>
                  <a:schemeClr val="bg1"/>
                </a:solidFill>
                <a:latin typeface="Arial" pitchFamily="34" charset="0"/>
                <a:ea typeface="Times New Roman" pitchFamily="18" charset="0"/>
                <a:cs typeface="Arial" pitchFamily="34" charset="0"/>
              </a:rPr>
              <a:t>Depois de muito tempo fora do Brasil, onde antes de embarcar em Veneza, fizemos um tour Europeu, aportamos em terras Brasileiras. Já estivemos nessa capital por várias vezes e o panorama não mudou nada, exceto que no bairro onde aconteceu a invasão holandesa com os casaríos em terríveis condições de conservação. Soubemos que está sendo desenvolvido uma ampla reforma e restauração nos casarões para receber turistas por ocasião da Copa do Mundo de Futebol, presenciamos alguma coisa em andamento.</a:t>
            </a:r>
            <a:endParaRPr lang="pt-BR" sz="1000" dirty="0">
              <a:solidFill>
                <a:schemeClr val="bg1"/>
              </a:solidFill>
              <a:latin typeface="Arial" pitchFamily="34" charset="0"/>
              <a:cs typeface="Arial" pitchFamily="34" charset="0"/>
            </a:endParaRPr>
          </a:p>
          <a:p>
            <a:pPr algn="ctr" eaLnBrk="0" fontAlgn="base" hangingPunct="0">
              <a:spcBef>
                <a:spcPct val="0"/>
              </a:spcBef>
              <a:spcAft>
                <a:spcPct val="0"/>
              </a:spcAft>
            </a:pPr>
            <a:r>
              <a:rPr lang="pt-PT" sz="2000" dirty="0">
                <a:solidFill>
                  <a:schemeClr val="bg1"/>
                </a:solidFill>
                <a:latin typeface="Arial" pitchFamily="34" charset="0"/>
                <a:ea typeface="Times New Roman" pitchFamily="18" charset="0"/>
                <a:cs typeface="Arial" pitchFamily="34" charset="0"/>
              </a:rPr>
              <a:t>Destaca-se ao nosso ver, a cidade de Olinda, tantas vezes por nós visitada, fundada no século 16 pelos portugueses, a história desta vila é estreitamente conexa a produção de cana-de-açucar. </a:t>
            </a:r>
            <a:endParaRPr lang="pt-BR" sz="10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20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000" dirty="0" smtClean="0">
                <a:solidFill>
                  <a:schemeClr val="bg1"/>
                </a:solidFill>
                <a:latin typeface="Arial" pitchFamily="34" charset="0"/>
                <a:ea typeface="Times New Roman" pitchFamily="18" charset="0"/>
                <a:cs typeface="Arial" pitchFamily="34" charset="0"/>
              </a:rPr>
              <a:t>Reconstruída </a:t>
            </a:r>
            <a:r>
              <a:rPr lang="pt-PT" sz="2000" dirty="0">
                <a:solidFill>
                  <a:schemeClr val="bg1"/>
                </a:solidFill>
                <a:latin typeface="Arial" pitchFamily="34" charset="0"/>
                <a:ea typeface="Times New Roman" pitchFamily="18" charset="0"/>
                <a:cs typeface="Arial" pitchFamily="34" charset="0"/>
              </a:rPr>
              <a:t>depois de ser saqueada pelo Holandeses, as suas origens urbanas reaparecem no século 18. O equilíbrio harmonioso criado entre os edifícios jardins e as igrejas em estilo barroco, contribuem para o aumento do fascínio todo muito particular desse lugar que tem esse nome em razão dos portugueses quando a descobrirem, exclamarem  Ó linda!!!</a:t>
            </a:r>
            <a:endParaRPr lang="pt-BR" sz="10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BR" sz="3200" dirty="0">
              <a:solidFill>
                <a:schemeClr val="bg1"/>
              </a:solidFill>
              <a:latin typeface="Arial" pitchFamily="34" charset="0"/>
              <a:cs typeface="Arial" pitchFamily="34" charset="0"/>
            </a:endParaRPr>
          </a:p>
        </p:txBody>
      </p:sp>
      <p:sp>
        <p:nvSpPr>
          <p:cNvPr id="4" name="CaixaDeTexto 3"/>
          <p:cNvSpPr txBox="1"/>
          <p:nvPr/>
        </p:nvSpPr>
        <p:spPr>
          <a:xfrm>
            <a:off x="8328248" y="402545"/>
            <a:ext cx="1872208" cy="1200329"/>
          </a:xfrm>
          <a:prstGeom prst="rect">
            <a:avLst/>
          </a:prstGeom>
          <a:noFill/>
        </p:spPr>
        <p:txBody>
          <a:bodyPr wrap="square" rtlCol="0">
            <a:spAutoFit/>
          </a:bodyPr>
          <a:lstStyle/>
          <a:p>
            <a:pPr algn="ctr"/>
            <a:r>
              <a:rPr lang="pt-BR" sz="3600" dirty="0">
                <a:solidFill>
                  <a:srgbClr val="FFFF00"/>
                </a:solidFill>
                <a:latin typeface="AR BLANCA" pitchFamily="2" charset="0"/>
              </a:rPr>
              <a:t>RECIFE</a:t>
            </a:r>
          </a:p>
          <a:p>
            <a:pPr algn="ctr"/>
            <a:r>
              <a:rPr lang="pt-BR" sz="3600" dirty="0">
                <a:solidFill>
                  <a:srgbClr val="FFFF00"/>
                </a:solidFill>
                <a:latin typeface="AR BLANCA" pitchFamily="2" charset="0"/>
              </a:rPr>
              <a:t>BRASIL</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1210714454"/>
      </p:ext>
    </p:extLst>
  </p:cSld>
  <p:clrMapOvr>
    <a:masterClrMapping/>
  </p:clrMapOvr>
  <p:transition spd="slow" advClick="0" advTm="100000">
    <p:circle/>
    <p:sndAc>
      <p:stSnd loop="1">
        <p:snd r:embed="rId2" name="Tico Tico no Fub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0"/>
                                        <p:tgtEl>
                                          <p:spTgt spid="3">
                                            <p:txEl>
                                              <p:pRg st="1" end="1"/>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5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5" dur="5000"/>
                                        <p:tgtEl>
                                          <p:spTgt spid="3">
                                            <p:txEl>
                                              <p:pRg st="2" end="2"/>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1" dur="5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Viagem Europa Terrestre e Navio 2011 74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8480" y="214290"/>
            <a:ext cx="2765276" cy="207209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angle 3"/>
          <p:cNvSpPr>
            <a:spLocks noChangeArrowheads="1"/>
          </p:cNvSpPr>
          <p:nvPr/>
        </p:nvSpPr>
        <p:spPr bwMode="auto">
          <a:xfrm rot="10800000" flipV="1">
            <a:off x="954460" y="2023546"/>
            <a:ext cx="10974188" cy="45243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pt-PT" sz="2400" dirty="0">
                <a:solidFill>
                  <a:schemeClr val="bg1"/>
                </a:solidFill>
                <a:latin typeface="Arial" pitchFamily="34" charset="0"/>
                <a:ea typeface="Times New Roman" pitchFamily="18" charset="0"/>
                <a:cs typeface="Arial" pitchFamily="34" charset="0"/>
              </a:rPr>
              <a:t>Durante toda a manhã começamos a enxergar a costa do estado da Bahia, entramos na Baía de Todos os Santos e  foi possível ver a Ilha de Itaparica e a direita a cidade de Salvador.</a:t>
            </a:r>
            <a:endParaRPr lang="pt-BR" sz="1050" dirty="0">
              <a:solidFill>
                <a:schemeClr val="bg1"/>
              </a:solidFill>
              <a:latin typeface="Arial" pitchFamily="34" charset="0"/>
              <a:cs typeface="Arial" pitchFamily="34" charset="0"/>
            </a:endParaRPr>
          </a:p>
          <a:p>
            <a:pPr algn="ctr" eaLnBrk="0" fontAlgn="base" hangingPunct="0">
              <a:spcBef>
                <a:spcPct val="0"/>
              </a:spcBef>
              <a:spcAft>
                <a:spcPct val="0"/>
              </a:spcAft>
            </a:pPr>
            <a:r>
              <a:rPr lang="pt-PT" sz="2400" dirty="0">
                <a:solidFill>
                  <a:schemeClr val="bg1"/>
                </a:solidFill>
                <a:latin typeface="Arial" pitchFamily="34" charset="0"/>
                <a:ea typeface="Times New Roman" pitchFamily="18" charset="0"/>
                <a:cs typeface="Arial" pitchFamily="34" charset="0"/>
              </a:rPr>
              <a:t>A cidade atrai turistas do mundo inteiro, envolvidas por sua história, beleza natural, culinária, miscigenação, sincretismo religioso, arte e algo abstrato, mas percebido por todos; uma energia no ar, o famoso axé. </a:t>
            </a:r>
            <a:endParaRPr lang="pt-BR" sz="105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2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400" dirty="0" smtClean="0">
                <a:solidFill>
                  <a:schemeClr val="bg1"/>
                </a:solidFill>
                <a:latin typeface="Arial" pitchFamily="34" charset="0"/>
                <a:ea typeface="Times New Roman" pitchFamily="18" charset="0"/>
                <a:cs typeface="Arial" pitchFamily="34" charset="0"/>
              </a:rPr>
              <a:t>Como </a:t>
            </a:r>
            <a:r>
              <a:rPr lang="pt-PT" sz="2400" dirty="0">
                <a:solidFill>
                  <a:schemeClr val="bg1"/>
                </a:solidFill>
                <a:latin typeface="Arial" pitchFamily="34" charset="0"/>
                <a:ea typeface="Times New Roman" pitchFamily="18" charset="0"/>
                <a:cs typeface="Arial" pitchFamily="34" charset="0"/>
              </a:rPr>
              <a:t>já dizia o poeta, é na Bahia que mora a alegria. Visitamos o centro histórico, seus casarões e igrejas, sem falar das cores do Pelourinho, onde almoçamos no famoso restaurante da Dadá, depois descemos o elevador Lacerda e em seguida o Mercado Modelo, a igreja de Nosso Senhor do Bonfim e o forte Santo Antonio, conhecido como Farol da Barra de Mont Serrat.</a:t>
            </a:r>
            <a:endParaRPr lang="pt-PT" sz="3600" dirty="0">
              <a:solidFill>
                <a:schemeClr val="bg1"/>
              </a:solidFill>
              <a:latin typeface="Arial" pitchFamily="34" charset="0"/>
              <a:cs typeface="Arial" pitchFamily="34" charset="0"/>
            </a:endParaRPr>
          </a:p>
        </p:txBody>
      </p:sp>
      <p:sp>
        <p:nvSpPr>
          <p:cNvPr id="4" name="CaixaDeTexto 3"/>
          <p:cNvSpPr txBox="1"/>
          <p:nvPr/>
        </p:nvSpPr>
        <p:spPr>
          <a:xfrm>
            <a:off x="8688288" y="620688"/>
            <a:ext cx="1731564" cy="1077218"/>
          </a:xfrm>
          <a:prstGeom prst="rect">
            <a:avLst/>
          </a:prstGeom>
          <a:noFill/>
        </p:spPr>
        <p:txBody>
          <a:bodyPr wrap="none" rtlCol="0">
            <a:spAutoFit/>
          </a:bodyPr>
          <a:lstStyle/>
          <a:p>
            <a:pPr algn="ctr"/>
            <a:r>
              <a:rPr lang="pt-BR" sz="3200" dirty="0">
                <a:solidFill>
                  <a:srgbClr val="FFFF00"/>
                </a:solidFill>
                <a:latin typeface="AR BLANCA" pitchFamily="2" charset="0"/>
              </a:rPr>
              <a:t>SALVADOR </a:t>
            </a:r>
          </a:p>
          <a:p>
            <a:pPr algn="ctr"/>
            <a:r>
              <a:rPr lang="pt-BR" sz="3200" dirty="0">
                <a:solidFill>
                  <a:srgbClr val="FFFF00"/>
                </a:solidFill>
                <a:latin typeface="AR BLANCA" pitchFamily="2" charset="0"/>
              </a:rPr>
              <a:t>BRASIL</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734909445"/>
      </p:ext>
    </p:extLst>
  </p:cSld>
  <p:clrMapOvr>
    <a:masterClrMapping/>
  </p:clrMapOvr>
  <p:transition spd="slow" advClick="0" advTm="90000">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
                                            <p:txEl>
                                              <p:pRg st="0" end="0"/>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3">
                                            <p:txEl>
                                              <p:pRg st="1" end="1"/>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2" name="Picture 10" descr="Viagem Europa Terrestre e Navio 2011 768"/>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524232" y="142852"/>
            <a:ext cx="2362200" cy="17716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Rectangle 12"/>
          <p:cNvSpPr>
            <a:spLocks noChangeArrowheads="1"/>
          </p:cNvSpPr>
          <p:nvPr/>
        </p:nvSpPr>
        <p:spPr bwMode="auto">
          <a:xfrm rot="10800000" flipV="1">
            <a:off x="695400" y="389446"/>
            <a:ext cx="11211722" cy="64479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fontAlgn="base">
              <a:spcBef>
                <a:spcPct val="0"/>
              </a:spcBef>
              <a:spcAft>
                <a:spcPct val="0"/>
              </a:spcAft>
            </a:pPr>
            <a:endParaRPr lang="pt-PT" sz="1200" dirty="0">
              <a:latin typeface="Arial" pitchFamily="34" charset="0"/>
              <a:ea typeface="Times New Roman" pitchFamily="18" charset="0"/>
              <a:cs typeface="Arial" pitchFamily="34" charset="0"/>
            </a:endParaRPr>
          </a:p>
          <a:p>
            <a:pPr algn="ctr">
              <a:spcAft>
                <a:spcPts val="600"/>
              </a:spcAft>
            </a:pPr>
            <a:r>
              <a:rPr lang="pt-PT" sz="2400" dirty="0">
                <a:solidFill>
                  <a:schemeClr val="bg1"/>
                </a:solidFill>
                <a:latin typeface="Times New Roman"/>
                <a:ea typeface="Times New Roman"/>
              </a:rPr>
              <a:t>O Armonia continua em sua navegação sempre a volta da baía de Buzios. Logo percebemos o arquipélago de Abrolhos e fomos alertados pelos oficiais do navio, enquanto retiravamos nossos passaportes no ponte seis, que algumas baleias faziam evoluções de acasalamento que são rotineiras nesse lugar, nessa época do ano foi espetacular essa visão.</a:t>
            </a:r>
            <a:endParaRPr lang="pt-BR" sz="2400" dirty="0">
              <a:solidFill>
                <a:schemeClr val="bg1"/>
              </a:solidFill>
              <a:latin typeface="Times New Roman"/>
              <a:ea typeface="Times New Roman"/>
            </a:endParaRPr>
          </a:p>
          <a:p>
            <a:pPr algn="ctr" fontAlgn="base">
              <a:spcBef>
                <a:spcPct val="0"/>
              </a:spcBef>
              <a:spcAft>
                <a:spcPct val="0"/>
              </a:spcAft>
            </a:pPr>
            <a:endParaRPr lang="pt-PT" sz="2400" dirty="0">
              <a:solidFill>
                <a:schemeClr val="bg1"/>
              </a:solidFill>
              <a:latin typeface="Arial" pitchFamily="34" charset="0"/>
              <a:ea typeface="Times New Roman" pitchFamily="18" charset="0"/>
              <a:cs typeface="Arial" pitchFamily="34" charset="0"/>
            </a:endParaRPr>
          </a:p>
          <a:p>
            <a:pPr algn="ctr" fontAlgn="base">
              <a:spcBef>
                <a:spcPct val="0"/>
              </a:spcBef>
              <a:spcAft>
                <a:spcPct val="0"/>
              </a:spcAft>
            </a:pPr>
            <a:r>
              <a:rPr lang="pt-PT" sz="2000" dirty="0">
                <a:solidFill>
                  <a:schemeClr val="bg1"/>
                </a:solidFill>
                <a:latin typeface="Arial" pitchFamily="34" charset="0"/>
                <a:ea typeface="Times New Roman" pitchFamily="18" charset="0"/>
                <a:cs typeface="Arial" pitchFamily="34" charset="0"/>
              </a:rPr>
              <a:t>A noite o comandante Giuseppe convidou seus hóspedes para um coquetel de despedida no teatro La Fenice, regado com muita champanhe com um som produzido pelo conjunto Brasileiro e depois veio o jantar de gala, tudo de forma deslumbrante e alucinante com os </a:t>
            </a:r>
            <a:r>
              <a:rPr lang="pt-BR" sz="2000" dirty="0">
                <a:solidFill>
                  <a:schemeClr val="bg1"/>
                </a:solidFill>
                <a:latin typeface="Arial" pitchFamily="34" charset="0"/>
                <a:ea typeface="Times New Roman" pitchFamily="18" charset="0"/>
                <a:cs typeface="Arial" pitchFamily="34" charset="0"/>
              </a:rPr>
              <a:t>garçons</a:t>
            </a:r>
            <a:r>
              <a:rPr lang="pt-PT" sz="2000" dirty="0">
                <a:solidFill>
                  <a:schemeClr val="bg1"/>
                </a:solidFill>
                <a:latin typeface="Arial" pitchFamily="34" charset="0"/>
                <a:ea typeface="Times New Roman" pitchFamily="18" charset="0"/>
                <a:cs typeface="Arial" pitchFamily="34" charset="0"/>
              </a:rPr>
              <a:t> em trajes de gala e o serviço de mesa foi a francesa com magníficos pratos típicos daquele país. Depois dessa noite de grande magia para os olhos desfrutando de ótima comida e sorvendo vinhos maravilhosos, nos despedimos ao som de uma música que encheu o ambiente do restaurante, com os garçons desfilando pratos com velas acesas no topo tudo a meia luz.</a:t>
            </a:r>
            <a:endParaRPr lang="pt-BR" sz="100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BR" sz="3200" dirty="0">
              <a:solidFill>
                <a:schemeClr val="bg1"/>
              </a:solidFill>
              <a:latin typeface="Arial" pitchFamily="34" charset="0"/>
              <a:cs typeface="Arial" pitchFamily="34" charset="0"/>
            </a:endParaRPr>
          </a:p>
        </p:txBody>
      </p:sp>
      <p:sp>
        <p:nvSpPr>
          <p:cNvPr id="10" name="CaixaDeTexto 9"/>
          <p:cNvSpPr txBox="1"/>
          <p:nvPr/>
        </p:nvSpPr>
        <p:spPr>
          <a:xfrm>
            <a:off x="7896200" y="447119"/>
            <a:ext cx="3423573" cy="1077218"/>
          </a:xfrm>
          <a:prstGeom prst="rect">
            <a:avLst/>
          </a:prstGeom>
          <a:noFill/>
        </p:spPr>
        <p:txBody>
          <a:bodyPr wrap="square" rtlCol="0">
            <a:spAutoFit/>
          </a:bodyPr>
          <a:lstStyle/>
          <a:p>
            <a:pPr algn="ctr"/>
            <a:r>
              <a:rPr lang="pt-BR" sz="3200" dirty="0">
                <a:solidFill>
                  <a:srgbClr val="FFFF00"/>
                </a:solidFill>
                <a:latin typeface="AR BLANCA" pitchFamily="2" charset="0"/>
              </a:rPr>
              <a:t>COQUETEL DE DESPEDIDA</a:t>
            </a:r>
          </a:p>
        </p:txBody>
      </p:sp>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304395983"/>
      </p:ext>
    </p:extLst>
  </p:cSld>
  <p:clrMapOvr>
    <a:masterClrMapping/>
  </p:clrMapOvr>
  <p:transition spd="slow" advClick="0" advTm="9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
                                            <p:txEl>
                                              <p:pRg st="8" end="8"/>
                                            </p:txEl>
                                          </p:spTgt>
                                        </p:tgtEl>
                                        <p:attrNameLst>
                                          <p:attrName>style.visibility</p:attrName>
                                        </p:attrNameLst>
                                      </p:cBhvr>
                                      <p:to>
                                        <p:strVal val="visible"/>
                                      </p:to>
                                    </p:set>
                                    <p:anim calcmode="lin" valueType="num">
                                      <p:cBhvr>
                                        <p:cTn id="7" dur="5000" fill="hold"/>
                                        <p:tgtEl>
                                          <p:spTgt spid="9">
                                            <p:txEl>
                                              <p:pRg st="8" end="8"/>
                                            </p:txEl>
                                          </p:spTgt>
                                        </p:tgtEl>
                                        <p:attrNameLst>
                                          <p:attrName>ppt_w</p:attrName>
                                        </p:attrNameLst>
                                      </p:cBhvr>
                                      <p:tavLst>
                                        <p:tav tm="0">
                                          <p:val>
                                            <p:fltVal val="0"/>
                                          </p:val>
                                        </p:tav>
                                        <p:tav tm="100000">
                                          <p:val>
                                            <p:strVal val="#ppt_w"/>
                                          </p:val>
                                        </p:tav>
                                      </p:tavLst>
                                    </p:anim>
                                    <p:anim calcmode="lin" valueType="num">
                                      <p:cBhvr>
                                        <p:cTn id="8" dur="5000" fill="hold"/>
                                        <p:tgtEl>
                                          <p:spTgt spid="9">
                                            <p:txEl>
                                              <p:pRg st="8" end="8"/>
                                            </p:txEl>
                                          </p:spTgt>
                                        </p:tgtEl>
                                        <p:attrNameLst>
                                          <p:attrName>ppt_h</p:attrName>
                                        </p:attrNameLst>
                                      </p:cBhvr>
                                      <p:tavLst>
                                        <p:tav tm="0">
                                          <p:val>
                                            <p:fltVal val="0"/>
                                          </p:val>
                                        </p:tav>
                                        <p:tav tm="100000">
                                          <p:val>
                                            <p:strVal val="#ppt_h"/>
                                          </p:val>
                                        </p:tav>
                                      </p:tavLst>
                                    </p:anim>
                                    <p:animEffect transition="in" filter="fade">
                                      <p:cBhvr>
                                        <p:cTn id="9" dur="5000"/>
                                        <p:tgtEl>
                                          <p:spTgt spid="9">
                                            <p:txEl>
                                              <p:pRg st="8" end="8"/>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9">
                                            <p:txEl>
                                              <p:pRg st="10" end="10"/>
                                            </p:txEl>
                                          </p:spTgt>
                                        </p:tgtEl>
                                        <p:attrNameLst>
                                          <p:attrName>style.visibility</p:attrName>
                                        </p:attrNameLst>
                                      </p:cBhvr>
                                      <p:to>
                                        <p:strVal val="visible"/>
                                      </p:to>
                                    </p:set>
                                    <p:anim calcmode="lin" valueType="num">
                                      <p:cBhvr>
                                        <p:cTn id="13" dur="50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14" dur="5000" fill="hold"/>
                                        <p:tgtEl>
                                          <p:spTgt spid="9">
                                            <p:txEl>
                                              <p:pRg st="10" end="10"/>
                                            </p:txEl>
                                          </p:spTgt>
                                        </p:tgtEl>
                                        <p:attrNameLst>
                                          <p:attrName>ppt_h</p:attrName>
                                        </p:attrNameLst>
                                      </p:cBhvr>
                                      <p:tavLst>
                                        <p:tav tm="0">
                                          <p:val>
                                            <p:fltVal val="0"/>
                                          </p:val>
                                        </p:tav>
                                        <p:tav tm="100000">
                                          <p:val>
                                            <p:strVal val="#ppt_h"/>
                                          </p:val>
                                        </p:tav>
                                      </p:tavLst>
                                    </p:anim>
                                    <p:animEffect transition="in" filter="fade">
                                      <p:cBhvr>
                                        <p:cTn id="15" dur="50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dirty="0"/>
          </a:p>
        </p:txBody>
      </p:sp>
      <p:sp>
        <p:nvSpPr>
          <p:cNvPr id="4" name="Rectangle 5"/>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dirty="0"/>
          </a:p>
        </p:txBody>
      </p:sp>
      <p:pic>
        <p:nvPicPr>
          <p:cNvPr id="14340" name="Picture 4" descr="Viagem Europa Terrestre e Navio 2011 77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167174" y="214290"/>
            <a:ext cx="2432050" cy="18224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5" name="Rectangle 6"/>
          <p:cNvSpPr>
            <a:spLocks noChangeArrowheads="1"/>
          </p:cNvSpPr>
          <p:nvPr/>
        </p:nvSpPr>
        <p:spPr bwMode="auto">
          <a:xfrm rot="10800000" flipV="1">
            <a:off x="742240" y="1340768"/>
            <a:ext cx="11305256" cy="53553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endParaRPr lang="pt-PT" dirty="0">
              <a:latin typeface="Arial" pitchFamily="34" charset="0"/>
              <a:ea typeface="Times New Roman" pitchFamily="18" charset="0"/>
              <a:cs typeface="Arial" pitchFamily="34" charset="0"/>
            </a:endParaRPr>
          </a:p>
          <a:p>
            <a:pPr algn="ctr" fontAlgn="base">
              <a:spcBef>
                <a:spcPct val="0"/>
              </a:spcBef>
              <a:spcAft>
                <a:spcPct val="0"/>
              </a:spcAft>
            </a:pPr>
            <a:r>
              <a:rPr lang="pt-PT" sz="2400" dirty="0">
                <a:solidFill>
                  <a:schemeClr val="bg1"/>
                </a:solidFill>
                <a:latin typeface="Arial" pitchFamily="34" charset="0"/>
                <a:ea typeface="Times New Roman" pitchFamily="18" charset="0"/>
                <a:cs typeface="Arial" pitchFamily="34" charset="0"/>
              </a:rPr>
              <a:t>Pela manhã já foi possível ver a cidade o navio atracou na enseada, uma vez que por lá não existe porto onde ficou ancorado durante nossa estadia em terra. O desembarque foi feito através de lanchas. </a:t>
            </a:r>
            <a:endParaRPr lang="pt-BR" sz="1050" dirty="0">
              <a:solidFill>
                <a:schemeClr val="bg1"/>
              </a:solidFill>
              <a:latin typeface="Arial" pitchFamily="34" charset="0"/>
              <a:cs typeface="Arial" pitchFamily="34" charset="0"/>
            </a:endParaRPr>
          </a:p>
          <a:p>
            <a:pPr algn="ctr" eaLnBrk="0" fontAlgn="base" hangingPunct="0">
              <a:spcBef>
                <a:spcPct val="0"/>
              </a:spcBef>
              <a:spcAft>
                <a:spcPct val="0"/>
              </a:spcAft>
            </a:pPr>
            <a:r>
              <a:rPr lang="pt-PT" sz="2400" dirty="0">
                <a:solidFill>
                  <a:schemeClr val="bg1"/>
                </a:solidFill>
                <a:latin typeface="Arial" pitchFamily="34" charset="0"/>
                <a:ea typeface="Times New Roman" pitchFamily="18" charset="0"/>
                <a:cs typeface="Arial" pitchFamily="34" charset="0"/>
              </a:rPr>
              <a:t>Podemos dizer que boa parte do sol local, “pertenceu” a famosa atriz da década de sessenta, a Brigitte Bardot, pois nesse recanto aprazível encontrou o paraíso que já não podia desfrutar em Saint-Tropez.</a:t>
            </a:r>
            <a:endParaRPr lang="pt-BR" sz="105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PT" sz="2400" dirty="0" smtClean="0">
              <a:solidFill>
                <a:schemeClr val="bg1"/>
              </a:solidFill>
              <a:latin typeface="Arial" pitchFamily="34" charset="0"/>
              <a:ea typeface="Times New Roman" pitchFamily="18" charset="0"/>
              <a:cs typeface="Arial" pitchFamily="34" charset="0"/>
            </a:endParaRPr>
          </a:p>
          <a:p>
            <a:pPr algn="ctr" eaLnBrk="0" fontAlgn="base" hangingPunct="0">
              <a:spcBef>
                <a:spcPct val="0"/>
              </a:spcBef>
              <a:spcAft>
                <a:spcPct val="0"/>
              </a:spcAft>
            </a:pPr>
            <a:r>
              <a:rPr lang="pt-PT" sz="2400" dirty="0" smtClean="0">
                <a:solidFill>
                  <a:schemeClr val="bg1"/>
                </a:solidFill>
                <a:latin typeface="Arial" pitchFamily="34" charset="0"/>
                <a:ea typeface="Times New Roman" pitchFamily="18" charset="0"/>
                <a:cs typeface="Arial" pitchFamily="34" charset="0"/>
              </a:rPr>
              <a:t>Localizada </a:t>
            </a:r>
            <a:r>
              <a:rPr lang="pt-PT" sz="2400" dirty="0">
                <a:solidFill>
                  <a:schemeClr val="bg1"/>
                </a:solidFill>
                <a:latin typeface="Arial" pitchFamily="34" charset="0"/>
                <a:ea typeface="Times New Roman" pitchFamily="18" charset="0"/>
                <a:cs typeface="Arial" pitchFamily="34" charset="0"/>
              </a:rPr>
              <a:t>a 171 Km da capital com sua origem em uma pequena aldeia pescadora, esta península que mais parece uma ilha, com 8 km de extensão é de uma beleza incomparável, é hoje um sofisticado balneário  com uma agitada vida noturna, que começou com a vinda da atriz. Na baixa </a:t>
            </a:r>
            <a:r>
              <a:rPr lang="pt-BR" sz="2400" dirty="0">
                <a:solidFill>
                  <a:schemeClr val="bg1"/>
                </a:solidFill>
                <a:latin typeface="Arial" pitchFamily="34" charset="0"/>
                <a:ea typeface="Times New Roman" pitchFamily="18" charset="0"/>
                <a:cs typeface="Arial" pitchFamily="34" charset="0"/>
              </a:rPr>
              <a:t>estação se transforma em uma atração para os apreciadores da gastronomia, arte, ecologia e bom gosto.</a:t>
            </a:r>
            <a:r>
              <a:rPr lang="pt-PT" sz="2400" dirty="0">
                <a:solidFill>
                  <a:schemeClr val="bg1"/>
                </a:solidFill>
                <a:latin typeface="Arial" pitchFamily="34" charset="0"/>
                <a:ea typeface="Times New Roman" pitchFamily="18" charset="0"/>
                <a:cs typeface="Arial" pitchFamily="34" charset="0"/>
              </a:rPr>
              <a:t>  </a:t>
            </a:r>
            <a:endParaRPr lang="pt-BR" sz="1050" dirty="0">
              <a:solidFill>
                <a:schemeClr val="bg1"/>
              </a:solidFill>
              <a:latin typeface="Arial" pitchFamily="34" charset="0"/>
              <a:cs typeface="Arial" pitchFamily="34" charset="0"/>
            </a:endParaRPr>
          </a:p>
          <a:p>
            <a:pPr algn="ctr" eaLnBrk="0" fontAlgn="base" hangingPunct="0">
              <a:spcBef>
                <a:spcPct val="0"/>
              </a:spcBef>
              <a:spcAft>
                <a:spcPct val="0"/>
              </a:spcAft>
            </a:pPr>
            <a:endParaRPr lang="pt-BR" sz="3600" dirty="0">
              <a:solidFill>
                <a:schemeClr val="bg1"/>
              </a:solidFill>
              <a:latin typeface="Arial" pitchFamily="34" charset="0"/>
              <a:cs typeface="Arial" pitchFamily="34" charset="0"/>
            </a:endParaRPr>
          </a:p>
        </p:txBody>
      </p:sp>
      <p:sp>
        <p:nvSpPr>
          <p:cNvPr id="6" name="CaixaDeTexto 5"/>
          <p:cNvSpPr txBox="1"/>
          <p:nvPr/>
        </p:nvSpPr>
        <p:spPr>
          <a:xfrm>
            <a:off x="9264352" y="420162"/>
            <a:ext cx="1350050" cy="1200329"/>
          </a:xfrm>
          <a:prstGeom prst="rect">
            <a:avLst/>
          </a:prstGeom>
          <a:noFill/>
        </p:spPr>
        <p:txBody>
          <a:bodyPr wrap="none" rtlCol="0">
            <a:spAutoFit/>
          </a:bodyPr>
          <a:lstStyle/>
          <a:p>
            <a:r>
              <a:rPr lang="pt-BR" sz="3600" dirty="0">
                <a:solidFill>
                  <a:srgbClr val="FFFF00"/>
                </a:solidFill>
                <a:latin typeface="AR BLANCA" pitchFamily="2" charset="0"/>
              </a:rPr>
              <a:t>BÚZIOS</a:t>
            </a:r>
          </a:p>
          <a:p>
            <a:r>
              <a:rPr lang="pt-BR" sz="3600" dirty="0">
                <a:solidFill>
                  <a:srgbClr val="FFFF00"/>
                </a:solidFill>
                <a:latin typeface="AR BLANCA" pitchFamily="2" charset="0"/>
              </a:rPr>
              <a:t>BRASIL</a:t>
            </a:r>
          </a:p>
        </p:txBody>
      </p:sp>
      <p:sp>
        <p:nvSpPr>
          <p:cNvPr id="7"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4033477990"/>
      </p:ext>
    </p:extLst>
  </p:cSld>
  <p:clrMapOvr>
    <a:masterClrMapping/>
  </p:clrMapOvr>
  <p:transition spd="slow" advClick="0" advTm="9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5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5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9" dur="5000"/>
                                        <p:tgtEl>
                                          <p:spTgt spid="5">
                                            <p:txEl>
                                              <p:pRg st="1" end="1"/>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5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4" dur="5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5" dur="5000"/>
                                        <p:tgtEl>
                                          <p:spTgt spid="5">
                                            <p:txEl>
                                              <p:pRg st="2" end="2"/>
                                            </p:txEl>
                                          </p:spTgt>
                                        </p:tgtEl>
                                      </p:cBhvr>
                                    </p:animEffect>
                                  </p:childTnLst>
                                </p:cTn>
                              </p:par>
                            </p:childTnLst>
                          </p:cTn>
                        </p:par>
                        <p:par>
                          <p:cTn id="16" fill="hold">
                            <p:stCondLst>
                              <p:cond delay="10000"/>
                            </p:stCondLst>
                            <p:childTnLst>
                              <p:par>
                                <p:cTn id="17" presetID="53" presetClass="entr" presetSubtype="0" fill="hold" nodeType="after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p:cTn id="19" dur="5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0" dur="50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21" dur="5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771228" y="2492896"/>
            <a:ext cx="11305256" cy="3908762"/>
          </a:xfrm>
          <a:prstGeom prst="rect">
            <a:avLst/>
          </a:prstGeom>
        </p:spPr>
        <p:txBody>
          <a:bodyPr wrap="square">
            <a:spAutoFit/>
          </a:bodyPr>
          <a:lstStyle/>
          <a:p>
            <a:pPr algn="ctr">
              <a:spcAft>
                <a:spcPts val="600"/>
              </a:spcAft>
            </a:pPr>
            <a:r>
              <a:rPr lang="pt-PT" dirty="0">
                <a:latin typeface="Times New Roman"/>
                <a:ea typeface="Times New Roman"/>
              </a:rPr>
              <a:t> </a:t>
            </a:r>
            <a:endParaRPr lang="pt-BR" dirty="0">
              <a:latin typeface="Times New Roman"/>
              <a:ea typeface="Times New Roman"/>
            </a:endParaRPr>
          </a:p>
          <a:p>
            <a:pPr algn="ctr">
              <a:spcAft>
                <a:spcPts val="600"/>
              </a:spcAft>
            </a:pPr>
            <a:endParaRPr lang="pt-PT" sz="2800" dirty="0">
              <a:solidFill>
                <a:schemeClr val="bg1"/>
              </a:solidFill>
              <a:latin typeface="Times New Roman"/>
              <a:ea typeface="Times New Roman"/>
            </a:endParaRPr>
          </a:p>
          <a:p>
            <a:pPr algn="ctr">
              <a:spcAft>
                <a:spcPts val="600"/>
              </a:spcAft>
            </a:pPr>
            <a:r>
              <a:rPr lang="pt-PT" sz="3200" dirty="0">
                <a:solidFill>
                  <a:schemeClr val="bg1"/>
                </a:solidFill>
                <a:latin typeface="Times New Roman"/>
                <a:ea typeface="Times New Roman"/>
              </a:rPr>
              <a:t>O navio continua sua navegação para esse porto, um dos principais do Brasil, logo pela manhã, passamos por São </a:t>
            </a:r>
            <a:r>
              <a:rPr lang="pt-BR" sz="3200" dirty="0">
                <a:solidFill>
                  <a:schemeClr val="bg1"/>
                </a:solidFill>
                <a:latin typeface="Times New Roman"/>
                <a:ea typeface="Times New Roman"/>
              </a:rPr>
              <a:t>Sebastião</a:t>
            </a:r>
            <a:r>
              <a:rPr lang="pt-PT" sz="3200" dirty="0">
                <a:solidFill>
                  <a:schemeClr val="bg1"/>
                </a:solidFill>
                <a:latin typeface="Times New Roman"/>
                <a:ea typeface="Times New Roman"/>
              </a:rPr>
              <a:t> e em seguida ao porto onde embarcou o </a:t>
            </a:r>
            <a:r>
              <a:rPr lang="pt-BR" sz="3200" dirty="0">
                <a:solidFill>
                  <a:schemeClr val="bg1"/>
                </a:solidFill>
                <a:latin typeface="Times New Roman"/>
                <a:ea typeface="Times New Roman"/>
              </a:rPr>
              <a:t>prático</a:t>
            </a:r>
            <a:r>
              <a:rPr lang="pt-PT" sz="3200" dirty="0">
                <a:solidFill>
                  <a:schemeClr val="bg1"/>
                </a:solidFill>
                <a:latin typeface="Times New Roman"/>
                <a:ea typeface="Times New Roman"/>
              </a:rPr>
              <a:t> para as manobras de atracamento. E assim concluímos essa mágica travessia oceânica, passando do Metideterrâneo ao fim do cruzeiro ao longo da costa sul da América. </a:t>
            </a:r>
            <a:endParaRPr lang="pt-BR" sz="3200" dirty="0">
              <a:solidFill>
                <a:schemeClr val="bg1"/>
              </a:solidFill>
              <a:latin typeface="Times New Roman"/>
              <a:ea typeface="Times New Roman"/>
            </a:endParaRPr>
          </a:p>
        </p:txBody>
      </p:sp>
      <p:sp>
        <p:nvSpPr>
          <p:cNvPr id="3" name="CaixaDeTexto 2"/>
          <p:cNvSpPr txBox="1"/>
          <p:nvPr/>
        </p:nvSpPr>
        <p:spPr>
          <a:xfrm>
            <a:off x="9984432" y="662085"/>
            <a:ext cx="1428596" cy="1200329"/>
          </a:xfrm>
          <a:prstGeom prst="rect">
            <a:avLst/>
          </a:prstGeom>
          <a:noFill/>
        </p:spPr>
        <p:txBody>
          <a:bodyPr wrap="none" rtlCol="0">
            <a:spAutoFit/>
          </a:bodyPr>
          <a:lstStyle/>
          <a:p>
            <a:r>
              <a:rPr lang="pt-BR" sz="3600" dirty="0">
                <a:solidFill>
                  <a:srgbClr val="FFFF00"/>
                </a:solidFill>
                <a:latin typeface="AR BLANCA" pitchFamily="2" charset="0"/>
              </a:rPr>
              <a:t>SANTOS</a:t>
            </a:r>
          </a:p>
          <a:p>
            <a:r>
              <a:rPr lang="pt-BR" sz="3600" dirty="0">
                <a:solidFill>
                  <a:srgbClr val="FFFF00"/>
                </a:solidFill>
                <a:latin typeface="AR BLANCA" pitchFamily="2" charset="0"/>
              </a:rPr>
              <a:t>BRASIL</a:t>
            </a:r>
          </a:p>
        </p:txBody>
      </p:sp>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59496" y="493269"/>
            <a:ext cx="5095414" cy="2794901"/>
          </a:xfrm>
          <a:prstGeom prst="rect">
            <a:avLst/>
          </a:prstGeom>
          <a:ln w="28575">
            <a:solidFill>
              <a:schemeClr val="accent2">
                <a:lumMod val="75000"/>
              </a:schemeClr>
            </a:solidFill>
          </a:ln>
        </p:spPr>
      </p:pic>
      <p:sp>
        <p:nvSpPr>
          <p:cNvPr id="5"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989670754"/>
      </p:ext>
    </p:extLst>
  </p:cSld>
  <p:clrMapOvr>
    <a:masterClrMapping/>
  </p:clrMapOvr>
  <p:transition spd="slow" advClick="0" advTm="45000">
    <p:push dir="d"/>
    <p:sndAc>
      <p:stSnd loop="1">
        <p:snd r:embed="rId2" name="As Time Goes By - 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9" dur="5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2207568" y="5229200"/>
            <a:ext cx="8052674" cy="1015663"/>
          </a:xfrm>
          <a:prstGeom prst="rect">
            <a:avLst/>
          </a:prstGeom>
          <a:noFill/>
        </p:spPr>
        <p:txBody>
          <a:bodyPr wrap="square" rtlCol="0">
            <a:spAutoFit/>
          </a:bodyPr>
          <a:lstStyle/>
          <a:p>
            <a:pPr algn="ctr"/>
            <a:r>
              <a:rPr lang="pt-BR" sz="2000" dirty="0">
                <a:solidFill>
                  <a:schemeClr val="bg1"/>
                </a:solidFill>
              </a:rPr>
              <a:t>MÚSICAS APRESENTADAS </a:t>
            </a:r>
          </a:p>
          <a:p>
            <a:pPr algn="ctr"/>
            <a:r>
              <a:rPr lang="pt-BR" sz="2000" dirty="0">
                <a:solidFill>
                  <a:schemeClr val="bg1"/>
                </a:solidFill>
              </a:rPr>
              <a:t>Ti Voglio Tanto Bene, Sessenta anos, Capricho italiano, La vida es bella,Tico tico no fubá e As time goes by</a:t>
            </a:r>
          </a:p>
        </p:txBody>
      </p:sp>
      <p:pic>
        <p:nvPicPr>
          <p:cNvPr id="3" name="Imagem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31640" y="2432141"/>
            <a:ext cx="2081348" cy="1686025"/>
          </a:xfrm>
          <a:prstGeom prst="rect">
            <a:avLst/>
          </a:prstGeom>
          <a:ln>
            <a:noFill/>
          </a:ln>
          <a:effectLst>
            <a:softEdge rad="112500"/>
          </a:effectLst>
        </p:spPr>
      </p:pic>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39416" y="111264"/>
            <a:ext cx="2173572" cy="1630179"/>
          </a:xfrm>
          <a:prstGeom prst="rect">
            <a:avLst/>
          </a:prstGeom>
          <a:ln>
            <a:noFill/>
          </a:ln>
          <a:effectLst>
            <a:softEdge rad="112500"/>
          </a:effectLst>
        </p:spPr>
      </p:pic>
      <p:sp>
        <p:nvSpPr>
          <p:cNvPr id="6" name="CaixaDeTexto 5"/>
          <p:cNvSpPr txBox="1"/>
          <p:nvPr/>
        </p:nvSpPr>
        <p:spPr>
          <a:xfrm>
            <a:off x="931640" y="1741444"/>
            <a:ext cx="1851992" cy="646331"/>
          </a:xfrm>
          <a:prstGeom prst="rect">
            <a:avLst/>
          </a:prstGeom>
          <a:noFill/>
        </p:spPr>
        <p:txBody>
          <a:bodyPr wrap="square" rtlCol="0">
            <a:spAutoFit/>
          </a:bodyPr>
          <a:lstStyle/>
          <a:p>
            <a:pPr algn="ctr"/>
            <a:r>
              <a:rPr lang="pt-BR" dirty="0">
                <a:solidFill>
                  <a:schemeClr val="bg1"/>
                </a:solidFill>
              </a:rPr>
              <a:t>Dubrovinik capital da Croácia</a:t>
            </a:r>
          </a:p>
        </p:txBody>
      </p:sp>
      <p:pic>
        <p:nvPicPr>
          <p:cNvPr id="7" name="Imagem 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644779" y="205635"/>
            <a:ext cx="2123395" cy="1653798"/>
          </a:xfrm>
          <a:prstGeom prst="rect">
            <a:avLst/>
          </a:prstGeom>
          <a:ln>
            <a:noFill/>
          </a:ln>
          <a:effectLst>
            <a:softEdge rad="112500"/>
          </a:effectLst>
        </p:spPr>
      </p:pic>
      <p:sp>
        <p:nvSpPr>
          <p:cNvPr id="8" name="CaixaDeTexto 7"/>
          <p:cNvSpPr txBox="1"/>
          <p:nvPr/>
        </p:nvSpPr>
        <p:spPr>
          <a:xfrm>
            <a:off x="3618342" y="1752935"/>
            <a:ext cx="1786963" cy="923330"/>
          </a:xfrm>
          <a:prstGeom prst="rect">
            <a:avLst/>
          </a:prstGeom>
          <a:noFill/>
        </p:spPr>
        <p:txBody>
          <a:bodyPr wrap="square" rtlCol="0">
            <a:spAutoFit/>
          </a:bodyPr>
          <a:lstStyle/>
          <a:p>
            <a:pPr algn="ctr"/>
            <a:r>
              <a:rPr lang="pt-BR" dirty="0">
                <a:solidFill>
                  <a:schemeClr val="bg1"/>
                </a:solidFill>
              </a:rPr>
              <a:t>Cagliari capital</a:t>
            </a:r>
          </a:p>
          <a:p>
            <a:pPr algn="ctr"/>
            <a:r>
              <a:rPr lang="pt-BR" dirty="0">
                <a:solidFill>
                  <a:schemeClr val="bg1"/>
                </a:solidFill>
              </a:rPr>
              <a:t> da Sardenha</a:t>
            </a:r>
          </a:p>
          <a:p>
            <a:pPr algn="ctr"/>
            <a:r>
              <a:rPr lang="pt-BR" dirty="0">
                <a:solidFill>
                  <a:schemeClr val="bg1"/>
                </a:solidFill>
              </a:rPr>
              <a:t> Itália</a:t>
            </a:r>
          </a:p>
        </p:txBody>
      </p:sp>
      <p:pic>
        <p:nvPicPr>
          <p:cNvPr id="11" name="Imagem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95429" y="269365"/>
            <a:ext cx="2000645" cy="1500483"/>
          </a:xfrm>
          <a:prstGeom prst="rect">
            <a:avLst/>
          </a:prstGeom>
          <a:ln>
            <a:noFill/>
          </a:ln>
          <a:effectLst>
            <a:softEdge rad="112500"/>
          </a:effectLst>
        </p:spPr>
      </p:pic>
      <p:sp>
        <p:nvSpPr>
          <p:cNvPr id="12" name="CaixaDeTexto 11"/>
          <p:cNvSpPr txBox="1"/>
          <p:nvPr/>
        </p:nvSpPr>
        <p:spPr>
          <a:xfrm>
            <a:off x="6845465" y="1916835"/>
            <a:ext cx="2016224" cy="646331"/>
          </a:xfrm>
          <a:prstGeom prst="rect">
            <a:avLst/>
          </a:prstGeom>
          <a:noFill/>
        </p:spPr>
        <p:txBody>
          <a:bodyPr wrap="square" rtlCol="0">
            <a:spAutoFit/>
          </a:bodyPr>
          <a:lstStyle/>
          <a:p>
            <a:pPr algn="ctr"/>
            <a:r>
              <a:rPr lang="pt-BR" dirty="0">
                <a:solidFill>
                  <a:schemeClr val="bg1"/>
                </a:solidFill>
              </a:rPr>
              <a:t>Palma de Maiorca</a:t>
            </a:r>
          </a:p>
          <a:p>
            <a:pPr algn="ctr"/>
            <a:r>
              <a:rPr lang="pt-BR" dirty="0">
                <a:solidFill>
                  <a:schemeClr val="bg1"/>
                </a:solidFill>
              </a:rPr>
              <a:t>Ilha Espanhola</a:t>
            </a:r>
          </a:p>
        </p:txBody>
      </p:sp>
      <p:pic>
        <p:nvPicPr>
          <p:cNvPr id="15" name="Imagem 14"/>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9446152" y="225008"/>
            <a:ext cx="2179234" cy="1634425"/>
          </a:xfrm>
          <a:prstGeom prst="rect">
            <a:avLst/>
          </a:prstGeom>
          <a:ln>
            <a:noFill/>
          </a:ln>
          <a:effectLst>
            <a:softEdge rad="112500"/>
          </a:effectLst>
        </p:spPr>
      </p:pic>
      <p:sp>
        <p:nvSpPr>
          <p:cNvPr id="16" name="CaixaDeTexto 15"/>
          <p:cNvSpPr txBox="1"/>
          <p:nvPr/>
        </p:nvSpPr>
        <p:spPr>
          <a:xfrm>
            <a:off x="931640" y="4175339"/>
            <a:ext cx="1707976" cy="646331"/>
          </a:xfrm>
          <a:prstGeom prst="rect">
            <a:avLst/>
          </a:prstGeom>
          <a:noFill/>
        </p:spPr>
        <p:txBody>
          <a:bodyPr wrap="square" rtlCol="0">
            <a:spAutoFit/>
          </a:bodyPr>
          <a:lstStyle/>
          <a:p>
            <a:pPr algn="ctr"/>
            <a:r>
              <a:rPr lang="pt-BR" dirty="0">
                <a:solidFill>
                  <a:schemeClr val="bg1"/>
                </a:solidFill>
              </a:rPr>
              <a:t>Porto de Cádiz </a:t>
            </a:r>
          </a:p>
          <a:p>
            <a:pPr algn="ctr"/>
            <a:r>
              <a:rPr lang="pt-BR" dirty="0">
                <a:solidFill>
                  <a:schemeClr val="bg1"/>
                </a:solidFill>
              </a:rPr>
              <a:t>Costa Espanhola</a:t>
            </a:r>
          </a:p>
        </p:txBody>
      </p:sp>
      <p:sp>
        <p:nvSpPr>
          <p:cNvPr id="17" name="CaixaDeTexto 16"/>
          <p:cNvSpPr txBox="1"/>
          <p:nvPr/>
        </p:nvSpPr>
        <p:spPr>
          <a:xfrm>
            <a:off x="10056440" y="1859433"/>
            <a:ext cx="1438088" cy="646331"/>
          </a:xfrm>
          <a:prstGeom prst="rect">
            <a:avLst/>
          </a:prstGeom>
          <a:noFill/>
        </p:spPr>
        <p:txBody>
          <a:bodyPr wrap="square" rtlCol="0">
            <a:spAutoFit/>
          </a:bodyPr>
          <a:lstStyle/>
          <a:p>
            <a:pPr algn="ctr"/>
            <a:r>
              <a:rPr lang="pt-BR" dirty="0">
                <a:solidFill>
                  <a:schemeClr val="bg1"/>
                </a:solidFill>
              </a:rPr>
              <a:t>Barcelona</a:t>
            </a:r>
          </a:p>
          <a:p>
            <a:pPr algn="ctr"/>
            <a:r>
              <a:rPr lang="pt-BR" dirty="0">
                <a:solidFill>
                  <a:schemeClr val="bg1"/>
                </a:solidFill>
              </a:rPr>
              <a:t> Casa Gaudi</a:t>
            </a:r>
          </a:p>
        </p:txBody>
      </p:sp>
      <p:pic>
        <p:nvPicPr>
          <p:cNvPr id="18" name="Imagem 17"/>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719736" y="2622048"/>
            <a:ext cx="2048438" cy="1453879"/>
          </a:xfrm>
          <a:prstGeom prst="rect">
            <a:avLst/>
          </a:prstGeom>
          <a:ln>
            <a:noFill/>
          </a:ln>
          <a:effectLst>
            <a:softEdge rad="112500"/>
          </a:effectLst>
        </p:spPr>
      </p:pic>
      <p:sp>
        <p:nvSpPr>
          <p:cNvPr id="19" name="CaixaDeTexto 18"/>
          <p:cNvSpPr txBox="1"/>
          <p:nvPr/>
        </p:nvSpPr>
        <p:spPr>
          <a:xfrm>
            <a:off x="3600106" y="4173533"/>
            <a:ext cx="1872208" cy="369332"/>
          </a:xfrm>
          <a:prstGeom prst="rect">
            <a:avLst/>
          </a:prstGeom>
          <a:noFill/>
        </p:spPr>
        <p:txBody>
          <a:bodyPr wrap="square" rtlCol="0">
            <a:spAutoFit/>
          </a:bodyPr>
          <a:lstStyle/>
          <a:p>
            <a:pPr algn="ctr"/>
            <a:r>
              <a:rPr lang="pt-BR" dirty="0">
                <a:solidFill>
                  <a:schemeClr val="bg1"/>
                </a:solidFill>
              </a:rPr>
              <a:t>Recife</a:t>
            </a:r>
          </a:p>
        </p:txBody>
      </p:sp>
      <p:pic>
        <p:nvPicPr>
          <p:cNvPr id="20" name="Imagem 1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6985093" y="2751064"/>
            <a:ext cx="2063235" cy="1397404"/>
          </a:xfrm>
          <a:prstGeom prst="rect">
            <a:avLst/>
          </a:prstGeom>
          <a:ln>
            <a:noFill/>
          </a:ln>
          <a:effectLst>
            <a:softEdge rad="112500"/>
          </a:effectLst>
        </p:spPr>
      </p:pic>
      <p:sp>
        <p:nvSpPr>
          <p:cNvPr id="21" name="CaixaDeTexto 20"/>
          <p:cNvSpPr txBox="1"/>
          <p:nvPr/>
        </p:nvSpPr>
        <p:spPr>
          <a:xfrm>
            <a:off x="7593335" y="4251217"/>
            <a:ext cx="1308055" cy="369332"/>
          </a:xfrm>
          <a:prstGeom prst="rect">
            <a:avLst/>
          </a:prstGeom>
          <a:noFill/>
        </p:spPr>
        <p:txBody>
          <a:bodyPr wrap="square" rtlCol="0">
            <a:spAutoFit/>
          </a:bodyPr>
          <a:lstStyle/>
          <a:p>
            <a:r>
              <a:rPr lang="pt-BR" dirty="0">
                <a:solidFill>
                  <a:schemeClr val="bg1"/>
                </a:solidFill>
              </a:rPr>
              <a:t>Salvador</a:t>
            </a:r>
          </a:p>
        </p:txBody>
      </p:sp>
      <p:pic>
        <p:nvPicPr>
          <p:cNvPr id="23" name="Imagem 22"/>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9644590" y="2714498"/>
            <a:ext cx="2095387" cy="1393030"/>
          </a:xfrm>
          <a:prstGeom prst="rect">
            <a:avLst/>
          </a:prstGeom>
          <a:ln>
            <a:noFill/>
          </a:ln>
          <a:effectLst>
            <a:softEdge rad="112500"/>
          </a:effectLst>
        </p:spPr>
      </p:pic>
      <p:sp>
        <p:nvSpPr>
          <p:cNvPr id="24" name="CaixaDeTexto 23"/>
          <p:cNvSpPr txBox="1"/>
          <p:nvPr/>
        </p:nvSpPr>
        <p:spPr>
          <a:xfrm>
            <a:off x="9737439" y="4107528"/>
            <a:ext cx="2078811" cy="1200329"/>
          </a:xfrm>
          <a:prstGeom prst="rect">
            <a:avLst/>
          </a:prstGeom>
          <a:noFill/>
        </p:spPr>
        <p:txBody>
          <a:bodyPr wrap="square" rtlCol="0">
            <a:spAutoFit/>
          </a:bodyPr>
          <a:lstStyle/>
          <a:p>
            <a:pPr algn="ctr"/>
            <a:r>
              <a:rPr lang="pt-BR" dirty="0">
                <a:solidFill>
                  <a:schemeClr val="bg1"/>
                </a:solidFill>
              </a:rPr>
              <a:t>Jantar despedida</a:t>
            </a:r>
          </a:p>
          <a:p>
            <a:pPr algn="ctr"/>
            <a:r>
              <a:rPr lang="pt-BR" dirty="0">
                <a:solidFill>
                  <a:schemeClr val="bg1"/>
                </a:solidFill>
              </a:rPr>
              <a:t>oferecido pelo comandante em  Búzios e Santos</a:t>
            </a:r>
          </a:p>
        </p:txBody>
      </p:sp>
      <p:sp>
        <p:nvSpPr>
          <p:cNvPr id="2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2973518807"/>
      </p:ext>
    </p:extLst>
  </p:cSld>
  <p:clrMapOvr>
    <a:masterClrMapping/>
  </p:clrMapOvr>
  <p:transition spd="slow" advClick="0" advTm="8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 calcmode="lin" valueType="num">
                                      <p:cBhvr>
                                        <p:cTn id="9" dur="4000" fill="hold"/>
                                        <p:tgtEl>
                                          <p:spTgt spid="5"/>
                                        </p:tgtEl>
                                        <p:attrNameLst>
                                          <p:attrName>style.rotation</p:attrName>
                                        </p:attrNameLst>
                                      </p:cBhvr>
                                      <p:tavLst>
                                        <p:tav tm="0">
                                          <p:val>
                                            <p:fltVal val="90"/>
                                          </p:val>
                                        </p:tav>
                                        <p:tav tm="100000">
                                          <p:val>
                                            <p:fltVal val="0"/>
                                          </p:val>
                                        </p:tav>
                                      </p:tavLst>
                                    </p:anim>
                                    <p:animEffect transition="in" filter="fade">
                                      <p:cBhvr>
                                        <p:cTn id="10" dur="4000"/>
                                        <p:tgtEl>
                                          <p:spTgt spid="5"/>
                                        </p:tgtEl>
                                      </p:cBhvr>
                                    </p:animEffect>
                                  </p:childTnLst>
                                </p:cTn>
                              </p:par>
                            </p:childTnLst>
                          </p:cTn>
                        </p:par>
                        <p:par>
                          <p:cTn id="11" fill="hold">
                            <p:stCondLst>
                              <p:cond delay="4000"/>
                            </p:stCondLst>
                            <p:childTnLst>
                              <p:par>
                                <p:cTn id="12" presetID="2" presetClass="entr" presetSubtype="4"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4000" fill="hold"/>
                                        <p:tgtEl>
                                          <p:spTgt spid="7"/>
                                        </p:tgtEl>
                                        <p:attrNameLst>
                                          <p:attrName>ppt_x</p:attrName>
                                        </p:attrNameLst>
                                      </p:cBhvr>
                                      <p:tavLst>
                                        <p:tav tm="0">
                                          <p:val>
                                            <p:strVal val="#ppt_x"/>
                                          </p:val>
                                        </p:tav>
                                        <p:tav tm="100000">
                                          <p:val>
                                            <p:strVal val="#ppt_x"/>
                                          </p:val>
                                        </p:tav>
                                      </p:tavLst>
                                    </p:anim>
                                    <p:anim calcmode="lin" valueType="num">
                                      <p:cBhvr additive="base">
                                        <p:cTn id="15" dur="4000" fill="hold"/>
                                        <p:tgtEl>
                                          <p:spTgt spid="7"/>
                                        </p:tgtEl>
                                        <p:attrNameLst>
                                          <p:attrName>ppt_y</p:attrName>
                                        </p:attrNameLst>
                                      </p:cBhvr>
                                      <p:tavLst>
                                        <p:tav tm="0">
                                          <p:val>
                                            <p:strVal val="1+#ppt_h/2"/>
                                          </p:val>
                                        </p:tav>
                                        <p:tav tm="100000">
                                          <p:val>
                                            <p:strVal val="#ppt_y"/>
                                          </p:val>
                                        </p:tav>
                                      </p:tavLst>
                                    </p:anim>
                                  </p:childTnLst>
                                </p:cTn>
                              </p:par>
                            </p:childTnLst>
                          </p:cTn>
                        </p:par>
                        <p:par>
                          <p:cTn id="16" fill="hold">
                            <p:stCondLst>
                              <p:cond delay="8000"/>
                            </p:stCondLst>
                            <p:childTnLst>
                              <p:par>
                                <p:cTn id="17" presetID="2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4000"/>
                                        <p:tgtEl>
                                          <p:spTgt spid="11"/>
                                        </p:tgtEl>
                                      </p:cBhvr>
                                    </p:animEffect>
                                  </p:childTnLst>
                                </p:cTn>
                              </p:par>
                            </p:childTnLst>
                          </p:cTn>
                        </p:par>
                        <p:par>
                          <p:cTn id="20" fill="hold">
                            <p:stCondLst>
                              <p:cond delay="12000"/>
                            </p:stCondLst>
                            <p:childTnLst>
                              <p:par>
                                <p:cTn id="21" presetID="31"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4000" fill="hold"/>
                                        <p:tgtEl>
                                          <p:spTgt spid="15"/>
                                        </p:tgtEl>
                                        <p:attrNameLst>
                                          <p:attrName>ppt_w</p:attrName>
                                        </p:attrNameLst>
                                      </p:cBhvr>
                                      <p:tavLst>
                                        <p:tav tm="0">
                                          <p:val>
                                            <p:fltVal val="0"/>
                                          </p:val>
                                        </p:tav>
                                        <p:tav tm="100000">
                                          <p:val>
                                            <p:strVal val="#ppt_w"/>
                                          </p:val>
                                        </p:tav>
                                      </p:tavLst>
                                    </p:anim>
                                    <p:anim calcmode="lin" valueType="num">
                                      <p:cBhvr>
                                        <p:cTn id="24" dur="4000" fill="hold"/>
                                        <p:tgtEl>
                                          <p:spTgt spid="15"/>
                                        </p:tgtEl>
                                        <p:attrNameLst>
                                          <p:attrName>ppt_h</p:attrName>
                                        </p:attrNameLst>
                                      </p:cBhvr>
                                      <p:tavLst>
                                        <p:tav tm="0">
                                          <p:val>
                                            <p:fltVal val="0"/>
                                          </p:val>
                                        </p:tav>
                                        <p:tav tm="100000">
                                          <p:val>
                                            <p:strVal val="#ppt_h"/>
                                          </p:val>
                                        </p:tav>
                                      </p:tavLst>
                                    </p:anim>
                                    <p:anim calcmode="lin" valueType="num">
                                      <p:cBhvr>
                                        <p:cTn id="25" dur="4000" fill="hold"/>
                                        <p:tgtEl>
                                          <p:spTgt spid="15"/>
                                        </p:tgtEl>
                                        <p:attrNameLst>
                                          <p:attrName>style.rotation</p:attrName>
                                        </p:attrNameLst>
                                      </p:cBhvr>
                                      <p:tavLst>
                                        <p:tav tm="0">
                                          <p:val>
                                            <p:fltVal val="90"/>
                                          </p:val>
                                        </p:tav>
                                        <p:tav tm="100000">
                                          <p:val>
                                            <p:fltVal val="0"/>
                                          </p:val>
                                        </p:tav>
                                      </p:tavLst>
                                    </p:anim>
                                    <p:animEffect transition="in" filter="fade">
                                      <p:cBhvr>
                                        <p:cTn id="26" dur="4000"/>
                                        <p:tgtEl>
                                          <p:spTgt spid="15"/>
                                        </p:tgtEl>
                                      </p:cBhvr>
                                    </p:animEffect>
                                  </p:childTnLst>
                                </p:cTn>
                              </p:par>
                            </p:childTnLst>
                          </p:cTn>
                        </p:par>
                        <p:par>
                          <p:cTn id="27" fill="hold">
                            <p:stCondLst>
                              <p:cond delay="16000"/>
                            </p:stCondLst>
                            <p:childTnLst>
                              <p:par>
                                <p:cTn id="28" presetID="26"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1160">
                                          <p:stCondLst>
                                            <p:cond delay="0"/>
                                          </p:stCondLst>
                                        </p:cTn>
                                        <p:tgtEl>
                                          <p:spTgt spid="3"/>
                                        </p:tgtEl>
                                      </p:cBhvr>
                                    </p:animEffect>
                                    <p:anim calcmode="lin" valueType="num">
                                      <p:cBhvr>
                                        <p:cTn id="31"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2"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3"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34"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35"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36" dur="52">
                                          <p:stCondLst>
                                            <p:cond delay="1300"/>
                                          </p:stCondLst>
                                        </p:cTn>
                                        <p:tgtEl>
                                          <p:spTgt spid="3"/>
                                        </p:tgtEl>
                                      </p:cBhvr>
                                      <p:to x="100000" y="60000"/>
                                    </p:animScale>
                                    <p:animScale>
                                      <p:cBhvr>
                                        <p:cTn id="37" dur="332" decel="50000">
                                          <p:stCondLst>
                                            <p:cond delay="1352"/>
                                          </p:stCondLst>
                                        </p:cTn>
                                        <p:tgtEl>
                                          <p:spTgt spid="3"/>
                                        </p:tgtEl>
                                      </p:cBhvr>
                                      <p:to x="100000" y="100000"/>
                                    </p:animScale>
                                    <p:animScale>
                                      <p:cBhvr>
                                        <p:cTn id="38" dur="52">
                                          <p:stCondLst>
                                            <p:cond delay="2624"/>
                                          </p:stCondLst>
                                        </p:cTn>
                                        <p:tgtEl>
                                          <p:spTgt spid="3"/>
                                        </p:tgtEl>
                                      </p:cBhvr>
                                      <p:to x="100000" y="80000"/>
                                    </p:animScale>
                                    <p:animScale>
                                      <p:cBhvr>
                                        <p:cTn id="39" dur="332" decel="50000">
                                          <p:stCondLst>
                                            <p:cond delay="2676"/>
                                          </p:stCondLst>
                                        </p:cTn>
                                        <p:tgtEl>
                                          <p:spTgt spid="3"/>
                                        </p:tgtEl>
                                      </p:cBhvr>
                                      <p:to x="100000" y="100000"/>
                                    </p:animScale>
                                    <p:animScale>
                                      <p:cBhvr>
                                        <p:cTn id="40" dur="52">
                                          <p:stCondLst>
                                            <p:cond delay="3284"/>
                                          </p:stCondLst>
                                        </p:cTn>
                                        <p:tgtEl>
                                          <p:spTgt spid="3"/>
                                        </p:tgtEl>
                                      </p:cBhvr>
                                      <p:to x="100000" y="90000"/>
                                    </p:animScale>
                                    <p:animScale>
                                      <p:cBhvr>
                                        <p:cTn id="41" dur="332" decel="50000">
                                          <p:stCondLst>
                                            <p:cond delay="3336"/>
                                          </p:stCondLst>
                                        </p:cTn>
                                        <p:tgtEl>
                                          <p:spTgt spid="3"/>
                                        </p:tgtEl>
                                      </p:cBhvr>
                                      <p:to x="100000" y="100000"/>
                                    </p:animScale>
                                    <p:animScale>
                                      <p:cBhvr>
                                        <p:cTn id="42" dur="52">
                                          <p:stCondLst>
                                            <p:cond delay="3616"/>
                                          </p:stCondLst>
                                        </p:cTn>
                                        <p:tgtEl>
                                          <p:spTgt spid="3"/>
                                        </p:tgtEl>
                                      </p:cBhvr>
                                      <p:to x="100000" y="95000"/>
                                    </p:animScale>
                                    <p:animScale>
                                      <p:cBhvr>
                                        <p:cTn id="43" dur="332" decel="50000">
                                          <p:stCondLst>
                                            <p:cond delay="3668"/>
                                          </p:stCondLst>
                                        </p:cTn>
                                        <p:tgtEl>
                                          <p:spTgt spid="3"/>
                                        </p:tgtEl>
                                      </p:cBhvr>
                                      <p:to x="100000" y="100000"/>
                                    </p:animScale>
                                  </p:childTnLst>
                                </p:cTn>
                              </p:par>
                            </p:childTnLst>
                          </p:cTn>
                        </p:par>
                        <p:par>
                          <p:cTn id="44" fill="hold">
                            <p:stCondLst>
                              <p:cond delay="20000"/>
                            </p:stCondLst>
                            <p:childTnLst>
                              <p:par>
                                <p:cTn id="45" presetID="42" presetClass="entr" presetSubtype="0"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4000"/>
                                        <p:tgtEl>
                                          <p:spTgt spid="18"/>
                                        </p:tgtEl>
                                      </p:cBhvr>
                                    </p:animEffect>
                                    <p:anim calcmode="lin" valueType="num">
                                      <p:cBhvr>
                                        <p:cTn id="48" dur="4000" fill="hold"/>
                                        <p:tgtEl>
                                          <p:spTgt spid="18"/>
                                        </p:tgtEl>
                                        <p:attrNameLst>
                                          <p:attrName>ppt_x</p:attrName>
                                        </p:attrNameLst>
                                      </p:cBhvr>
                                      <p:tavLst>
                                        <p:tav tm="0">
                                          <p:val>
                                            <p:strVal val="#ppt_x"/>
                                          </p:val>
                                        </p:tav>
                                        <p:tav tm="100000">
                                          <p:val>
                                            <p:strVal val="#ppt_x"/>
                                          </p:val>
                                        </p:tav>
                                      </p:tavLst>
                                    </p:anim>
                                    <p:anim calcmode="lin" valueType="num">
                                      <p:cBhvr>
                                        <p:cTn id="49" dur="400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4000"/>
                            </p:stCondLst>
                            <p:childTnLst>
                              <p:par>
                                <p:cTn id="51" presetID="6" presetClass="entr" presetSubtype="16"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circle(in)">
                                      <p:cBhvr>
                                        <p:cTn id="53" dur="4000"/>
                                        <p:tgtEl>
                                          <p:spTgt spid="20"/>
                                        </p:tgtEl>
                                      </p:cBhvr>
                                    </p:animEffect>
                                  </p:childTnLst>
                                </p:cTn>
                              </p:par>
                            </p:childTnLst>
                          </p:cTn>
                        </p:par>
                        <p:par>
                          <p:cTn id="54" fill="hold">
                            <p:stCondLst>
                              <p:cond delay="28000"/>
                            </p:stCondLst>
                            <p:childTnLst>
                              <p:par>
                                <p:cTn id="55" presetID="31" presetClass="entr" presetSubtype="0"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4000" fill="hold"/>
                                        <p:tgtEl>
                                          <p:spTgt spid="23"/>
                                        </p:tgtEl>
                                        <p:attrNameLst>
                                          <p:attrName>ppt_w</p:attrName>
                                        </p:attrNameLst>
                                      </p:cBhvr>
                                      <p:tavLst>
                                        <p:tav tm="0">
                                          <p:val>
                                            <p:fltVal val="0"/>
                                          </p:val>
                                        </p:tav>
                                        <p:tav tm="100000">
                                          <p:val>
                                            <p:strVal val="#ppt_w"/>
                                          </p:val>
                                        </p:tav>
                                      </p:tavLst>
                                    </p:anim>
                                    <p:anim calcmode="lin" valueType="num">
                                      <p:cBhvr>
                                        <p:cTn id="58" dur="4000" fill="hold"/>
                                        <p:tgtEl>
                                          <p:spTgt spid="23"/>
                                        </p:tgtEl>
                                        <p:attrNameLst>
                                          <p:attrName>ppt_h</p:attrName>
                                        </p:attrNameLst>
                                      </p:cBhvr>
                                      <p:tavLst>
                                        <p:tav tm="0">
                                          <p:val>
                                            <p:fltVal val="0"/>
                                          </p:val>
                                        </p:tav>
                                        <p:tav tm="100000">
                                          <p:val>
                                            <p:strVal val="#ppt_h"/>
                                          </p:val>
                                        </p:tav>
                                      </p:tavLst>
                                    </p:anim>
                                    <p:anim calcmode="lin" valueType="num">
                                      <p:cBhvr>
                                        <p:cTn id="59" dur="4000" fill="hold"/>
                                        <p:tgtEl>
                                          <p:spTgt spid="23"/>
                                        </p:tgtEl>
                                        <p:attrNameLst>
                                          <p:attrName>style.rotation</p:attrName>
                                        </p:attrNameLst>
                                      </p:cBhvr>
                                      <p:tavLst>
                                        <p:tav tm="0">
                                          <p:val>
                                            <p:fltVal val="90"/>
                                          </p:val>
                                        </p:tav>
                                        <p:tav tm="100000">
                                          <p:val>
                                            <p:fltVal val="0"/>
                                          </p:val>
                                        </p:tav>
                                      </p:tavLst>
                                    </p:anim>
                                    <p:animEffect transition="in" filter="fade">
                                      <p:cBhvr>
                                        <p:cTn id="60" dur="4000"/>
                                        <p:tgtEl>
                                          <p:spTgt spid="23"/>
                                        </p:tgtEl>
                                      </p:cBhvr>
                                    </p:animEffect>
                                  </p:childTnLst>
                                </p:cTn>
                              </p:par>
                              <p:par>
                                <p:cTn id="61" presetID="22" presetClass="entr" presetSubtype="4" fill="hold" nodeType="withEffect">
                                  <p:stCondLst>
                                    <p:cond delay="0"/>
                                  </p:stCondLst>
                                  <p:childTnLst>
                                    <p:set>
                                      <p:cBhvr>
                                        <p:cTn id="62" dur="1" fill="hold">
                                          <p:stCondLst>
                                            <p:cond delay="0"/>
                                          </p:stCondLst>
                                        </p:cTn>
                                        <p:tgtEl>
                                          <p:spTgt spid="2">
                                            <p:txEl>
                                              <p:pRg st="1" end="1"/>
                                            </p:txEl>
                                          </p:spTgt>
                                        </p:tgtEl>
                                        <p:attrNameLst>
                                          <p:attrName>style.visibility</p:attrName>
                                        </p:attrNameLst>
                                      </p:cBhvr>
                                      <p:to>
                                        <p:strVal val="visible"/>
                                      </p:to>
                                    </p:set>
                                    <p:animEffect transition="in" filter="wipe(down)">
                                      <p:cBhvr>
                                        <p:cTn id="63"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400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21917" tIns="60958" rIns="121917" bIns="60958" numCol="1" anchor="t" anchorCtr="0" compatLnSpc="1">
            <a:prstTxWarp prst="textNoShape">
              <a:avLst/>
            </a:prstTxWarp>
          </a:bodyPr>
          <a:lstStyle/>
          <a:p>
            <a:pPr defTabSz="1219170" fontAlgn="base">
              <a:spcBef>
                <a:spcPct val="0"/>
              </a:spcBef>
              <a:spcAft>
                <a:spcPct val="0"/>
              </a:spcAft>
              <a:defRPr/>
            </a:pPr>
            <a:endParaRPr lang="pt-BR" sz="3200" dirty="0">
              <a:solidFill>
                <a:prstClr val="black"/>
              </a:solidFill>
              <a:latin typeface="Times New Roman" pitchFamily="18" charset="0"/>
              <a:cs typeface="Arial" charset="0"/>
            </a:endParaRPr>
          </a:p>
        </p:txBody>
      </p:sp>
      <p:sp>
        <p:nvSpPr>
          <p:cNvPr id="3" name="Retângulo 2"/>
          <p:cNvSpPr/>
          <p:nvPr/>
        </p:nvSpPr>
        <p:spPr>
          <a:xfrm>
            <a:off x="4595802" y="220654"/>
            <a:ext cx="3595713" cy="4739755"/>
          </a:xfrm>
          <a:prstGeom prst="rect">
            <a:avLst/>
          </a:prstGeom>
        </p:spPr>
        <p:txBody>
          <a:bodyPr wrap="square" lIns="121917" tIns="60958" rIns="121917" bIns="60958">
            <a:spAutoFit/>
          </a:bodyPr>
          <a:lstStyle/>
          <a:p>
            <a:pPr algn="ctr" defTabSz="1219170">
              <a:defRPr/>
            </a:pPr>
            <a:endParaRPr lang="pt-BR" sz="27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7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Arte </a:t>
            </a:r>
            <a:r>
              <a:rPr lang="pt-BR" sz="27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Final </a:t>
            </a:r>
            <a:endParaRPr lang="pt-BR" sz="27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7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 </a:t>
            </a:r>
            <a:r>
              <a:rPr lang="pt-BR" sz="27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Acervo Pessoal </a:t>
            </a:r>
            <a:r>
              <a:rPr lang="pt-BR" sz="24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    </a:t>
            </a:r>
            <a:endParaRPr lang="pt-BR" sz="24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700"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Músicas </a:t>
            </a:r>
            <a:r>
              <a:rPr lang="pt-BR" sz="2700" b="1"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de </a:t>
            </a:r>
            <a:r>
              <a:rPr lang="pt-BR" sz="2700"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Fundo</a:t>
            </a:r>
          </a:p>
          <a:p>
            <a:pPr algn="ctr" defTabSz="1219170">
              <a:defRPr/>
            </a:pPr>
            <a:endParaRPr lang="pt-BR" sz="2100"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400"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Abertura</a:t>
            </a:r>
            <a:endParaRPr lang="pt-BR" sz="2100"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100"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Canzone</a:t>
            </a:r>
            <a:r>
              <a:rPr lang="pt-BR" sz="2100" b="1" dirty="0" smtClean="0">
                <a:solidFill>
                  <a:srgbClr val="00B050"/>
                </a:solidFill>
                <a:effectLst>
                  <a:outerShdw blurRad="38100" dist="38100" dir="2700000" algn="tl">
                    <a:srgbClr val="000000">
                      <a:alpha val="43137"/>
                    </a:srgbClr>
                  </a:outerShdw>
                </a:effectLst>
                <a:latin typeface="Maiandra GD" pitchFamily="34" charset="0"/>
                <a:cs typeface="Arial" charset="0"/>
              </a:rPr>
              <a:t> Per Te</a:t>
            </a:r>
          </a:p>
          <a:p>
            <a:pPr algn="ctr" defTabSz="1219170">
              <a:defRPr/>
            </a:pPr>
            <a:r>
              <a:rPr lang="pt-BR" sz="21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Orquestrado</a:t>
            </a:r>
            <a:endParaRPr lang="pt-BR" sz="21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endParaRPr lang="pt-BR" sz="2100" b="1" dirty="0" smtClean="0">
              <a:solidFill>
                <a:schemeClr val="accent5"/>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100"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Encerramento</a:t>
            </a:r>
          </a:p>
          <a:p>
            <a:pPr algn="ctr" defTabSz="1219170">
              <a:defRPr/>
            </a:pPr>
            <a:r>
              <a:rPr lang="pt-BR" sz="2100" b="1" dirty="0" smtClean="0">
                <a:solidFill>
                  <a:prstClr val="white">
                    <a:lumMod val="75000"/>
                  </a:prstClr>
                </a:solidFill>
                <a:effectLst>
                  <a:outerShdw blurRad="38100" dist="38100" dir="2700000" algn="tl">
                    <a:srgbClr val="000000">
                      <a:alpha val="43137"/>
                    </a:srgbClr>
                  </a:outerShdw>
                </a:effectLst>
                <a:latin typeface="Maiandra GD" pitchFamily="34" charset="0"/>
                <a:cs typeface="Arial" charset="0"/>
              </a:rPr>
              <a:t> </a:t>
            </a:r>
            <a:r>
              <a:rPr lang="pt-BR" sz="2100" b="1" dirty="0" smtClean="0">
                <a:solidFill>
                  <a:srgbClr val="00B050"/>
                </a:solidFill>
                <a:effectLst>
                  <a:outerShdw blurRad="38100" dist="38100" dir="2700000" algn="tl">
                    <a:srgbClr val="000000">
                      <a:alpha val="43137"/>
                    </a:srgbClr>
                  </a:outerShdw>
                </a:effectLst>
                <a:latin typeface="Maiandra GD" pitchFamily="34" charset="0"/>
                <a:cs typeface="Arial" charset="0"/>
              </a:rPr>
              <a:t>Tu Sei Cosi </a:t>
            </a:r>
          </a:p>
          <a:p>
            <a:pPr algn="ctr" defTabSz="1219170">
              <a:defRPr/>
            </a:pPr>
            <a:r>
              <a:rPr lang="pt-BR" sz="21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Canta</a:t>
            </a:r>
            <a:r>
              <a:rPr lang="pt-BR" sz="21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 </a:t>
            </a:r>
            <a:r>
              <a:rPr lang="pt-BR" sz="2100" b="1" dirty="0" err="1"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Amedeo</a:t>
            </a:r>
            <a:r>
              <a:rPr lang="pt-BR" sz="21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 </a:t>
            </a:r>
            <a:r>
              <a:rPr lang="pt-BR" sz="2100" b="1" dirty="0" err="1"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rPr>
              <a:t>Minghi</a:t>
            </a:r>
            <a:endParaRPr lang="pt-BR" sz="2100" b="1" dirty="0" smtClean="0">
              <a:solidFill>
                <a:schemeClr val="accent6">
                  <a:lumMod val="75000"/>
                </a:scheme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2100" b="1" dirty="0" smtClean="0">
                <a:solidFill>
                  <a:schemeClr val="accent5"/>
                </a:solidFill>
                <a:effectLst>
                  <a:outerShdw blurRad="38100" dist="38100" dir="2700000" algn="tl">
                    <a:srgbClr val="000000">
                      <a:alpha val="43137"/>
                    </a:srgbClr>
                  </a:outerShdw>
                </a:effectLst>
                <a:latin typeface="Maiandra GD" pitchFamily="34" charset="0"/>
                <a:cs typeface="Arial" charset="0"/>
              </a:rPr>
              <a:t> </a:t>
            </a:r>
            <a:endParaRPr lang="pt-BR" sz="2100" dirty="0" smtClean="0">
              <a:solidFill>
                <a:schemeClr val="accent5"/>
              </a:solidFill>
              <a:latin typeface="Maiandra GD" pitchFamily="34" charset="0"/>
              <a:cs typeface="Arial" charset="0"/>
            </a:endParaRPr>
          </a:p>
        </p:txBody>
      </p:sp>
      <p:sp>
        <p:nvSpPr>
          <p:cNvPr id="11" name="Retângulo 10"/>
          <p:cNvSpPr/>
          <p:nvPr/>
        </p:nvSpPr>
        <p:spPr>
          <a:xfrm>
            <a:off x="4310050" y="5048261"/>
            <a:ext cx="7786742" cy="1569656"/>
          </a:xfrm>
          <a:prstGeom prst="rect">
            <a:avLst/>
          </a:prstGeom>
          <a:solidFill>
            <a:schemeClr val="accent2">
              <a:lumMod val="40000"/>
              <a:lumOff val="60000"/>
            </a:schemeClr>
          </a:solidFill>
          <a:ln w="38100">
            <a:solidFill>
              <a:schemeClr val="accent2"/>
            </a:solidFill>
          </a:ln>
        </p:spPr>
        <p:txBody>
          <a:bodyPr wrap="square" lIns="121917" tIns="60958" rIns="121917" bIns="60958">
            <a:spAutoFit/>
          </a:bodyPr>
          <a:lstStyle/>
          <a:p>
            <a:pPr algn="ctr" defTabSz="1219170">
              <a:defRPr/>
            </a:pPr>
            <a:r>
              <a:rPr lang="pt-BR" sz="1300" dirty="0">
                <a:solidFill>
                  <a:srgbClr val="0070C0"/>
                </a:solidFill>
                <a:latin typeface="Britannic Bold" panose="020B0903060703020204" pitchFamily="34" charset="0"/>
              </a:rPr>
              <a:t>ACESSE  MEUS  ESPAÇOS  CULTURAIS  E  TORNE-SE  MEU SEGUIDOR</a:t>
            </a:r>
            <a:endParaRPr lang="pt-BR" sz="1500" dirty="0">
              <a:solidFill>
                <a:srgbClr val="002060"/>
              </a:solidFill>
              <a:latin typeface="Britannic Bold" panose="020B0903060703020204" pitchFamily="34" charset="0"/>
            </a:endParaRPr>
          </a:p>
          <a:p>
            <a:pPr marL="609585" lvl="1" algn="ctr" defTabSz="1219170">
              <a:defRPr/>
            </a:pPr>
            <a:r>
              <a:rPr lang="pt-BR" sz="1500" dirty="0">
                <a:solidFill>
                  <a:srgbClr val="7030A0"/>
                </a:solidFill>
                <a:latin typeface="Britannic Bold" panose="020B0903060703020204" pitchFamily="34" charset="0"/>
                <a:hlinkClick r:id="rId4"/>
              </a:rPr>
              <a:t>http://vendraminiletras.blogspot.com/</a:t>
            </a:r>
            <a:endParaRPr lang="pt-BR" sz="1500" dirty="0">
              <a:solidFill>
                <a:srgbClr val="7030A0"/>
              </a:solidFill>
              <a:latin typeface="Britannic Bold" panose="020B0903060703020204" pitchFamily="34" charset="0"/>
            </a:endParaRPr>
          </a:p>
          <a:p>
            <a:pPr algn="ctr" defTabSz="1219170">
              <a:defRPr/>
            </a:pPr>
            <a:r>
              <a:rPr lang="pt-BR" sz="1500" dirty="0">
                <a:solidFill>
                  <a:srgbClr val="7030A0"/>
                </a:solidFill>
                <a:latin typeface="Britannic Bold" panose="020B0903060703020204" pitchFamily="34" charset="0"/>
              </a:rPr>
              <a:t>http://sergrasan.com/toninhovendraminislides/</a:t>
            </a:r>
          </a:p>
          <a:p>
            <a:pPr algn="ctr" defTabSz="1219170">
              <a:defRPr/>
            </a:pPr>
            <a:r>
              <a:rPr lang="pt-BR" sz="1300" dirty="0">
                <a:solidFill>
                  <a:srgbClr val="C00000"/>
                </a:solidFill>
                <a:latin typeface="Arial Black" panose="020B0A04020102020204" pitchFamily="34" charset="0"/>
                <a:cs typeface="Aharoni" panose="02010803020104030203" pitchFamily="2" charset="-79"/>
              </a:rPr>
              <a:t>PARTICIPAÇÕES:</a:t>
            </a:r>
          </a:p>
          <a:p>
            <a:pPr marL="914268" lvl="2" algn="ctr" defTabSz="1219170">
              <a:defRPr/>
            </a:pPr>
            <a:r>
              <a:rPr lang="pt-BR" sz="12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1219170" fontAlgn="base">
              <a:spcBef>
                <a:spcPct val="0"/>
              </a:spcBef>
              <a:spcAft>
                <a:spcPct val="0"/>
              </a:spcAft>
              <a:defRPr/>
            </a:pPr>
            <a:r>
              <a:rPr lang="pt-BR" sz="1300" dirty="0">
                <a:solidFill>
                  <a:srgbClr val="002060"/>
                </a:solidFill>
                <a:latin typeface="Arial Black" panose="020B0A04020102020204" pitchFamily="34" charset="0"/>
                <a:cs typeface="Aharoni" panose="02010803020104030203" pitchFamily="2" charset="-79"/>
              </a:rPr>
              <a:t> </a:t>
            </a:r>
            <a:r>
              <a:rPr lang="pt-BR" sz="12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1200" dirty="0" smtClean="0">
                <a:solidFill>
                  <a:srgbClr val="002060"/>
                </a:solidFill>
                <a:latin typeface="Arial Black" panose="020B0A04020102020204" pitchFamily="34" charset="0"/>
                <a:cs typeface="Aharoni" panose="02010803020104030203" pitchFamily="2" charset="-79"/>
              </a:rPr>
              <a:t>  </a:t>
            </a:r>
            <a:r>
              <a:rPr lang="pt-BR" sz="1200" dirty="0">
                <a:solidFill>
                  <a:srgbClr val="002060"/>
                </a:solidFill>
                <a:latin typeface="Arial Black" panose="020B0A04020102020204" pitchFamily="34" charset="0"/>
                <a:cs typeface="Aharoni" panose="02010803020104030203" pitchFamily="2" charset="-79"/>
              </a:rPr>
              <a:t>ACADÊMICO  28</a:t>
            </a:r>
          </a:p>
          <a:p>
            <a:pPr algn="ctr" defTabSz="1219170" fontAlgn="base">
              <a:spcBef>
                <a:spcPct val="0"/>
              </a:spcBef>
              <a:spcAft>
                <a:spcPct val="0"/>
              </a:spcAft>
              <a:defRPr/>
            </a:pPr>
            <a:r>
              <a:rPr lang="pt-BR" sz="1300" dirty="0">
                <a:solidFill>
                  <a:srgbClr val="002060"/>
                </a:solidFill>
                <a:latin typeface="Arial Black" panose="020B0A04020102020204" pitchFamily="34" charset="0"/>
                <a:cs typeface="Aharoni" panose="02010803020104030203" pitchFamily="2" charset="-79"/>
              </a:rPr>
              <a:t> </a:t>
            </a:r>
          </a:p>
        </p:txBody>
      </p:sp>
      <p:pic>
        <p:nvPicPr>
          <p:cNvPr id="2" name="Imagem 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8207718" y="416984"/>
            <a:ext cx="4112205" cy="4047872"/>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12192000" cy="68580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lIns="121917" tIns="60958" rIns="121917" bIns="60958"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1625519" eaLnBrk="0" fontAlgn="auto" hangingPunct="0">
              <a:spcBef>
                <a:spcPts val="0"/>
              </a:spcBef>
              <a:spcAft>
                <a:spcPts val="0"/>
              </a:spcAft>
              <a:defRPr/>
            </a:pPr>
            <a:endParaRPr lang="pt-BR" sz="4300" kern="0" dirty="0">
              <a:ln>
                <a:solidFill>
                  <a:srgbClr val="9F2936">
                    <a:lumMod val="60000"/>
                    <a:lumOff val="40000"/>
                  </a:srgbClr>
                </a:solidFill>
              </a:ln>
              <a:solidFill>
                <a:srgbClr val="000000"/>
              </a:solidFill>
              <a:latin typeface="Calibri" panose="020F0502020204030204"/>
            </a:endParaRPr>
          </a:p>
        </p:txBody>
      </p:sp>
      <p:sp>
        <p:nvSpPr>
          <p:cNvPr id="6" name="Retângulo 5"/>
          <p:cNvSpPr/>
          <p:nvPr/>
        </p:nvSpPr>
        <p:spPr>
          <a:xfrm rot="21447907">
            <a:off x="8510549" y="3588797"/>
            <a:ext cx="3267617" cy="738660"/>
          </a:xfrm>
          <a:prstGeom prst="rect">
            <a:avLst/>
          </a:prstGeom>
        </p:spPr>
        <p:txBody>
          <a:bodyPr wrap="square" lIns="121917" tIns="60958" rIns="121917" bIns="60958">
            <a:spAutoFit/>
          </a:bodyPr>
          <a:lstStyle/>
          <a:p>
            <a:pPr algn="ctr" defTabSz="1219170">
              <a:defRPr/>
            </a:pPr>
            <a:r>
              <a:rPr lang="pt-BR" sz="16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CRIAÇÃO/FORMATAÇÃO</a:t>
            </a:r>
            <a:r>
              <a:rPr lang="pt-BR" sz="14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6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1219170">
              <a:defRPr/>
            </a:pPr>
            <a:r>
              <a:rPr lang="pt-BR" sz="21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a:t>
            </a:r>
            <a:r>
              <a:rPr lang="pt-BR" sz="2400" b="1" i="1"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a:t>
            </a:r>
            <a:endParaRPr lang="pt-BR" sz="1900" b="1" i="1" u="sng"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p:txBody>
      </p:sp>
      <p:pic>
        <p:nvPicPr>
          <p:cNvPr id="10" name="Imagem 9" descr="IMG_20161115_132547559.jpg"/>
          <p:cNvPicPr>
            <a:picLocks noChangeAspect="1"/>
          </p:cNvPicPr>
          <p:nvPr/>
        </p:nvPicPr>
        <p:blipFill>
          <a:blip r:embed="rId6" cstate="print"/>
          <a:stretch>
            <a:fillRect/>
          </a:stretch>
        </p:blipFill>
        <p:spPr>
          <a:xfrm>
            <a:off x="166646" y="3786190"/>
            <a:ext cx="4064027" cy="228601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m 13" descr="IMG_20161120_123051308_HDR.jpg"/>
          <p:cNvPicPr>
            <a:picLocks noChangeAspect="1"/>
          </p:cNvPicPr>
          <p:nvPr/>
        </p:nvPicPr>
        <p:blipFill>
          <a:blip r:embed="rId7" cstate="print"/>
          <a:stretch>
            <a:fillRect/>
          </a:stretch>
        </p:blipFill>
        <p:spPr>
          <a:xfrm rot="21059219">
            <a:off x="249573" y="752741"/>
            <a:ext cx="4397663" cy="26928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xmlns="" val="1790432276"/>
      </p:ext>
    </p:extLst>
  </p:cSld>
  <p:clrMapOvr>
    <a:masterClrMapping/>
  </p:clrMapOvr>
  <p:transition spd="slow" advClick="0" advTm="300000">
    <p:fade/>
    <p:sndAc>
      <p:stSnd>
        <p:snd r:embed="rId3" name="Italia - Amedeo Minghi - Cosi Sei T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childTnLst>
                          </p:cTn>
                        </p:par>
                        <p:par>
                          <p:cTn id="8" fill="hold">
                            <p:stCondLst>
                              <p:cond delay="2000"/>
                            </p:stCondLst>
                            <p:childTnLst>
                              <p:par>
                                <p:cTn id="9" presetID="16" presetClass="entr" presetSubtype="42"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barn(outHorizontal)">
                                      <p:cBhvr>
                                        <p:cTn id="11" dur="4000"/>
                                        <p:tgtEl>
                                          <p:spTgt spid="6">
                                            <p:txEl>
                                              <p:pRg st="0" end="0"/>
                                            </p:txEl>
                                          </p:spTgt>
                                        </p:tgtEl>
                                      </p:cBhvr>
                                    </p:animEffect>
                                  </p:childTnLst>
                                </p:cTn>
                              </p:par>
                            </p:childTnLst>
                          </p:cTn>
                        </p:par>
                        <p:par>
                          <p:cTn id="12" fill="hold">
                            <p:stCondLst>
                              <p:cond delay="6000"/>
                            </p:stCondLst>
                            <p:childTnLst>
                              <p:par>
                                <p:cTn id="13" presetID="16" presetClass="entr" presetSubtype="42" fill="hold" nodeType="after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barn(outHorizontal)">
                                      <p:cBhvr>
                                        <p:cTn id="15" dur="4000"/>
                                        <p:tgtEl>
                                          <p:spTgt spid="6">
                                            <p:txEl>
                                              <p:pRg st="1" end="1"/>
                                            </p:txEl>
                                          </p:spTgt>
                                        </p:tgtEl>
                                      </p:cBhvr>
                                    </p:animEffect>
                                  </p:childTnLst>
                                </p:cTn>
                              </p:par>
                            </p:childTnLst>
                          </p:cTn>
                        </p:par>
                        <p:par>
                          <p:cTn id="16" fill="hold">
                            <p:stCondLst>
                              <p:cond delay="10000"/>
                            </p:stCondLst>
                            <p:childTnLst>
                              <p:par>
                                <p:cTn id="17" presetID="42" presetClass="entr" presetSubtype="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4000"/>
                                        <p:tgtEl>
                                          <p:spTgt spid="3">
                                            <p:txEl>
                                              <p:pRg st="1" end="1"/>
                                            </p:txEl>
                                          </p:spTgt>
                                        </p:tgtEl>
                                      </p:cBhvr>
                                    </p:animEffect>
                                    <p:anim calcmode="lin" valueType="num">
                                      <p:cBhvr>
                                        <p:cTn id="20"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14000"/>
                            </p:stCondLst>
                            <p:childTnLst>
                              <p:par>
                                <p:cTn id="23" presetID="42" presetClass="entr" presetSubtype="0" fill="hold"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4000"/>
                                        <p:tgtEl>
                                          <p:spTgt spid="3">
                                            <p:txEl>
                                              <p:pRg st="2" end="2"/>
                                            </p:txEl>
                                          </p:spTgt>
                                        </p:tgtEl>
                                      </p:cBhvr>
                                    </p:animEffect>
                                    <p:anim calcmode="lin" valueType="num">
                                      <p:cBhvr>
                                        <p:cTn id="26"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42" presetClass="entr" presetSubtype="0" fill="hold"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4000"/>
                                        <p:tgtEl>
                                          <p:spTgt spid="3">
                                            <p:txEl>
                                              <p:pRg st="3" end="3"/>
                                            </p:txEl>
                                          </p:spTgt>
                                        </p:tgtEl>
                                      </p:cBhvr>
                                    </p:animEffect>
                                    <p:anim calcmode="lin" valueType="num">
                                      <p:cBhvr>
                                        <p:cTn id="32" dur="4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4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22000"/>
                            </p:stCondLst>
                            <p:childTnLst>
                              <p:par>
                                <p:cTn id="35" presetID="42" presetClass="entr" presetSubtype="0" fill="hold"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4000"/>
                                        <p:tgtEl>
                                          <p:spTgt spid="3">
                                            <p:txEl>
                                              <p:pRg st="5" end="5"/>
                                            </p:txEl>
                                          </p:spTgt>
                                        </p:tgtEl>
                                      </p:cBhvr>
                                    </p:animEffect>
                                    <p:anim calcmode="lin" valueType="num">
                                      <p:cBhvr>
                                        <p:cTn id="38" dur="4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4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26000"/>
                            </p:stCondLst>
                            <p:childTnLst>
                              <p:par>
                                <p:cTn id="41" presetID="42" presetClass="entr" presetSubtype="0" fill="hold"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4000"/>
                                        <p:tgtEl>
                                          <p:spTgt spid="3">
                                            <p:txEl>
                                              <p:pRg st="6" end="6"/>
                                            </p:txEl>
                                          </p:spTgt>
                                        </p:tgtEl>
                                      </p:cBhvr>
                                    </p:animEffect>
                                    <p:anim calcmode="lin" valueType="num">
                                      <p:cBhvr>
                                        <p:cTn id="44"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4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30000"/>
                            </p:stCondLst>
                            <p:childTnLst>
                              <p:par>
                                <p:cTn id="47" presetID="42" presetClass="entr" presetSubtype="0" fill="hold" nodeType="after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4000"/>
                                        <p:tgtEl>
                                          <p:spTgt spid="3">
                                            <p:txEl>
                                              <p:pRg st="7" end="7"/>
                                            </p:txEl>
                                          </p:spTgt>
                                        </p:tgtEl>
                                      </p:cBhvr>
                                    </p:animEffect>
                                    <p:anim calcmode="lin" valueType="num">
                                      <p:cBhvr>
                                        <p:cTn id="50" dur="4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4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34000"/>
                            </p:stCondLst>
                            <p:childTnLst>
                              <p:par>
                                <p:cTn id="53" presetID="42" presetClass="entr" presetSubtype="0" fill="hold" nodeType="after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Effect transition="in" filter="fade">
                                      <p:cBhvr>
                                        <p:cTn id="55" dur="4000"/>
                                        <p:tgtEl>
                                          <p:spTgt spid="3">
                                            <p:txEl>
                                              <p:pRg st="9" end="9"/>
                                            </p:txEl>
                                          </p:spTgt>
                                        </p:tgtEl>
                                      </p:cBhvr>
                                    </p:animEffect>
                                    <p:anim calcmode="lin" valueType="num">
                                      <p:cBhvr>
                                        <p:cTn id="56" dur="4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7" dur="4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58" fill="hold">
                            <p:stCondLst>
                              <p:cond delay="38000"/>
                            </p:stCondLst>
                            <p:childTnLst>
                              <p:par>
                                <p:cTn id="59" presetID="42" presetClass="entr" presetSubtype="0" fill="hold" nodeType="after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4000"/>
                                        <p:tgtEl>
                                          <p:spTgt spid="3">
                                            <p:txEl>
                                              <p:pRg st="10" end="10"/>
                                            </p:txEl>
                                          </p:spTgt>
                                        </p:tgtEl>
                                      </p:cBhvr>
                                    </p:animEffect>
                                    <p:anim calcmode="lin" valueType="num">
                                      <p:cBhvr>
                                        <p:cTn id="62" dur="4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4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par>
                          <p:cTn id="64" fill="hold">
                            <p:stCondLst>
                              <p:cond delay="42000"/>
                            </p:stCondLst>
                            <p:childTnLst>
                              <p:par>
                                <p:cTn id="65" presetID="42" presetClass="entr" presetSubtype="0" fill="hold" nodeType="after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fade">
                                      <p:cBhvr>
                                        <p:cTn id="67" dur="4000"/>
                                        <p:tgtEl>
                                          <p:spTgt spid="3">
                                            <p:txEl>
                                              <p:pRg st="11" end="11"/>
                                            </p:txEl>
                                          </p:spTgt>
                                        </p:tgtEl>
                                      </p:cBhvr>
                                    </p:animEffect>
                                    <p:anim calcmode="lin" valueType="num">
                                      <p:cBhvr>
                                        <p:cTn id="68" dur="4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9" dur="4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par>
                          <p:cTn id="70" fill="hold">
                            <p:stCondLst>
                              <p:cond delay="46000"/>
                            </p:stCondLst>
                            <p:childTnLst>
                              <p:par>
                                <p:cTn id="71" presetID="42" presetClass="entr" presetSubtype="0" fill="hold" nodeType="afterEffect">
                                  <p:stCondLst>
                                    <p:cond delay="0"/>
                                  </p:stCondLst>
                                  <p:childTnLst>
                                    <p:set>
                                      <p:cBhvr>
                                        <p:cTn id="72" dur="1" fill="hold">
                                          <p:stCondLst>
                                            <p:cond delay="0"/>
                                          </p:stCondLst>
                                        </p:cTn>
                                        <p:tgtEl>
                                          <p:spTgt spid="3">
                                            <p:txEl>
                                              <p:pRg st="12" end="12"/>
                                            </p:txEl>
                                          </p:spTgt>
                                        </p:tgtEl>
                                        <p:attrNameLst>
                                          <p:attrName>style.visibility</p:attrName>
                                        </p:attrNameLst>
                                      </p:cBhvr>
                                      <p:to>
                                        <p:strVal val="visible"/>
                                      </p:to>
                                    </p:set>
                                    <p:animEffect transition="in" filter="fade">
                                      <p:cBhvr>
                                        <p:cTn id="73" dur="4000"/>
                                        <p:tgtEl>
                                          <p:spTgt spid="3">
                                            <p:txEl>
                                              <p:pRg st="12" end="12"/>
                                            </p:txEl>
                                          </p:spTgt>
                                        </p:tgtEl>
                                      </p:cBhvr>
                                    </p:animEffect>
                                    <p:anim calcmode="lin" valueType="num">
                                      <p:cBhvr>
                                        <p:cTn id="74" dur="4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5" dur="4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par>
                          <p:cTn id="76" fill="hold">
                            <p:stCondLst>
                              <p:cond delay="50000"/>
                            </p:stCondLst>
                            <p:childTnLst>
                              <p:par>
                                <p:cTn id="77" presetID="15" presetClass="entr" presetSubtype="0"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6000" fill="hold"/>
                                        <p:tgtEl>
                                          <p:spTgt spid="11"/>
                                        </p:tgtEl>
                                        <p:attrNameLst>
                                          <p:attrName>ppt_w</p:attrName>
                                        </p:attrNameLst>
                                      </p:cBhvr>
                                      <p:tavLst>
                                        <p:tav tm="0">
                                          <p:val>
                                            <p:fltVal val="0"/>
                                          </p:val>
                                        </p:tav>
                                        <p:tav tm="100000">
                                          <p:val>
                                            <p:strVal val="#ppt_w"/>
                                          </p:val>
                                        </p:tav>
                                      </p:tavLst>
                                    </p:anim>
                                    <p:anim calcmode="lin" valueType="num">
                                      <p:cBhvr>
                                        <p:cTn id="80" dur="6000" fill="hold"/>
                                        <p:tgtEl>
                                          <p:spTgt spid="11"/>
                                        </p:tgtEl>
                                        <p:attrNameLst>
                                          <p:attrName>ppt_h</p:attrName>
                                        </p:attrNameLst>
                                      </p:cBhvr>
                                      <p:tavLst>
                                        <p:tav tm="0">
                                          <p:val>
                                            <p:fltVal val="0"/>
                                          </p:val>
                                        </p:tav>
                                        <p:tav tm="100000">
                                          <p:val>
                                            <p:strVal val="#ppt_h"/>
                                          </p:val>
                                        </p:tav>
                                      </p:tavLst>
                                    </p:anim>
                                    <p:anim calcmode="lin" valueType="num">
                                      <p:cBhvr>
                                        <p:cTn id="81" dur="6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2" dur="6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83" fill="hold">
                            <p:stCondLst>
                              <p:cond delay="56000"/>
                            </p:stCondLst>
                            <p:childTnLst>
                              <p:par>
                                <p:cTn id="84" presetID="2" presetClass="entr" presetSubtype="4" fill="hold" nodeType="after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ppt_x"/>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childTnLst>
                          </p:cTn>
                        </p:par>
                        <p:par>
                          <p:cTn id="88" fill="hold">
                            <p:stCondLst>
                              <p:cond delay="59000"/>
                            </p:stCondLst>
                            <p:childTnLst>
                              <p:par>
                                <p:cTn id="89" presetID="6" presetClass="entr" presetSubtype="16" fill="hold"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circle(in)">
                                      <p:cBhvr>
                                        <p:cTn id="91"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l">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Viagem">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85</TotalTime>
  <Words>3331</Words>
  <Application>Microsoft Office PowerPoint</Application>
  <PresentationFormat>Personalizar</PresentationFormat>
  <Paragraphs>195</Paragraphs>
  <Slides>17</Slides>
  <Notes>1</Notes>
  <HiddenSlides>0</HiddenSlides>
  <MMClips>0</MMClips>
  <ScaleCrop>false</ScaleCrop>
  <HeadingPairs>
    <vt:vector size="4" baseType="variant">
      <vt:variant>
        <vt:lpstr>Tema</vt:lpstr>
      </vt:variant>
      <vt:variant>
        <vt:i4>1</vt:i4>
      </vt:variant>
      <vt:variant>
        <vt:lpstr>Títulos de slides</vt:lpstr>
      </vt:variant>
      <vt:variant>
        <vt:i4>17</vt:i4>
      </vt:variant>
    </vt:vector>
  </HeadingPairs>
  <TitlesOfParts>
    <vt:vector size="18" baseType="lpstr">
      <vt:lpstr>Papel</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7</cp:revision>
  <dcterms:created xsi:type="dcterms:W3CDTF">2020-06-06T16:35:28Z</dcterms:created>
  <dcterms:modified xsi:type="dcterms:W3CDTF">2020-06-06T18:00:48Z</dcterms:modified>
</cp:coreProperties>
</file>