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x-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12"/>
  </p:notesMasterIdLst>
  <p:sldIdLst>
    <p:sldId id="256" r:id="rId3"/>
    <p:sldId id="257" r:id="rId4"/>
    <p:sldId id="265" r:id="rId5"/>
    <p:sldId id="266" r:id="rId6"/>
    <p:sldId id="267" r:id="rId7"/>
    <p:sldId id="268" r:id="rId8"/>
    <p:sldId id="269" r:id="rId9"/>
    <p:sldId id="270" r:id="rId10"/>
    <p:sldId id="274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>
      <p:cViewPr varScale="1">
        <p:scale>
          <a:sx n="108" d="100"/>
          <a:sy n="108" d="100"/>
        </p:scale>
        <p:origin x="82" y="4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99B2C-5CF0-4EB0-9020-F4156419D998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25C5F-E554-4D51-8B9A-307A63048F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683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34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948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957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607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3778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881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691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427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80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1193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576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275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819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711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84726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70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060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82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1420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298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771586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664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804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34E0D-7462-410F-861B-22E905E976A9}" type="datetimeFigureOut">
              <a:rPr lang="pt-BR" smtClean="0"/>
              <a:t>20/08/2020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30C5B-56FF-4C63-AADB-F65948BA79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502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20/08/2020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130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gif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12.gif"/><Relationship Id="rId10" Type="http://schemas.openxmlformats.org/officeDocument/2006/relationships/audio" Target="../media/audio3.wav"/><Relationship Id="rId4" Type="http://schemas.openxmlformats.org/officeDocument/2006/relationships/image" Target="../media/image11.jp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0000"/>
            <a:lum/>
          </a:blip>
          <a:srcRect/>
          <a:tile tx="0" ty="0" sx="100000" sy="100000" flip="none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39" y="231438"/>
            <a:ext cx="1512168" cy="1170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7" y="1491606"/>
            <a:ext cx="1524000" cy="108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2661762"/>
            <a:ext cx="1512168" cy="108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63" y="3831918"/>
            <a:ext cx="1493520" cy="1126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tângulo 12"/>
          <p:cNvSpPr/>
          <p:nvPr/>
        </p:nvSpPr>
        <p:spPr>
          <a:xfrm rot="20772195">
            <a:off x="2214847" y="509313"/>
            <a:ext cx="5848585" cy="16299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prstTxWarp prst="textCurveUp">
              <a:avLst>
                <a:gd name="adj" fmla="val 25708"/>
              </a:avLst>
            </a:prstTxWarp>
            <a:spAutoFit/>
          </a:bodyPr>
          <a:lstStyle/>
          <a:p>
            <a:pPr algn="ctr"/>
            <a:endParaRPr lang="pt-BR" sz="36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pt-B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   INSENSATA  MORDAÇA </a:t>
            </a:r>
          </a:p>
          <a:p>
            <a:pPr algn="ctr"/>
            <a:endParaRPr lang="pt-BR" b="1" cap="none" spc="30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astellar" pitchFamily="18" charset="0"/>
            </a:endParaRPr>
          </a:p>
          <a:p>
            <a:pPr algn="ctr"/>
            <a:r>
              <a:rPr lang="pt-BR" b="1" spc="3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stellar" pitchFamily="18" charset="0"/>
              </a:rPr>
              <a:t/>
            </a:r>
            <a:br>
              <a:rPr lang="pt-BR" b="1" spc="3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stellar" pitchFamily="18" charset="0"/>
              </a:rPr>
            </a:br>
            <a:r>
              <a:rPr lang="pt-BR" b="1" cap="none" spc="3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stellar" pitchFamily="18" charset="0"/>
              </a:rPr>
              <a:t>OS ANOS DE CHUMBO</a:t>
            </a:r>
            <a:endParaRPr lang="pt-BR" sz="3600" b="1" cap="none" spc="3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astellar" pitchFamily="18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410040" y="2963923"/>
            <a:ext cx="5940791" cy="954107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>
                <a:gd name="adj" fmla="val 60000"/>
              </a:avLst>
            </a:prstTxWarp>
            <a:spAutoFit/>
          </a:bodyPr>
          <a:lstStyle/>
          <a:p>
            <a:pPr algn="ctr"/>
            <a:endParaRPr lang="pt-BR" sz="2400" spc="300" dirty="0" smtClean="0">
              <a:solidFill>
                <a:schemeClr val="accent6"/>
              </a:solidFill>
              <a:latin typeface="AR CHRISTY" pitchFamily="2" charset="0"/>
            </a:endParaRPr>
          </a:p>
          <a:p>
            <a:pPr algn="ctr"/>
            <a:endParaRPr lang="pt-BR" sz="1400" spc="300" dirty="0" smtClean="0">
              <a:solidFill>
                <a:schemeClr val="accent6"/>
              </a:solidFill>
              <a:latin typeface="AR CHRISTY" pitchFamily="2" charset="0"/>
            </a:endParaRPr>
          </a:p>
          <a:p>
            <a:pPr algn="ctr"/>
            <a:r>
              <a:rPr lang="pt-BR" sz="3200" spc="300" dirty="0" smtClean="0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 VONTADE  DE  GRITAR  SE  FEZ PRESENTE</a:t>
            </a:r>
            <a:endParaRPr lang="pt-BR" sz="3200" spc="300" dirty="0">
              <a:solidFill>
                <a:schemeClr val="accent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5868144" y="4587974"/>
            <a:ext cx="3121937" cy="28803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pt-BR" sz="1400" dirty="0" smtClean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</a:t>
            </a:r>
            <a:r>
              <a:rPr lang="pt-BR" sz="135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vanço </a:t>
            </a:r>
            <a:r>
              <a:rPr lang="pt-BR" sz="13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automático</a:t>
            </a:r>
            <a:r>
              <a:rPr lang="pt-BR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500" b="1" dirty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9143999" cy="51435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31991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peelOff" invX="1"/>
        <p:sndAc>
          <p:stSnd>
            <p:snd r:embed="rId2" name="Coração De Estudante (3).wav"/>
          </p:stSnd>
        </p:sndAc>
      </p:transition>
    </mc:Choice>
    <mc:Fallback xmlns="">
      <p:transition spd="slow" advClick="0" advTm="28000">
        <p:fade/>
        <p:sndAc>
          <p:stSnd>
            <p:snd r:embed="rId8" name="Coração De Estudante (3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95536" y="303499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pt-PT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A politização das instituições militares ficou evidente com a Proclamação da República, que derrubou o Império e teve continuidade mais acentuada com a Revolução de 1930. 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PT" sz="2400" b="1" dirty="0" smtClean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4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As </a:t>
            </a:r>
            <a:r>
              <a:rPr lang="pt-PT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tensões políticas voltaram à tona na década de 1950, quando importantes círculos militares se aliaram a ativistas de direira, em tentativas de impedir que os presidentes Kubitschek e Goulart tomassem posse, devido ao suposto alinhamento com a ideologia comunista</a:t>
            </a:r>
            <a:r>
              <a:rPr lang="pt-PT" sz="2800" b="1" dirty="0">
                <a:solidFill>
                  <a:schemeClr val="bg1"/>
                </a:solidFill>
                <a:latin typeface="Times New Roman"/>
                <a:ea typeface="Times New Roman"/>
              </a:rPr>
              <a:t>. </a:t>
            </a:r>
            <a:endParaRPr lang="pt-BR" sz="2800" b="1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1637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8000">
        <p14:flip dir="l"/>
        <p:sndAc>
          <p:stSnd loop="1">
            <p:snd r:embed="rId2" name="R. Koury  Brasil piano 2.wav"/>
          </p:stSnd>
        </p:sndAc>
      </p:transition>
    </mc:Choice>
    <mc:Fallback xmlns="">
      <p:transition spd="slow" advClick="0" advTm="28000">
        <p:fade/>
        <p:sndAc>
          <p:stSnd loop="1">
            <p:snd r:embed="rId6" name="R. Koury  Brasil piano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23528" y="195486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 Regime Militar no Brasil foi autoritário e governou o país de 1º de abril de 1964 até 15 de março de 1985. A implantação da ditadura começou com o Golpe de </a:t>
            </a:r>
            <a:r>
              <a:rPr lang="pt-PT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1964. 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PT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</a:t>
            </a: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repressão se instalou imediatamente após o golpe de Estado.  </a:t>
            </a:r>
            <a:endParaRPr lang="pt-PT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 </a:t>
            </a: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associações civis contrárias ao regime eram consideradas inimigas do Estado, portanto, passíveis de serem enquadradas. Algumas foram reprimidas e fechadas, seus dirigentes presos e suas </a:t>
            </a:r>
            <a:r>
              <a:rPr lang="pt-PT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familia </a:t>
            </a: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vigiadas.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963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8000">
        <p14:switch dir="l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247725" y="179397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 greves de trabalhadores e estudantes foram proibidas e passaram a ser consideradas crime. Muitos cidadãos que se manifestaram contrários ao novo regime foram indiciados em Inqueritos Policiais Militares. Os considerados culpados eram presos, processados, alguns expulsos do país e outros, simplesmente, desapareceram.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16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 </a:t>
            </a:r>
            <a:endParaRPr lang="pt-BR" sz="1600" b="1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2663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8000">
        <p14:gallery dir="l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95536" y="87474"/>
            <a:ext cx="849694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 smtClean="0">
                <a:solidFill>
                  <a:srgbClr val="FF0000"/>
                </a:solidFill>
                <a:latin typeface="Comic Sans MS"/>
                <a:ea typeface="Times New Roman"/>
              </a:rPr>
              <a:t>O MEU POEMA</a:t>
            </a: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 smtClean="0">
                <a:solidFill>
                  <a:srgbClr val="FF0000"/>
                </a:solidFill>
                <a:latin typeface="Comic Sans MS"/>
                <a:ea typeface="Times New Roman"/>
              </a:rPr>
              <a:t>A </a:t>
            </a:r>
            <a:r>
              <a:rPr lang="pt-BR" sz="4400" dirty="0">
                <a:solidFill>
                  <a:srgbClr val="FF0000"/>
                </a:solidFill>
                <a:latin typeface="Comic Sans MS"/>
                <a:ea typeface="Times New Roman"/>
              </a:rPr>
              <a:t>Insensata Mordaça</a:t>
            </a:r>
            <a:endParaRPr lang="pt-BR" sz="200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 smtClean="0">
                <a:solidFill>
                  <a:srgbClr val="FFFF00"/>
                </a:solidFill>
                <a:latin typeface="Times New Roman"/>
                <a:ea typeface="Times New Roman"/>
              </a:rPr>
              <a:t>1964 a 1985</a:t>
            </a:r>
            <a:r>
              <a:rPr lang="pt-BR" sz="3200" dirty="0">
                <a:solidFill>
                  <a:schemeClr val="bg1"/>
                </a:solidFill>
                <a:latin typeface="Times New Roman"/>
                <a:ea typeface="Times New Roman"/>
              </a:rPr>
              <a:t> </a:t>
            </a:r>
            <a:r>
              <a:rPr lang="pt-BR" dirty="0">
                <a:solidFill>
                  <a:schemeClr val="bg1"/>
                </a:solidFill>
                <a:latin typeface="Times New Roman"/>
                <a:ea typeface="Times New Roman"/>
              </a:rPr>
              <a:t> </a:t>
            </a:r>
            <a:endParaRPr lang="pt-BR" sz="28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Uma crise se instalou.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Povo assustado!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Revolta estudantil.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Para mudar o País.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força da caserna se apresentou.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Avistou-se um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Castelo Branco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nas nuvens negras.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Caminho intolerante e obscuro.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3979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5000">
        <p14:doors dir="vert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4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410022" y="630153"/>
            <a:ext cx="84322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Quebrou-se a caneta, destruiu-se o papel.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 amarras prenderam a boca.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Lenço forte apertado!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Músculos oprimindo o pensamento!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voz está muda.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 pranto desaba na face.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Molha o lenço e reforça as amarras!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 suspiro sai das entranhas.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 gemido preso pela dor.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1710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prism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251520" y="303498"/>
            <a:ext cx="85762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 Hino Nacional não cantado.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vontade de gritar se faz presente.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Suplício da voz de uma paixão.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 pensamento patriótico acalenta o momento.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Uma viagem forçada para terras distantes.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Abajo, abajo, abajo.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alma se purifica e acrescenta beleza.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 pranto foi embora.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 </a:t>
            </a:r>
            <a:endParaRPr lang="pt-BR" sz="3600" b="1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9912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prism dir="d" isInverted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000"/>
                            </p:stCondLst>
                            <p:childTnLst>
                              <p:par>
                                <p:cTn id="5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000"/>
                            </p:stCondLst>
                            <p:childTnLst>
                              <p:par>
                                <p:cTn id="5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40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70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7894"/>
            <a:ext cx="192024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965049"/>
            <a:ext cx="2095500" cy="104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41436" y="231438"/>
            <a:ext cx="855114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 retorno foi consagrado.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Ao berço esplêndido esperado.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Vem das profundezas da </a:t>
            </a:r>
            <a:r>
              <a:rPr lang="pt-BR" sz="2800" b="1" dirty="0">
                <a:solidFill>
                  <a:schemeClr val="bg1"/>
                </a:solidFill>
                <a:latin typeface="Times New Roman"/>
                <a:ea typeface="Times New Roman"/>
              </a:rPr>
              <a:t>alma.</a:t>
            </a:r>
            <a:endParaRPr lang="pt-BR" sz="40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chemeClr val="bg1"/>
                </a:solidFill>
                <a:latin typeface="Times New Roman"/>
                <a:ea typeface="Times New Roman"/>
              </a:rPr>
              <a:t>Uma palavra chamada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liberdade.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800100" algn="l"/>
              </a:tabLst>
            </a:pPr>
            <a:endParaRPr lang="pt-BR" sz="28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latin typeface="Comic Sans MS"/>
                <a:ea typeface="Times New Roman"/>
              </a:rPr>
              <a:t> </a:t>
            </a:r>
            <a:r>
              <a:rPr lang="pt-BR" b="1" dirty="0">
                <a:solidFill>
                  <a:srgbClr val="FFFF00"/>
                </a:solidFill>
                <a:latin typeface="Gill Sans Ultra Bold" pitchFamily="34" charset="0"/>
                <a:ea typeface="Times New Roman"/>
              </a:rPr>
              <a:t>Poema dedicado a um amigo que foi exilado durante o regime</a:t>
            </a:r>
            <a:r>
              <a:rPr lang="pt-BR" b="1" dirty="0" smtClean="0">
                <a:solidFill>
                  <a:srgbClr val="FFFF00"/>
                </a:solidFill>
                <a:latin typeface="Gill Sans Ultra Bold" pitchFamily="34" charset="0"/>
                <a:ea typeface="Times New Roman"/>
              </a:rPr>
              <a:t>.</a:t>
            </a:r>
            <a:endParaRPr lang="pt-BR" sz="28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latin typeface="Times New Roman"/>
                <a:ea typeface="Times New Roman"/>
              </a:rPr>
              <a:t> </a:t>
            </a:r>
            <a:endParaRPr lang="pt-BR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9014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prism isContent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11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6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82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86506" y="170469"/>
            <a:ext cx="27363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b="1" u="sng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 elaboração texto </a:t>
            </a:r>
          </a:p>
          <a:p>
            <a:pPr algn="ctr"/>
            <a:r>
              <a:rPr lang="pt-BR" sz="1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(internet)</a:t>
            </a:r>
            <a:endParaRPr lang="pt-BR" sz="1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Fundo</a:t>
            </a:r>
          </a:p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Abertura: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Coração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Estudante</a:t>
            </a:r>
          </a:p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Se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Todos Fossem Iguais a Você  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Odeon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998" y="423400"/>
            <a:ext cx="2637907" cy="1986590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843808" y="3896166"/>
            <a:ext cx="6053751" cy="1021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3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88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788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4" y="440469"/>
            <a:ext cx="2177032" cy="44328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6202998" y="2537721"/>
            <a:ext cx="272277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0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PRODUÇÃO / FORMATAÇÃO</a:t>
            </a:r>
          </a:p>
          <a:p>
            <a:pPr algn="ctr"/>
            <a:r>
              <a:rPr lang="pt-BR" sz="16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000" b="1" u="sng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5651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Odeon - Dilermando Reis.wav"/>
          </p:stSnd>
        </p:sndAc>
      </p:transition>
    </mc:Choice>
    <mc:Fallback xmlns="">
      <p:transition spd="slow" advClick="0" advTm="100000">
        <p:fade/>
        <p:sndAc>
          <p:stSnd loop="1">
            <p:snd r:embed="rId10" name="Odeon - Dilermando Re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 INSENSATA MORDAÇA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INSENSATA MORDAÇA - REFORMATAR</Template>
  <TotalTime>35</TotalTime>
  <Words>365</Words>
  <Application>Microsoft Office PowerPoint</Application>
  <PresentationFormat>Apresentação na tela (16:9)</PresentationFormat>
  <Paragraphs>78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8" baseType="lpstr">
      <vt:lpstr>Aharoni</vt:lpstr>
      <vt:lpstr>AR CHRISTY</vt:lpstr>
      <vt:lpstr>Arial</vt:lpstr>
      <vt:lpstr>Arial Black</vt:lpstr>
      <vt:lpstr>Britannic Bold</vt:lpstr>
      <vt:lpstr>Calibri</vt:lpstr>
      <vt:lpstr>Cambria</vt:lpstr>
      <vt:lpstr>Castellar</vt:lpstr>
      <vt:lpstr>Century Gothic</vt:lpstr>
      <vt:lpstr>Comic Sans MS</vt:lpstr>
      <vt:lpstr>Cooper Black</vt:lpstr>
      <vt:lpstr>David</vt:lpstr>
      <vt:lpstr>Gill Sans Ultra Bold</vt:lpstr>
      <vt:lpstr>Maiandra GD</vt:lpstr>
      <vt:lpstr>Segoe Script</vt:lpstr>
      <vt:lpstr>Times New Roman</vt:lpstr>
      <vt:lpstr>Wingdings 2</vt:lpstr>
      <vt:lpstr>A INSENSATA MORDAÇA - S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4</cp:revision>
  <dcterms:created xsi:type="dcterms:W3CDTF">2020-08-20T19:37:38Z</dcterms:created>
  <dcterms:modified xsi:type="dcterms:W3CDTF">2020-08-20T20:13:27Z</dcterms:modified>
  <cp:contentStatus/>
</cp:coreProperties>
</file>