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x-wav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</p:sldMasterIdLst>
  <p:notesMasterIdLst>
    <p:notesMasterId r:id="rId14"/>
  </p:notesMasterIdLst>
  <p:sldIdLst>
    <p:sldId id="260" r:id="rId4"/>
    <p:sldId id="277" r:id="rId5"/>
    <p:sldId id="270" r:id="rId6"/>
    <p:sldId id="280" r:id="rId7"/>
    <p:sldId id="281" r:id="rId8"/>
    <p:sldId id="275" r:id="rId9"/>
    <p:sldId id="282" r:id="rId10"/>
    <p:sldId id="283" r:id="rId11"/>
    <p:sldId id="286" r:id="rId12"/>
    <p:sldId id="289" r:id="rId13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14" d="100"/>
          <a:sy n="114" d="100"/>
        </p:scale>
        <p:origin x="590" y="91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29/07/2021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912225-7413-4A69-B3EB-055C1C10C34F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13711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472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765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582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085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892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941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977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78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95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989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3818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893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0226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64807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9504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9757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6350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7099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1338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11081764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6177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7710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975589"/>
            <a:ext cx="6517482" cy="1881910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2914651"/>
            <a:ext cx="6517482" cy="1028699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915217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7772870" cy="256808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8810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21423"/>
            <a:ext cx="7763814" cy="2052614"/>
          </a:xfrm>
        </p:spPr>
        <p:txBody>
          <a:bodyPr anchor="b">
            <a:normAutofit/>
          </a:bodyPr>
          <a:lstStyle>
            <a:lvl1pPr>
              <a:defRPr sz="3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743093"/>
            <a:ext cx="7763814" cy="1026137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19143110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1775320"/>
            <a:ext cx="3829520" cy="256808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1775320"/>
            <a:ext cx="3829050" cy="256808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43172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1778263"/>
            <a:ext cx="3655106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2288260"/>
            <a:ext cx="3829520" cy="205514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1778263"/>
            <a:ext cx="3661353" cy="509996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19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2288260"/>
            <a:ext cx="3829051" cy="205514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758433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25163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6341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2951766" cy="1517439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457201"/>
            <a:ext cx="4650122" cy="388619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1974639"/>
            <a:ext cx="2951767" cy="2368761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070421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4451227" cy="1517441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68602" y="457201"/>
            <a:ext cx="2441519" cy="38862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1974639"/>
            <a:ext cx="4451212" cy="2368760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7441056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3217030"/>
            <a:ext cx="7773324" cy="60870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523696"/>
            <a:ext cx="7366899" cy="2410602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831546"/>
            <a:ext cx="7773339" cy="511854"/>
          </a:xfrm>
        </p:spPr>
        <p:txBody>
          <a:bodyPr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59193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2570434"/>
          </a:xfrm>
        </p:spPr>
        <p:txBody>
          <a:bodyPr anchor="ctr"/>
          <a:lstStyle>
            <a:lvl1pPr algn="ctr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153616"/>
            <a:ext cx="7773339" cy="1189785"/>
          </a:xfrm>
        </p:spPr>
        <p:txBody>
          <a:bodyPr anchor="ctr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62187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457200"/>
            <a:ext cx="6977064" cy="224467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707524"/>
            <a:ext cx="6564224" cy="4460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279597"/>
            <a:ext cx="7773339" cy="106579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3" name="TextBox 12"/>
          <p:cNvSpPr txBox="1"/>
          <p:nvPr/>
        </p:nvSpPr>
        <p:spPr>
          <a:xfrm>
            <a:off x="751116" y="565625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18169" y="22451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10741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604041"/>
            <a:ext cx="7773339" cy="1883876"/>
          </a:xfrm>
        </p:spPr>
        <p:txBody>
          <a:bodyPr anchor="b"/>
          <a:lstStyle>
            <a:lvl1pPr algn="ctr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3496751"/>
            <a:ext cx="7773339" cy="855483"/>
          </a:xfrm>
        </p:spPr>
        <p:txBody>
          <a:bodyPr anchor="t"/>
          <a:lstStyle>
            <a:lvl1pPr marL="0" indent="0" algn="ctr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055315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457200"/>
            <a:ext cx="7773339" cy="1203821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2474232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207517"/>
            <a:ext cx="2474232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1775320"/>
            <a:ext cx="246864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207517"/>
            <a:ext cx="2477513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1775320"/>
            <a:ext cx="2478696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207517"/>
            <a:ext cx="2478696" cy="2135884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052149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458079"/>
            <a:ext cx="7773339" cy="120294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3153615"/>
            <a:ext cx="2472307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1775320"/>
            <a:ext cx="2472307" cy="1143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3585811"/>
            <a:ext cx="2472307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3153615"/>
            <a:ext cx="247637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1775320"/>
            <a:ext cx="2477514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3585811"/>
            <a:ext cx="2477514" cy="757589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3153615"/>
            <a:ext cx="2475511" cy="432197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165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1775320"/>
            <a:ext cx="2478696" cy="1143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3585809"/>
            <a:ext cx="2478790" cy="757591"/>
          </a:xfrm>
        </p:spPr>
        <p:txBody>
          <a:bodyPr anchor="t"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8362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1775320"/>
            <a:ext cx="7773339" cy="256808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349745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57201"/>
            <a:ext cx="1914995" cy="38861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457201"/>
            <a:ext cx="5744043" cy="388619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96040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2501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29/07/2021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sz="18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251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463888"/>
            <a:ext cx="7773338" cy="1197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1775320"/>
            <a:ext cx="7773339" cy="2568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4412457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29/07/2021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4412457"/>
            <a:ext cx="500466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4412457"/>
            <a:ext cx="57316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01464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ransition>
    <p:split orient="vert"/>
  </p:transition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tx1"/>
        </a:buClr>
        <a:buFont typeface="Arial" panose="020B0604020202020204" pitchFamily="34" charset="0"/>
        <a:buChar char="•"/>
        <a:defRPr sz="15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3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2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tx1"/>
        </a:buClr>
        <a:buFont typeface="Arial" panose="020B0604020202020204" pitchFamily="34" charset="0"/>
        <a:buChar char="•"/>
        <a:defRPr sz="105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1.gif"/><Relationship Id="rId7" Type="http://schemas.openxmlformats.org/officeDocument/2006/relationships/hyperlink" Target="https://www.flickr.com/photos/97043032@N00/4626021367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3.jpg"/><Relationship Id="rId5" Type="http://schemas.openxmlformats.org/officeDocument/2006/relationships/hyperlink" Target="https://pxhere.com/pt/photo/849008" TargetMode="External"/><Relationship Id="rId10" Type="http://schemas.openxmlformats.org/officeDocument/2006/relationships/image" Target="../media/image10.gif"/><Relationship Id="rId4" Type="http://schemas.openxmlformats.org/officeDocument/2006/relationships/image" Target="../media/image12.jpeg"/><Relationship Id="rId9" Type="http://schemas.openxmlformats.org/officeDocument/2006/relationships/hyperlink" Target="https://www.hippopx.com/pt/paris-cathedral-our-lady-of-paris-france-420675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hyperlink" Target="https://commons.wikimedia.org/wiki/File:Street_art,_rue_de_l%27Ourcq,_Paris_N3.jp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8.jpeg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9.xml"/><Relationship Id="rId6" Type="http://schemas.openxmlformats.org/officeDocument/2006/relationships/hyperlink" Target="https://commons.wikimedia.org/wiki/File:Champs-%C3%89lys%C3%A9es_(11.2010).JPG" TargetMode="External"/><Relationship Id="rId11" Type="http://schemas.openxmlformats.org/officeDocument/2006/relationships/hyperlink" Target="http://stockpicturesforeveryone.blogspot.com/2011/01/louvre-museum-paris-exterior-and.html" TargetMode="External"/><Relationship Id="rId5" Type="http://schemas.openxmlformats.org/officeDocument/2006/relationships/image" Target="../media/image19.jpeg"/><Relationship Id="rId10" Type="http://schemas.openxmlformats.org/officeDocument/2006/relationships/image" Target="../media/image21.jpeg"/><Relationship Id="rId4" Type="http://schemas.openxmlformats.org/officeDocument/2006/relationships/hyperlink" Target="https://en.wikipedia.org/wiki/Notre-Dame_de_Paris" TargetMode="External"/><Relationship Id="rId9" Type="http://schemas.openxmlformats.org/officeDocument/2006/relationships/hyperlink" Target="https://porestarcontigo.blogspot.com/2011/03/arco.html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sa/3.0/" TargetMode="External"/><Relationship Id="rId3" Type="http://schemas.openxmlformats.org/officeDocument/2006/relationships/hyperlink" Target="https://www.flickr.com/photos/fernand0/13908277880" TargetMode="External"/><Relationship Id="rId7" Type="http://schemas.openxmlformats.org/officeDocument/2006/relationships/hyperlink" Target="http://commons.wikimedia.org/wiki/Moulin_Rouge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4.jpeg"/><Relationship Id="rId11" Type="http://schemas.openxmlformats.org/officeDocument/2006/relationships/hyperlink" Target="https://www.iha.pt/arrendamento-ferias-montmartre/1Lr/" TargetMode="External"/><Relationship Id="rId5" Type="http://schemas.openxmlformats.org/officeDocument/2006/relationships/hyperlink" Target="https://test.subfactory.fr/series.html&amp;action=g_episode&amp;serieID=4409&amp;episodeID=503599" TargetMode="External"/><Relationship Id="rId10" Type="http://schemas.openxmlformats.org/officeDocument/2006/relationships/image" Target="../media/image25.jpeg"/><Relationship Id="rId4" Type="http://schemas.openxmlformats.org/officeDocument/2006/relationships/image" Target="../media/image23.jpg"/><Relationship Id="rId9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0.gif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vendraminiletras.blogspot.com/" TargetMode="External"/><Relationship Id="rId3" Type="http://schemas.openxmlformats.org/officeDocument/2006/relationships/audio" Target="../media/audio4.wav"/><Relationship Id="rId7" Type="http://schemas.openxmlformats.org/officeDocument/2006/relationships/image" Target="../media/image2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hyperlink" Target="https://commons.wikimedia.org/wiki/File:Eiffel_Tower_and_Pont_Alexandre_III_at_night,_Paris_2012.jpg" TargetMode="External"/><Relationship Id="rId4" Type="http://schemas.openxmlformats.org/officeDocument/2006/relationships/image" Target="../media/image28.jpg"/><Relationship Id="rId9" Type="http://schemas.openxmlformats.org/officeDocument/2006/relationships/audio" Target="../media/audio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 rot="21113465">
            <a:off x="4987165" y="2107338"/>
            <a:ext cx="3615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OS CAMINHOS DE PARIS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620168"/>
            <a:ext cx="1954546" cy="1440192"/>
          </a:xfrm>
          <a:prstGeom prst="ellipse">
            <a:avLst/>
          </a:prstGeom>
          <a:ln w="3175" cap="rnd"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303" y="250742"/>
            <a:ext cx="1988914" cy="1350180"/>
          </a:xfrm>
          <a:prstGeom prst="ellipse">
            <a:avLst/>
          </a:prstGeom>
          <a:ln w="3175" cap="rnd"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334" y="425244"/>
            <a:ext cx="1963898" cy="1440192"/>
          </a:xfrm>
          <a:prstGeom prst="ellipse">
            <a:avLst/>
          </a:prstGeom>
          <a:ln w="3175" cap="rnd"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57" y="506210"/>
            <a:ext cx="4230564" cy="36904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0" y="51414"/>
            <a:ext cx="9143999" cy="5092085"/>
          </a:xfrm>
          <a:prstGeom prst="rect">
            <a:avLst/>
          </a:prstGeom>
          <a:noFill/>
          <a:ln w="190500" cmpd="thickThin">
            <a:solidFill>
              <a:schemeClr val="accent3">
                <a:lumMod val="40000"/>
                <a:lumOff val="6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 dirty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D5B09FCA-8189-4874-847E-00688B5FD273}"/>
              </a:ext>
            </a:extLst>
          </p:cNvPr>
          <p:cNvSpPr txBox="1"/>
          <p:nvPr/>
        </p:nvSpPr>
        <p:spPr>
          <a:xfrm>
            <a:off x="5287601" y="2751328"/>
            <a:ext cx="382095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1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anose="04040A07060A02020202" pitchFamily="82" charset="0"/>
                <a:ea typeface="Times New Roman"/>
              </a:rPr>
              <a:t>É a capital e a mais populosa cidade da França. </a:t>
            </a:r>
            <a:r>
              <a:rPr lang="pt-PT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  <a:ea typeface="Times New Roman"/>
              </a:rPr>
              <a:t> </a:t>
            </a:r>
            <a:endParaRPr lang="pt-BR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  <a:ea typeface="Times New Roman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E8295B3-DF11-4698-A44E-ABDC3C60B58F}"/>
              </a:ext>
            </a:extLst>
          </p:cNvPr>
          <p:cNvSpPr txBox="1"/>
          <p:nvPr/>
        </p:nvSpPr>
        <p:spPr>
          <a:xfrm>
            <a:off x="-108520" y="4346935"/>
            <a:ext cx="61778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  <a:ea typeface="Times New Roman"/>
              </a:rPr>
              <a:t>Situa-se num dos meandros do rio Sena, no centro da bacia parisiense</a:t>
            </a:r>
            <a:endParaRPr lang="pt-BR" dirty="0"/>
          </a:p>
        </p:txBody>
      </p:sp>
      <p:pic>
        <p:nvPicPr>
          <p:cNvPr id="15" name="Picture 6" descr="C:\Users\Gogu\Desktop\542516.gif">
            <a:extLst>
              <a:ext uri="{FF2B5EF4-FFF2-40B4-BE49-F238E27FC236}">
                <a16:creationId xmlns:a16="http://schemas.microsoft.com/office/drawing/2014/main" id="{33090AC2-3583-41B3-B59F-83A7D3A641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961" y="3517546"/>
            <a:ext cx="1112366" cy="786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F5A99325-1F72-4B4E-934C-827B306D0566}"/>
              </a:ext>
            </a:extLst>
          </p:cNvPr>
          <p:cNvSpPr/>
          <p:nvPr/>
        </p:nvSpPr>
        <p:spPr>
          <a:xfrm>
            <a:off x="7327056" y="4335296"/>
            <a:ext cx="158417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200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Fundo Musical: </a:t>
            </a:r>
          </a:p>
          <a:p>
            <a:pPr algn="ctr"/>
            <a:r>
              <a:rPr lang="pt-BR" sz="12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Sous</a:t>
            </a:r>
            <a:r>
              <a:rPr lang="pt-BR" sz="12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Le </a:t>
            </a:r>
            <a:r>
              <a:rPr lang="pt-BR" sz="1200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Ciel</a:t>
            </a:r>
            <a:r>
              <a:rPr lang="pt-BR" sz="12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Paris</a:t>
            </a:r>
          </a:p>
          <a:p>
            <a:pPr algn="ctr"/>
            <a:r>
              <a:rPr lang="pt-BR" sz="1200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Edith Piaf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64000">
        <p14:doors dir="vert"/>
        <p:sndAc>
          <p:stSnd>
            <p:snd r:embed="rId3" name="edith piaf - sous le ciel de paris 2.07 cut.wav"/>
          </p:stSnd>
        </p:sndAc>
      </p:transition>
    </mc:Choice>
    <mc:Fallback xmlns="">
      <p:transition spd="slow" advClick="0" advTm="64000">
        <p:fade/>
        <p:sndAc>
          <p:stSnd>
            <p:snd r:embed="rId9" name="edith piaf - sous le ciel de paris 2.07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5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9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51322" y="1856338"/>
            <a:ext cx="8011068" cy="25545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pt-PT" sz="2400" b="1" dirty="0">
                <a:ln/>
                <a:solidFill>
                  <a:schemeClr val="accent3"/>
                </a:solidFill>
                <a:latin typeface="Times New Roman"/>
                <a:ea typeface="Times New Roman"/>
              </a:rPr>
              <a:t> </a:t>
            </a:r>
            <a:r>
              <a:rPr lang="pt-PT" sz="3200" i="1" dirty="0">
                <a:ln/>
                <a:solidFill>
                  <a:schemeClr val="accent3"/>
                </a:solidFill>
                <a:latin typeface="Times New Roman"/>
                <a:ea typeface="Times New Roman"/>
              </a:rPr>
              <a:t>Como símbolo da cultura francesa atrai milhões de visitantes,  fazendo-na, a mais visitada do mundo, ocupando também um lugar preponderante da moda e do luxo, além de seus parques, avenidas e museus</a:t>
            </a:r>
            <a:r>
              <a:rPr lang="pt-PT" sz="2400" i="1" dirty="0">
                <a:ln/>
                <a:solidFill>
                  <a:schemeClr val="accent3"/>
                </a:solidFill>
                <a:latin typeface="Times New Roman"/>
                <a:ea typeface="Times New Roman"/>
              </a:rPr>
              <a:t>.</a:t>
            </a:r>
            <a:endParaRPr lang="pt-BR" sz="2400" i="1" dirty="0">
              <a:ln/>
              <a:solidFill>
                <a:schemeClr val="accent3"/>
              </a:solidFill>
              <a:latin typeface="Times New Roman"/>
              <a:ea typeface="Times New Roman"/>
            </a:endParaRPr>
          </a:p>
        </p:txBody>
      </p:sp>
      <p:grpSp>
        <p:nvGrpSpPr>
          <p:cNvPr id="5" name="Grupo 18">
            <a:extLst>
              <a:ext uri="{FF2B5EF4-FFF2-40B4-BE49-F238E27FC236}">
                <a16:creationId xmlns:a16="http://schemas.microsoft.com/office/drawing/2014/main" id="{B7A39C12-BCAD-4421-AD43-06B698696289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6" name="Grupo 19">
              <a:extLst>
                <a:ext uri="{FF2B5EF4-FFF2-40B4-BE49-F238E27FC236}">
                  <a16:creationId xmlns:a16="http://schemas.microsoft.com/office/drawing/2014/main" id="{5355DA57-CA15-41F5-9F81-1E662487D9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4177F691-9799-4FD1-A0F6-B05A366F2C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ED575C31-1E10-4C3C-B9A1-F27D6ED6377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>
              <a:extLst>
                <a:ext uri="{FF2B5EF4-FFF2-40B4-BE49-F238E27FC236}">
                  <a16:creationId xmlns:a16="http://schemas.microsoft.com/office/drawing/2014/main" id="{00900A37-1601-4A81-B65F-CC469A06FDF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B7FB8219-6772-4AC1-8364-537420AFAE7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47925EF5-3906-44E9-A46F-167D13A921E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>
              <a:extLst>
                <a:ext uri="{FF2B5EF4-FFF2-40B4-BE49-F238E27FC236}">
                  <a16:creationId xmlns:a16="http://schemas.microsoft.com/office/drawing/2014/main" id="{49C500AD-C589-4CA6-9F95-D84AE9F1DC9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>
                <a:extLst>
                  <a:ext uri="{FF2B5EF4-FFF2-40B4-BE49-F238E27FC236}">
                    <a16:creationId xmlns:a16="http://schemas.microsoft.com/office/drawing/2014/main" id="{8D23EA3E-F248-4F27-BCB5-38746DFCAA2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>
                <a:extLst>
                  <a:ext uri="{FF2B5EF4-FFF2-40B4-BE49-F238E27FC236}">
                    <a16:creationId xmlns:a16="http://schemas.microsoft.com/office/drawing/2014/main" id="{A00B1FD8-7EAB-4752-8DF7-C701CD8A570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>
              <a:extLst>
                <a:ext uri="{FF2B5EF4-FFF2-40B4-BE49-F238E27FC236}">
                  <a16:creationId xmlns:a16="http://schemas.microsoft.com/office/drawing/2014/main" id="{74A30E3F-66DB-4FBF-A143-F3E812BD93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7E5C1F09-D2AF-4B6C-8150-B1E7BF81627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D1EB202A-8E19-4E55-AE71-9F518534E7B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9" name="Imagem 18">
            <a:extLst>
              <a:ext uri="{FF2B5EF4-FFF2-40B4-BE49-F238E27FC236}">
                <a16:creationId xmlns:a16="http://schemas.microsoft.com/office/drawing/2014/main" id="{262758F7-CFDE-4C0B-91A6-9E077DAA8D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06220" y="130609"/>
            <a:ext cx="3418163" cy="191986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029E1C90-018E-4F6D-9614-18866EB18F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540830" y="-29095"/>
            <a:ext cx="3469819" cy="230396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030A2B4D-9D92-4272-98D9-AF42EA40ED7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563888" y="226168"/>
            <a:ext cx="2594907" cy="17287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Picture 6" descr="C:\Users\Gogu\Desktop\542516.gif">
            <a:extLst>
              <a:ext uri="{FF2B5EF4-FFF2-40B4-BE49-F238E27FC236}">
                <a16:creationId xmlns:a16="http://schemas.microsoft.com/office/drawing/2014/main" id="{29098703-D4E0-46B2-BF0D-8EA8C2C162D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531" y="3896166"/>
            <a:ext cx="917110" cy="648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E60ED37-CD8E-4162-A262-856EBF9B473F}"/>
              </a:ext>
            </a:extLst>
          </p:cNvPr>
          <p:cNvSpPr/>
          <p:nvPr/>
        </p:nvSpPr>
        <p:spPr>
          <a:xfrm>
            <a:off x="7376045" y="4544801"/>
            <a:ext cx="126509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sz="1200" b="1" cap="none" spc="0" dirty="0">
                <a:ln/>
                <a:solidFill>
                  <a:srgbClr val="FF0000"/>
                </a:solidFill>
                <a:effectLst/>
              </a:rPr>
              <a:t>Fundo Musical</a:t>
            </a:r>
          </a:p>
          <a:p>
            <a:pPr algn="ctr"/>
            <a:r>
              <a:rPr lang="pt-BR" sz="1200" b="1" cap="none" spc="0" dirty="0">
                <a:ln/>
                <a:solidFill>
                  <a:srgbClr val="FF0000"/>
                </a:solidFill>
                <a:effectLst/>
              </a:rPr>
              <a:t>Moulin Rouge</a:t>
            </a:r>
          </a:p>
        </p:txBody>
      </p:sp>
    </p:spTree>
    <p:extLst>
      <p:ext uri="{BB962C8B-B14F-4D97-AF65-F5344CB8AC3E}">
        <p14:creationId xmlns:p14="http://schemas.microsoft.com/office/powerpoint/2010/main" val="22099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  <p:sndAc>
          <p:stSnd loop="1">
            <p:snd r:embed="rId2" name="Moulin Rouge.wav"/>
          </p:stSnd>
        </p:sndAc>
      </p:transition>
    </mc:Choice>
    <mc:Fallback>
      <p:transition spd="slow" advClick="0" advTm="30000">
        <p:fade/>
        <p:sndAc>
          <p:stSnd loop="1">
            <p:snd r:embed="rId2" name="Moulin Rou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61391" y="3115259"/>
            <a:ext cx="8551140" cy="1569660"/>
          </a:xfrm>
          <a:prstGeom prst="rect">
            <a:avLst/>
          </a:prstGeom>
        </p:spPr>
        <p:txBody>
          <a:bodyPr wrap="square">
            <a:prstTxWarp prst="textS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>
              <a:spcAft>
                <a:spcPts val="0"/>
              </a:spcAft>
            </a:pPr>
            <a:r>
              <a:rPr lang="pt-PT" sz="2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Nas diversas ocasiões que a visitamos desfrutamos de lugares que ficaram guardados como doces memórias, em decorrência da beleza, romantismo, e uma arquitetura esbanjando cultura e proporcionando um clima romantico. </a:t>
            </a:r>
            <a:endParaRPr lang="pt-BR" sz="3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grpSp>
        <p:nvGrpSpPr>
          <p:cNvPr id="3" name="Grupo 18">
            <a:extLst>
              <a:ext uri="{FF2B5EF4-FFF2-40B4-BE49-F238E27FC236}">
                <a16:creationId xmlns:a16="http://schemas.microsoft.com/office/drawing/2014/main" id="{AEE13816-6590-4EA8-81B6-43BC8F8FDD3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EF86B968-9A05-4398-9814-3D87F4705F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79EEB4A8-CBE9-41B3-9D19-5E01026CBF9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0FC89522-55DC-4875-B090-0BD4C043C63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96300AA5-FF26-4E59-81C6-A903E806C3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8A32A24F-8621-46CB-8030-71AD16CD53B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5B3D7044-2528-487C-95C3-ACE21FC5A48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230256F1-668A-4D04-A049-B38BE11424C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E2D5A999-6F6F-483C-80FD-07898C87752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C0D7F950-4925-4FED-BB71-66F9EF013AC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02080160-BF60-4826-A476-E69B1AB872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70052A01-4927-46D2-B165-12A16E5C0BF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3AD708FE-297B-42C3-81D2-6188D0844D6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7" name="Imagem 16">
            <a:extLst>
              <a:ext uri="{FF2B5EF4-FFF2-40B4-BE49-F238E27FC236}">
                <a16:creationId xmlns:a16="http://schemas.microsoft.com/office/drawing/2014/main" id="{A63A889F-CC4D-4BFD-800D-E6F9395331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21270608">
            <a:off x="3209832" y="584213"/>
            <a:ext cx="2724338" cy="204325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CCBE69EE-E4CE-47FC-BE97-1B00E4E54D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709" y="394729"/>
            <a:ext cx="3646822" cy="2720529"/>
          </a:xfrm>
          <a:prstGeom prst="rect">
            <a:avLst/>
          </a:prstGeom>
          <a:effectLst>
            <a:softEdge rad="635000"/>
          </a:effectLst>
          <a:scene3d>
            <a:camera prst="perspectiveContrastingLeftFacing"/>
            <a:lightRig rig="threePt" dir="t"/>
          </a:scene3d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2E015D49-0F1E-415D-9D36-4FAF7EE919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51" y="277329"/>
            <a:ext cx="2729149" cy="295532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03469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946355" y="249853"/>
            <a:ext cx="5948800" cy="4524315"/>
          </a:xfrm>
          <a:prstGeom prst="rect">
            <a:avLst/>
          </a:prstGeom>
        </p:spPr>
        <p:txBody>
          <a:bodyPr wrap="square">
            <a:prstTxWarp prst="textCanDown">
              <a:avLst/>
            </a:prstTxWarp>
            <a:spAutoFit/>
          </a:bodyPr>
          <a:lstStyle/>
          <a:p>
            <a:pPr marL="270510" algn="ctr">
              <a:spcAft>
                <a:spcPts val="0"/>
              </a:spcAft>
            </a:pPr>
            <a:r>
              <a:rPr lang="pt-PT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imes New Roman"/>
                <a:ea typeface="Times New Roman"/>
              </a:rPr>
              <a:t>Catedral de Notre-Dame  </a:t>
            </a:r>
          </a:p>
          <a:p>
            <a:pPr marL="270510" algn="ctr">
              <a:spcAft>
                <a:spcPts val="0"/>
              </a:spcAft>
            </a:pPr>
            <a:endParaRPr lang="pt-PT" sz="2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Times New Roman"/>
              <a:ea typeface="Times New Roman"/>
            </a:endParaRPr>
          </a:p>
          <a:p>
            <a:pPr marL="270510" algn="ctr">
              <a:spcAft>
                <a:spcPts val="0"/>
              </a:spcAft>
            </a:pPr>
            <a:r>
              <a:rPr lang="pt-PT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imes New Roman"/>
                <a:ea typeface="Times New Roman"/>
              </a:rPr>
              <a:t> Avenida Champs-Élysées, famosa e cheia de turistas.  </a:t>
            </a:r>
          </a:p>
          <a:p>
            <a:pPr marL="270510" algn="ctr">
              <a:spcAft>
                <a:spcPts val="0"/>
              </a:spcAft>
            </a:pPr>
            <a:endParaRPr lang="pt-PT" sz="2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Times New Roman"/>
              <a:ea typeface="Times New Roman"/>
            </a:endParaRPr>
          </a:p>
          <a:p>
            <a:pPr marL="270510" algn="ctr">
              <a:spcAft>
                <a:spcPts val="0"/>
              </a:spcAft>
            </a:pPr>
            <a:r>
              <a:rPr lang="pt-PT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imes New Roman"/>
                <a:ea typeface="Times New Roman"/>
              </a:rPr>
              <a:t>Arco do Trinfo, em homenagem às vitórias francesas e aos que morreram no campo de batalha. </a:t>
            </a:r>
          </a:p>
          <a:p>
            <a:pPr marL="228600" algn="ctr">
              <a:spcAft>
                <a:spcPts val="0"/>
              </a:spcAft>
            </a:pPr>
            <a:endParaRPr lang="pt-PT" sz="2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Times New Roman"/>
              <a:ea typeface="Times New Roman"/>
            </a:endParaRPr>
          </a:p>
          <a:p>
            <a:pPr marL="228600" algn="ctr">
              <a:spcAft>
                <a:spcPts val="0"/>
              </a:spcAft>
            </a:pPr>
            <a:r>
              <a:rPr lang="pt-PT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imes New Roman"/>
                <a:ea typeface="Times New Roman"/>
              </a:rPr>
              <a:t>Museu do Louvre - famoso por abrigar o quadro Mona Lisa</a:t>
            </a:r>
            <a:r>
              <a:rPr lang="pt-PT" sz="2400" b="1" i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imes New Roman"/>
                <a:ea typeface="Times New Roman"/>
              </a:rPr>
              <a:t>.</a:t>
            </a:r>
            <a:endParaRPr lang="pt-BR" sz="2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Times New Roman"/>
              <a:ea typeface="Times New Roman"/>
            </a:endParaRPr>
          </a:p>
          <a:p>
            <a:pPr marL="228600" algn="ctr">
              <a:spcAft>
                <a:spcPts val="0"/>
              </a:spcAft>
            </a:pPr>
            <a:r>
              <a:rPr lang="pt-PT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imes New Roman"/>
                <a:ea typeface="Times New Roman"/>
              </a:rPr>
              <a:t> </a:t>
            </a:r>
          </a:p>
        </p:txBody>
      </p:sp>
      <p:grpSp>
        <p:nvGrpSpPr>
          <p:cNvPr id="3" name="Grupo 18">
            <a:extLst>
              <a:ext uri="{FF2B5EF4-FFF2-40B4-BE49-F238E27FC236}">
                <a16:creationId xmlns:a16="http://schemas.microsoft.com/office/drawing/2014/main" id="{BF530A17-2CCD-40E6-83B6-07C95C19BE7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4" name="Grupo 19">
              <a:extLst>
                <a:ext uri="{FF2B5EF4-FFF2-40B4-BE49-F238E27FC236}">
                  <a16:creationId xmlns:a16="http://schemas.microsoft.com/office/drawing/2014/main" id="{957FA64F-46DF-415E-A696-BCFBB8282E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53BC5CB4-412B-47F2-A71C-53B82E68B4D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08615C4B-277A-4310-A05A-48AF7296FD7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9850AACF-3E25-4E57-95E2-047F77EE202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6F72EA41-A864-4E89-A069-BC6004349C1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BD165B1B-77E0-40F2-AEB9-50955383C28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5D557C1C-DF28-49C0-A659-9C4FF1846F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BD74FCD8-942E-46AB-9FAE-2B72935F238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E8C919AA-18E7-4D91-832D-224A1829593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F0DE4AA9-387B-4499-832A-2B922CEA2B6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9A860999-EF73-455B-922F-52FD680166A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69440441-52EC-4D74-B093-63BAF25ACD1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7" name="Imagem 16">
            <a:extLst>
              <a:ext uri="{FF2B5EF4-FFF2-40B4-BE49-F238E27FC236}">
                <a16:creationId xmlns:a16="http://schemas.microsoft.com/office/drawing/2014/main" id="{094BA0EE-7490-413B-8C71-2EAFDDA4BDA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43965" y="265510"/>
            <a:ext cx="2742821" cy="184765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60A45250-A3CB-4F0F-BC9A-5EA11057EB6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78922" y="1528648"/>
            <a:ext cx="3009362" cy="19641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E85F10A3-B884-490E-84C1-19D1E858A236}"/>
              </a:ext>
            </a:extLst>
          </p:cNvPr>
          <p:cNvSpPr txBox="1"/>
          <p:nvPr/>
        </p:nvSpPr>
        <p:spPr>
          <a:xfrm>
            <a:off x="0" y="5310906"/>
            <a:ext cx="349188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6" tooltip="https://commons.wikimedia.org/wiki/File:Champs-%C3%89lys%C3%A9es_(11.2010).JPG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7" tooltip="https://creativecommons.org/licenses/by-sa/3.0/"/>
              </a:rPr>
              <a:t>CC BY-SA</a:t>
            </a:r>
            <a:endParaRPr lang="pt-BR" sz="900"/>
          </a:p>
        </p:txBody>
      </p:sp>
      <p:pic>
        <p:nvPicPr>
          <p:cNvPr id="23" name="Imagem 22">
            <a:extLst>
              <a:ext uri="{FF2B5EF4-FFF2-40B4-BE49-F238E27FC236}">
                <a16:creationId xmlns:a16="http://schemas.microsoft.com/office/drawing/2014/main" id="{BB48D593-9E06-4580-838F-063191C60C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-2" y="2646353"/>
            <a:ext cx="2252412" cy="21373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FA1AE125-FB11-450C-954E-4AFF1825717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1184440" y="2571750"/>
            <a:ext cx="2451928" cy="20932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3719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97812" y="304973"/>
            <a:ext cx="508406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spcAft>
                <a:spcPts val="0"/>
              </a:spcAft>
            </a:pPr>
            <a:r>
              <a:rPr lang="pt-PT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/>
                <a:ea typeface="Times New Roman"/>
              </a:rPr>
              <a:t>Museu de Orsay - Reúne importante coleção de arte impressionista e foi, no passado, uma estação de trem. </a:t>
            </a:r>
          </a:p>
          <a:p>
            <a:pPr marL="228600" algn="ctr">
              <a:spcAft>
                <a:spcPts val="0"/>
              </a:spcAft>
            </a:pPr>
            <a:r>
              <a:rPr lang="pt-PT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/>
                <a:ea typeface="Times New Roman"/>
              </a:rPr>
              <a:t> </a:t>
            </a:r>
          </a:p>
          <a:p>
            <a:pPr marL="228600" algn="ctr">
              <a:spcAft>
                <a:spcPts val="0"/>
              </a:spcAft>
            </a:pPr>
            <a:r>
              <a:rPr lang="pt-PT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/>
                <a:ea typeface="Times New Roman"/>
              </a:rPr>
              <a:t>Cemitério do Père-Lachaise, onde estão enterradas pessoas famosas como Oscar Wilde, Champollion, Édith Piaf e Chopin. </a:t>
            </a:r>
            <a:endParaRPr lang="pt-PT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mbria"/>
              <a:ea typeface="Times New Roman"/>
            </a:endParaRPr>
          </a:p>
          <a:p>
            <a:pPr marL="228600" algn="ctr">
              <a:spcAft>
                <a:spcPts val="0"/>
              </a:spcAft>
            </a:pPr>
            <a:endParaRPr lang="pt-PT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mbria"/>
              <a:ea typeface="Times New Roman"/>
            </a:endParaRPr>
          </a:p>
          <a:p>
            <a:pPr marL="228600" algn="ctr">
              <a:spcAft>
                <a:spcPts val="0"/>
              </a:spcAft>
            </a:pPr>
            <a:r>
              <a:rPr lang="pt-PT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mbria"/>
                <a:ea typeface="Times New Roman"/>
              </a:rPr>
              <a:t>O Moulin Rouge - Antigo cabaré utilizado para divertimento dos franceses. Hoje </a:t>
            </a:r>
          </a:p>
          <a:p>
            <a:pPr marL="228600" algn="ctr">
              <a:spcAft>
                <a:spcPts val="0"/>
              </a:spcAft>
            </a:pPr>
            <a:r>
              <a:rPr lang="pt-PT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mbria"/>
                <a:ea typeface="Times New Roman"/>
              </a:rPr>
              <a:t>usado como ponto turístico</a:t>
            </a:r>
            <a:r>
              <a:rPr lang="pt-PT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mbria"/>
                <a:ea typeface="Times New Roman"/>
              </a:rPr>
              <a:t>.</a:t>
            </a:r>
          </a:p>
          <a:p>
            <a:pPr marL="228600" algn="ctr">
              <a:spcAft>
                <a:spcPts val="0"/>
              </a:spcAft>
            </a:pPr>
            <a:endParaRPr lang="pt-PT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mbria"/>
              <a:ea typeface="Times New Roman"/>
            </a:endParaRPr>
          </a:p>
          <a:p>
            <a:pPr marL="228600" algn="ctr">
              <a:spcAft>
                <a:spcPts val="0"/>
              </a:spcAft>
            </a:pPr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248D276-70F1-4F4B-AB07-73B07F2CB40F}"/>
              </a:ext>
            </a:extLst>
          </p:cNvPr>
          <p:cNvSpPr txBox="1"/>
          <p:nvPr/>
        </p:nvSpPr>
        <p:spPr>
          <a:xfrm rot="21063750">
            <a:off x="4723495" y="2323791"/>
            <a:ext cx="4259394" cy="2245010"/>
          </a:xfrm>
          <a:prstGeom prst="rect">
            <a:avLst/>
          </a:prstGeom>
          <a:noFill/>
        </p:spPr>
        <p:txBody>
          <a:bodyPr wrap="square">
            <a:prstTxWarp prst="textTriangleInverted">
              <a:avLst>
                <a:gd name="adj" fmla="val 72276"/>
              </a:avLst>
            </a:prstTxWarp>
            <a:spAutoFit/>
            <a:scene3d>
              <a:camera prst="perspectiveContrastingLeftFacing"/>
              <a:lightRig rig="soft" dir="t">
                <a:rot lat="0" lon="0" rev="15600000"/>
              </a:lightRig>
            </a:scene3d>
            <a:sp3d extrusionH="57150" prstMaterial="softEdge">
              <a:bevelT w="25400" h="38100" prst="artDeco"/>
            </a:sp3d>
          </a:bodyPr>
          <a:lstStyle/>
          <a:p>
            <a:pPr marL="228600" algn="ctr">
              <a:spcAft>
                <a:spcPts val="0"/>
              </a:spcAft>
            </a:pPr>
            <a:r>
              <a:rPr lang="pt-PT" sz="2000" b="1" dirty="0">
                <a:ln/>
                <a:solidFill>
                  <a:schemeClr val="accent5">
                    <a:lumMod val="60000"/>
                    <a:lumOff val="4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Montmartre - uma área histórica da cidade, onde se localiza a </a:t>
            </a:r>
          </a:p>
          <a:p>
            <a:pPr marL="228600" algn="ctr">
              <a:spcAft>
                <a:spcPts val="0"/>
              </a:spcAft>
            </a:pPr>
            <a:r>
              <a:rPr lang="pt-PT" sz="2000" b="1" dirty="0">
                <a:ln/>
                <a:solidFill>
                  <a:schemeClr val="accent5">
                    <a:lumMod val="60000"/>
                    <a:lumOff val="4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Basílica de Sacré Coeur, é famosa pelos seus cafés, estúdios e clubes noturnos</a:t>
            </a:r>
            <a:r>
              <a:rPr lang="pt-PT" sz="2000" b="1" dirty="0">
                <a:ln/>
                <a:solidFill>
                  <a:schemeClr val="accent4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pt-BR" sz="2000" b="1" dirty="0">
              <a:ln/>
              <a:solidFill>
                <a:schemeClr val="accent4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ED1EAE9-65FF-4849-BFDE-FF91BD7535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05132" y="306155"/>
            <a:ext cx="2638676" cy="153735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4A86104-AE57-409B-8830-9E290DC72B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11767" y="2149269"/>
            <a:ext cx="1848599" cy="10398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79251AA6-C72A-43BB-B7B7-AD7182BB22D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39551" y="3404602"/>
            <a:ext cx="2995817" cy="15373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AF3B2ABD-CC15-404C-9012-DC6996834251}"/>
              </a:ext>
            </a:extLst>
          </p:cNvPr>
          <p:cNvSpPr txBox="1"/>
          <p:nvPr/>
        </p:nvSpPr>
        <p:spPr>
          <a:xfrm>
            <a:off x="171784" y="5350368"/>
            <a:ext cx="2996073" cy="369332"/>
          </a:xfrm>
          <a:prstGeom prst="rect">
            <a:avLst/>
          </a:prstGeom>
          <a:noFill/>
          <a:effectLst>
            <a:softEdge rad="635000"/>
          </a:effectLst>
        </p:spPr>
        <p:txBody>
          <a:bodyPr wrap="square" rtlCol="0">
            <a:spAutoFit/>
          </a:bodyPr>
          <a:lstStyle/>
          <a:p>
            <a:r>
              <a:rPr lang="pt-BR" sz="900">
                <a:hlinkClick r:id="rId7" tooltip="http://commons.wikimedia.org/wiki/Moulin_Rouge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8" tooltip="https://creativecommons.org/licenses/by-sa/3.0/"/>
              </a:rPr>
              <a:t>CC BY-SA</a:t>
            </a:r>
            <a:endParaRPr lang="pt-BR" sz="900"/>
          </a:p>
        </p:txBody>
      </p:sp>
      <p:grpSp>
        <p:nvGrpSpPr>
          <p:cNvPr id="13" name="Grupo 18">
            <a:extLst>
              <a:ext uri="{FF2B5EF4-FFF2-40B4-BE49-F238E27FC236}">
                <a16:creationId xmlns:a16="http://schemas.microsoft.com/office/drawing/2014/main" id="{A3ECABAB-3920-4936-AB40-B8343D904DD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14" name="Grupo 19">
              <a:extLst>
                <a:ext uri="{FF2B5EF4-FFF2-40B4-BE49-F238E27FC236}">
                  <a16:creationId xmlns:a16="http://schemas.microsoft.com/office/drawing/2014/main" id="{C9D0D9DE-AADA-4293-893F-E562A927D6E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4" name="Picture 9" descr="Acessorio GIF (130)">
                <a:extLst>
                  <a:ext uri="{FF2B5EF4-FFF2-40B4-BE49-F238E27FC236}">
                    <a16:creationId xmlns:a16="http://schemas.microsoft.com/office/drawing/2014/main" id="{20D821E8-00E8-4BA9-B259-3BE0C663E29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5" name="Picture 9" descr="Acessorio GIF (130)">
                <a:extLst>
                  <a:ext uri="{FF2B5EF4-FFF2-40B4-BE49-F238E27FC236}">
                    <a16:creationId xmlns:a16="http://schemas.microsoft.com/office/drawing/2014/main" id="{EB9F0D73-5C92-4EBA-BCA1-0D9542CF012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5" name="Grupo 20">
              <a:extLst>
                <a:ext uri="{FF2B5EF4-FFF2-40B4-BE49-F238E27FC236}">
                  <a16:creationId xmlns:a16="http://schemas.microsoft.com/office/drawing/2014/main" id="{2F3B1F78-672C-4BE3-97C5-DDBBE0FC4E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>
                <a:extLst>
                  <a:ext uri="{FF2B5EF4-FFF2-40B4-BE49-F238E27FC236}">
                    <a16:creationId xmlns:a16="http://schemas.microsoft.com/office/drawing/2014/main" id="{47BE065F-CF12-45FB-9253-56A5BD50268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3" name="Picture 9" descr="Acessorio GIF (130)">
                <a:extLst>
                  <a:ext uri="{FF2B5EF4-FFF2-40B4-BE49-F238E27FC236}">
                    <a16:creationId xmlns:a16="http://schemas.microsoft.com/office/drawing/2014/main" id="{F6B50A8F-7A7F-4B93-A9E6-6FC8EBD2F30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6" name="Grupo 16">
              <a:extLst>
                <a:ext uri="{FF2B5EF4-FFF2-40B4-BE49-F238E27FC236}">
                  <a16:creationId xmlns:a16="http://schemas.microsoft.com/office/drawing/2014/main" id="{08B7F828-3BBF-465F-A975-6321198F5B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0" name="Picture 24" descr="Acessorio GIF (130)">
                <a:extLst>
                  <a:ext uri="{FF2B5EF4-FFF2-40B4-BE49-F238E27FC236}">
                    <a16:creationId xmlns:a16="http://schemas.microsoft.com/office/drawing/2014/main" id="{DD85DF83-E193-4018-ACEB-ED61427E942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1" name="Picture 25" descr="Acessorio GIF (130)">
                <a:extLst>
                  <a:ext uri="{FF2B5EF4-FFF2-40B4-BE49-F238E27FC236}">
                    <a16:creationId xmlns:a16="http://schemas.microsoft.com/office/drawing/2014/main" id="{122518D6-3454-48EE-9936-334B8B38B16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7" name="Grupo 24">
              <a:extLst>
                <a:ext uri="{FF2B5EF4-FFF2-40B4-BE49-F238E27FC236}">
                  <a16:creationId xmlns:a16="http://schemas.microsoft.com/office/drawing/2014/main" id="{81951767-86C7-43B9-8EE4-95800C7F62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8" name="Picture 24" descr="Acessorio GIF (130)">
                <a:extLst>
                  <a:ext uri="{FF2B5EF4-FFF2-40B4-BE49-F238E27FC236}">
                    <a16:creationId xmlns:a16="http://schemas.microsoft.com/office/drawing/2014/main" id="{D01C69FF-8652-47E4-9C9A-FD01366E78B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9" name="Picture 25" descr="Acessorio GIF (130)">
                <a:extLst>
                  <a:ext uri="{FF2B5EF4-FFF2-40B4-BE49-F238E27FC236}">
                    <a16:creationId xmlns:a16="http://schemas.microsoft.com/office/drawing/2014/main" id="{38A42C76-C718-4BBE-8426-AAF9394685D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7" name="Imagem 26">
            <a:extLst>
              <a:ext uri="{FF2B5EF4-FFF2-40B4-BE49-F238E27FC236}">
                <a16:creationId xmlns:a16="http://schemas.microsoft.com/office/drawing/2014/main" id="{3BF6469A-3C67-4867-B344-93A336C9269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5508104" y="217366"/>
            <a:ext cx="3140968" cy="235572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63604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52922" y="336226"/>
            <a:ext cx="558353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s-ES_tradnl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mbria"/>
                <a:ea typeface="Times New Roman"/>
              </a:rPr>
              <a:t>Desfilando nossas emoções por aquele solo, principalmente em Montmartre,  fiz a abertura com a canção “Sous le Ciel de París”, prosseguindo com “Moulin Rouge”, símbolo maior da diversão dos franceses e dos turistas que visitam esse magnifico local, culminando com o poema abaixo:</a:t>
            </a:r>
            <a:endParaRPr 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/>
              <a:ea typeface="Times New Roman"/>
            </a:endParaRPr>
          </a:p>
        </p:txBody>
      </p:sp>
      <p:grpSp>
        <p:nvGrpSpPr>
          <p:cNvPr id="3" name="Grupo 18">
            <a:extLst>
              <a:ext uri="{FF2B5EF4-FFF2-40B4-BE49-F238E27FC236}">
                <a16:creationId xmlns:a16="http://schemas.microsoft.com/office/drawing/2014/main" id="{A95443E4-5F66-4AB9-9A2D-9F7F105AB55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4" name="Grupo 19">
              <a:extLst>
                <a:ext uri="{FF2B5EF4-FFF2-40B4-BE49-F238E27FC236}">
                  <a16:creationId xmlns:a16="http://schemas.microsoft.com/office/drawing/2014/main" id="{DE259280-5D55-45A3-BD08-FDA53EC5DA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766D8A38-B6CD-4962-B17A-BA0631AC827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E8B3F86E-DAB0-48A1-962A-B58C4C8373F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>
              <a:extLst>
                <a:ext uri="{FF2B5EF4-FFF2-40B4-BE49-F238E27FC236}">
                  <a16:creationId xmlns:a16="http://schemas.microsoft.com/office/drawing/2014/main" id="{D71A406D-FA33-4C3E-AFE5-A738D3DD9B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9799A6B1-4003-4CCC-A148-22630E80FCB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865FDB5A-C135-466E-8DE4-BA5EB583770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>
              <a:extLst>
                <a:ext uri="{FF2B5EF4-FFF2-40B4-BE49-F238E27FC236}">
                  <a16:creationId xmlns:a16="http://schemas.microsoft.com/office/drawing/2014/main" id="{9D826A0B-7601-43DE-A64C-0D5AB643D68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60E4CDBE-8493-4237-BE9E-90368D44D68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ACE45443-AC7B-467C-8B0D-0918084F65F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>
              <a:extLst>
                <a:ext uri="{FF2B5EF4-FFF2-40B4-BE49-F238E27FC236}">
                  <a16:creationId xmlns:a16="http://schemas.microsoft.com/office/drawing/2014/main" id="{40A73202-2094-4F06-A820-F4BC9B0D0F0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8" name="Picture 24" descr="Acessorio GIF (130)">
                <a:extLst>
                  <a:ext uri="{FF2B5EF4-FFF2-40B4-BE49-F238E27FC236}">
                    <a16:creationId xmlns:a16="http://schemas.microsoft.com/office/drawing/2014/main" id="{18809720-F036-456F-B1BC-C2C832EA924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9" name="Picture 25" descr="Acessorio GIF (130)">
                <a:extLst>
                  <a:ext uri="{FF2B5EF4-FFF2-40B4-BE49-F238E27FC236}">
                    <a16:creationId xmlns:a16="http://schemas.microsoft.com/office/drawing/2014/main" id="{5DBFD3CD-11EC-4B4E-A018-DD66E05F8F6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7" name="Imagem 16">
            <a:extLst>
              <a:ext uri="{FF2B5EF4-FFF2-40B4-BE49-F238E27FC236}">
                <a16:creationId xmlns:a16="http://schemas.microsoft.com/office/drawing/2014/main" id="{0FA9D382-BD18-461A-9D35-76CE8F780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79" y="466800"/>
            <a:ext cx="3144368" cy="4183608"/>
          </a:xfrm>
          <a:prstGeom prst="rect">
            <a:avLst/>
          </a:prstGeom>
          <a:ln w="76200">
            <a:solidFill>
              <a:schemeClr val="accent3">
                <a:lumMod val="60000"/>
                <a:lumOff val="40000"/>
              </a:schemeClr>
            </a:solidFill>
          </a:ln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999160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1000">
        <p:fade/>
      </p:transition>
    </mc:Choice>
    <mc:Fallback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93865" y="377487"/>
            <a:ext cx="455627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s-ES_tradnl" sz="2800" dirty="0">
                <a:solidFill>
                  <a:schemeClr val="tx2">
                    <a:lumMod val="75000"/>
                  </a:schemeClr>
                </a:solidFill>
                <a:latin typeface="Comic Sans MS"/>
                <a:ea typeface="Times New Roman"/>
              </a:rPr>
              <a:t>SOUS  LE  CIEL  DE  PARÍS </a:t>
            </a:r>
            <a:endParaRPr lang="pt-BR" sz="2400" dirty="0">
              <a:solidFill>
                <a:schemeClr val="tx2">
                  <a:lumMod val="75000"/>
                </a:schemeClr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s-ES_tradnl" sz="2400" dirty="0">
                <a:solidFill>
                  <a:srgbClr val="FFFF00"/>
                </a:solidFill>
                <a:latin typeface="Comic Sans MS"/>
                <a:ea typeface="Times New Roman"/>
              </a:rPr>
              <a:t> </a:t>
            </a:r>
            <a:endParaRPr lang="pt-BR" sz="2400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Cidade luz que nos seduz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Céu noturno de verão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Lugar de encantos mil.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 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Ambiente perfumado e primaveril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Amores que chegam e que vão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Clima romântico com paixão arrebatadora.</a:t>
            </a:r>
            <a:endParaRPr lang="pt-BR" sz="24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026" name="Picture 2" descr="C:\Users\TONINHO\AppData\Local\Microsoft\Windows\Temporary Internet Files\Content.IE5\V4E3IIYW\MC90043384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24" y="318869"/>
            <a:ext cx="2415692" cy="417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upo 18">
            <a:extLst>
              <a:ext uri="{FF2B5EF4-FFF2-40B4-BE49-F238E27FC236}">
                <a16:creationId xmlns:a16="http://schemas.microsoft.com/office/drawing/2014/main" id="{F1A6B3DF-239B-495A-A820-5FA5218302B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6" name="Grupo 19">
              <a:extLst>
                <a:ext uri="{FF2B5EF4-FFF2-40B4-BE49-F238E27FC236}">
                  <a16:creationId xmlns:a16="http://schemas.microsoft.com/office/drawing/2014/main" id="{B61C980D-E11B-479E-84F5-C51F62F75A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DA7129B9-165B-464D-9570-38561326544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5E21F346-50E8-4DCD-B711-2C10C2E23CD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>
              <a:extLst>
                <a:ext uri="{FF2B5EF4-FFF2-40B4-BE49-F238E27FC236}">
                  <a16:creationId xmlns:a16="http://schemas.microsoft.com/office/drawing/2014/main" id="{D76EC32D-66D9-4FC3-A54B-2256E3794D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C4D60FB9-5E72-4C6A-AF42-B8895A13E0D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08B032F7-79BD-482C-A54C-98CD248FE6E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>
              <a:extLst>
                <a:ext uri="{FF2B5EF4-FFF2-40B4-BE49-F238E27FC236}">
                  <a16:creationId xmlns:a16="http://schemas.microsoft.com/office/drawing/2014/main" id="{4346F063-0913-4696-BD87-5B69AAD84CC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>
                <a:extLst>
                  <a:ext uri="{FF2B5EF4-FFF2-40B4-BE49-F238E27FC236}">
                    <a16:creationId xmlns:a16="http://schemas.microsoft.com/office/drawing/2014/main" id="{FE79F0A2-816A-4838-8759-3557B7754CD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>
                <a:extLst>
                  <a:ext uri="{FF2B5EF4-FFF2-40B4-BE49-F238E27FC236}">
                    <a16:creationId xmlns:a16="http://schemas.microsoft.com/office/drawing/2014/main" id="{3B2747C8-D4AC-4B34-98A5-851D4D028E0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>
              <a:extLst>
                <a:ext uri="{FF2B5EF4-FFF2-40B4-BE49-F238E27FC236}">
                  <a16:creationId xmlns:a16="http://schemas.microsoft.com/office/drawing/2014/main" id="{DB11E430-EEF1-45B9-BF47-E6174D89141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3CB4A5A9-6D75-4BEE-AB1F-44321B59CB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2219D496-7AFE-4227-A49B-406EEAB9073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8" name="Picture 6" descr="C:\Users\Gogu\Desktop\542516.gif">
            <a:extLst>
              <a:ext uri="{FF2B5EF4-FFF2-40B4-BE49-F238E27FC236}">
                <a16:creationId xmlns:a16="http://schemas.microsoft.com/office/drawing/2014/main" id="{8342F479-C009-4DD4-AC00-993DBC6DF1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324" y="3216096"/>
            <a:ext cx="1251061" cy="972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BFF4BFC-2E81-4ABD-849D-E02FBE66FB88}"/>
              </a:ext>
            </a:extLst>
          </p:cNvPr>
          <p:cNvSpPr/>
          <p:nvPr/>
        </p:nvSpPr>
        <p:spPr>
          <a:xfrm>
            <a:off x="7287061" y="4198952"/>
            <a:ext cx="1723588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1400" b="1" cap="none" spc="0" dirty="0">
                <a:ln/>
                <a:solidFill>
                  <a:schemeClr val="accent3"/>
                </a:solidFill>
                <a:effectLst/>
              </a:rPr>
              <a:t>Fundo Musical</a:t>
            </a:r>
            <a:endParaRPr lang="pt-BR" sz="1400" b="1" cap="none" spc="0" dirty="0">
              <a:ln/>
              <a:solidFill>
                <a:schemeClr val="accent5">
                  <a:lumMod val="75000"/>
                </a:schemeClr>
              </a:solidFill>
              <a:effectLst/>
            </a:endParaRPr>
          </a:p>
          <a:p>
            <a:pPr algn="ctr"/>
            <a:r>
              <a:rPr lang="pt-BR" sz="1400" b="1" cap="none" spc="0" dirty="0">
                <a:ln/>
                <a:solidFill>
                  <a:schemeClr val="accent5">
                    <a:lumMod val="75000"/>
                  </a:schemeClr>
                </a:solidFill>
                <a:effectLst/>
              </a:rPr>
              <a:t>IL </a:t>
            </a:r>
            <a:r>
              <a:rPr lang="pt-BR" sz="1400" b="1" cap="none" spc="0" dirty="0" err="1">
                <a:ln/>
                <a:solidFill>
                  <a:schemeClr val="accent5">
                    <a:lumMod val="75000"/>
                  </a:schemeClr>
                </a:solidFill>
                <a:effectLst/>
              </a:rPr>
              <a:t>Était</a:t>
            </a:r>
            <a:r>
              <a:rPr lang="pt-BR" sz="1400" b="1" cap="none" spc="0" dirty="0">
                <a:ln/>
                <a:solidFill>
                  <a:schemeClr val="accent5">
                    <a:lumMod val="75000"/>
                  </a:schemeClr>
                </a:solidFill>
                <a:effectLst/>
              </a:rPr>
              <a:t> Une </a:t>
            </a:r>
          </a:p>
          <a:p>
            <a:pPr algn="ctr"/>
            <a:r>
              <a:rPr lang="pt-BR" sz="1400" b="1" cap="none" spc="0" dirty="0">
                <a:ln/>
                <a:solidFill>
                  <a:schemeClr val="accent5">
                    <a:lumMod val="75000"/>
                  </a:schemeClr>
                </a:solidFill>
                <a:effectLst/>
              </a:rPr>
              <a:t>Fois </a:t>
            </a:r>
            <a:r>
              <a:rPr lang="pt-BR" sz="1400" b="1" cap="none" spc="0" dirty="0" err="1">
                <a:ln/>
                <a:solidFill>
                  <a:schemeClr val="accent5">
                    <a:lumMod val="75000"/>
                  </a:schemeClr>
                </a:solidFill>
                <a:effectLst/>
              </a:rPr>
              <a:t>L’Ouest</a:t>
            </a:r>
            <a:endParaRPr lang="pt-BR" sz="1400" b="1" cap="none" spc="0" dirty="0">
              <a:ln/>
              <a:solidFill>
                <a:schemeClr val="accent5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19481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cut/>
        <p:sndAc>
          <p:stSnd>
            <p:snd r:embed="rId2" name="IL ÉTAIT UNE FOIS L'OUEST.wav"/>
          </p:stSnd>
        </p:sndAc>
      </p:transition>
    </mc:Choice>
    <mc:Fallback>
      <p:transition spd="slow" advClick="0" advTm="30000">
        <p:cut/>
        <p:sndAc>
          <p:stSnd>
            <p:snd r:embed="rId2" name="IL ÉTAIT UNE FOIS L'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0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3000"/>
                            </p:stCondLst>
                            <p:childTnLst>
                              <p:par>
                                <p:cTn id="7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7000"/>
                            </p:stCondLst>
                            <p:childTnLst>
                              <p:par>
                                <p:cTn id="8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877140" y="581885"/>
            <a:ext cx="492672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Jantar a luz de velas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Champagne borbulhante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Bateaux-mouche deslizante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Águas do Sena deslumbrante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Eifell nos emociona.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 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Montmartre dos pintores 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Sob a abençoada Sacre Coeur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Montparnasse dos escritores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Poemas e sonetos encantadores.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dirty="0">
                <a:solidFill>
                  <a:srgbClr val="7030A0"/>
                </a:solidFill>
                <a:latin typeface="Comic Sans MS"/>
                <a:ea typeface="Times New Roman"/>
              </a:rPr>
              <a:t> </a:t>
            </a:r>
            <a:endParaRPr lang="pt-BR" dirty="0">
              <a:effectLst/>
              <a:latin typeface="Times New Roman"/>
              <a:ea typeface="Times New Roman"/>
            </a:endParaRPr>
          </a:p>
        </p:txBody>
      </p:sp>
      <p:pic>
        <p:nvPicPr>
          <p:cNvPr id="2050" name="Picture 2" descr="C:\Users\TONINHO\AppData\Local\Microsoft\Windows\Temporary Internet Files\Content.IE5\V4E3IIYW\MC90043384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6836">
            <a:off x="752144" y="733240"/>
            <a:ext cx="2714159" cy="3708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upo 18">
            <a:extLst>
              <a:ext uri="{FF2B5EF4-FFF2-40B4-BE49-F238E27FC236}">
                <a16:creationId xmlns:a16="http://schemas.microsoft.com/office/drawing/2014/main" id="{C347D96D-46AF-485E-97A5-A05E02A5252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18" name="Grupo 19">
              <a:extLst>
                <a:ext uri="{FF2B5EF4-FFF2-40B4-BE49-F238E27FC236}">
                  <a16:creationId xmlns:a16="http://schemas.microsoft.com/office/drawing/2014/main" id="{81341F63-2E8B-4F0F-9ADC-0F7B18B909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8" name="Picture 9" descr="Acessorio GIF (130)">
                <a:extLst>
                  <a:ext uri="{FF2B5EF4-FFF2-40B4-BE49-F238E27FC236}">
                    <a16:creationId xmlns:a16="http://schemas.microsoft.com/office/drawing/2014/main" id="{25357DD6-1350-4F84-A5EE-8C9586638AA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9" name="Picture 9" descr="Acessorio GIF (130)">
                <a:extLst>
                  <a:ext uri="{FF2B5EF4-FFF2-40B4-BE49-F238E27FC236}">
                    <a16:creationId xmlns:a16="http://schemas.microsoft.com/office/drawing/2014/main" id="{7C899DCE-B21D-4BB0-88A5-A613477276B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9" name="Grupo 20">
              <a:extLst>
                <a:ext uri="{FF2B5EF4-FFF2-40B4-BE49-F238E27FC236}">
                  <a16:creationId xmlns:a16="http://schemas.microsoft.com/office/drawing/2014/main" id="{45F9180E-C0BB-4B9D-B42B-BA043159C2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6" name="Picture 9" descr="Acessorio GIF (130)">
                <a:extLst>
                  <a:ext uri="{FF2B5EF4-FFF2-40B4-BE49-F238E27FC236}">
                    <a16:creationId xmlns:a16="http://schemas.microsoft.com/office/drawing/2014/main" id="{CD9CD766-A77A-4733-989C-049A35E7AEC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7" name="Picture 9" descr="Acessorio GIF (130)">
                <a:extLst>
                  <a:ext uri="{FF2B5EF4-FFF2-40B4-BE49-F238E27FC236}">
                    <a16:creationId xmlns:a16="http://schemas.microsoft.com/office/drawing/2014/main" id="{F2039213-8035-43D9-A089-317F9205DB4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0" name="Grupo 16">
              <a:extLst>
                <a:ext uri="{FF2B5EF4-FFF2-40B4-BE49-F238E27FC236}">
                  <a16:creationId xmlns:a16="http://schemas.microsoft.com/office/drawing/2014/main" id="{584840FD-68BD-4462-88C6-871A4A0113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4" name="Picture 24" descr="Acessorio GIF (130)">
                <a:extLst>
                  <a:ext uri="{FF2B5EF4-FFF2-40B4-BE49-F238E27FC236}">
                    <a16:creationId xmlns:a16="http://schemas.microsoft.com/office/drawing/2014/main" id="{2DB6C4DF-A41C-47A4-BC5B-4409213EB49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5" name="Picture 25" descr="Acessorio GIF (130)">
                <a:extLst>
                  <a:ext uri="{FF2B5EF4-FFF2-40B4-BE49-F238E27FC236}">
                    <a16:creationId xmlns:a16="http://schemas.microsoft.com/office/drawing/2014/main" id="{9BBA659E-D90A-4053-B193-6801758DF31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1" name="Grupo 24">
              <a:extLst>
                <a:ext uri="{FF2B5EF4-FFF2-40B4-BE49-F238E27FC236}">
                  <a16:creationId xmlns:a16="http://schemas.microsoft.com/office/drawing/2014/main" id="{C269949F-63BB-4035-94A9-42E2E6B109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2" name="Picture 24" descr="Acessorio GIF (130)">
                <a:extLst>
                  <a:ext uri="{FF2B5EF4-FFF2-40B4-BE49-F238E27FC236}">
                    <a16:creationId xmlns:a16="http://schemas.microsoft.com/office/drawing/2014/main" id="{BBD2EE91-A7DB-47EC-BD7B-EF5DF383D05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3" name="Picture 25" descr="Acessorio GIF (130)">
                <a:extLst>
                  <a:ext uri="{FF2B5EF4-FFF2-40B4-BE49-F238E27FC236}">
                    <a16:creationId xmlns:a16="http://schemas.microsoft.com/office/drawing/2014/main" id="{9E62C9A6-8B63-4E9D-AA4B-FADFB3EFAE9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333317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split orient="vert"/>
      </p:transition>
    </mc:Choice>
    <mc:Fallback>
      <p:transition spd="slow" advClick="0" advTm="3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000"/>
                            </p:stCondLst>
                            <p:childTnLst>
                              <p:par>
                                <p:cTn id="5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4000"/>
                            </p:stCondLst>
                            <p:childTnLst>
                              <p:par>
                                <p:cTn id="6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000"/>
                            </p:stCondLst>
                            <p:childTnLst>
                              <p:par>
                                <p:cTn id="6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4000"/>
                            </p:stCondLst>
                            <p:childTnLst>
                              <p:par>
                                <p:cTn id="7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9000"/>
                            </p:stCondLst>
                            <p:childTnLst>
                              <p:par>
                                <p:cTn id="8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4000"/>
                            </p:stCondLst>
                            <p:childTnLst>
                              <p:par>
                                <p:cTn id="9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73369" y="184377"/>
            <a:ext cx="47166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Descanso sobre o lençol de cetim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Lábios carnudos e desnudos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Peito ofegante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Colo perfumado e provocante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en-US" sz="2400" dirty="0">
              <a:solidFill>
                <a:srgbClr val="7030A0"/>
              </a:solidFill>
              <a:latin typeface="Comic Sans MS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n-US" sz="2400" dirty="0">
                <a:solidFill>
                  <a:srgbClr val="7030A0"/>
                </a:solidFill>
                <a:latin typeface="Comic Sans MS"/>
                <a:ea typeface="Times New Roman"/>
              </a:rPr>
              <a:t>Channel, Channel, Channel.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n-US" sz="2400" dirty="0">
                <a:solidFill>
                  <a:srgbClr val="7030A0"/>
                </a:solidFill>
                <a:latin typeface="Comic Sans MS"/>
                <a:ea typeface="Times New Roman"/>
              </a:rPr>
              <a:t> 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n-US" sz="2400" dirty="0">
                <a:solidFill>
                  <a:srgbClr val="7030A0"/>
                </a:solidFill>
                <a:latin typeface="Comic Sans MS"/>
                <a:ea typeface="Times New Roman"/>
              </a:rPr>
              <a:t>Beijo delirante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Noite apaixonante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Manhã ensolarada</a:t>
            </a:r>
            <a:endParaRPr lang="pt-BR" sz="2400" dirty="0"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7030A0"/>
                </a:solidFill>
                <a:latin typeface="Comic Sans MS"/>
                <a:ea typeface="Times New Roman"/>
              </a:rPr>
              <a:t>A alegria está no ar.</a:t>
            </a:r>
            <a:endParaRPr lang="pt-BR" sz="24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074" name="Picture 2" descr="C:\Users\TONINHO\AppData\Local\Microsoft\Windows\Temporary Internet Files\Content.IE5\V4E3IIYW\MC90043384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08" y="339502"/>
            <a:ext cx="3432392" cy="436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upo 18">
            <a:extLst>
              <a:ext uri="{FF2B5EF4-FFF2-40B4-BE49-F238E27FC236}">
                <a16:creationId xmlns:a16="http://schemas.microsoft.com/office/drawing/2014/main" id="{0290DE1D-D92D-467E-AF31-477905F162C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C6F664EA-E489-459C-A572-2D7CD40FD5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336A36B0-8C70-4A74-843C-B0E0A4AF931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6930A384-CA23-4B50-A441-A89E65BB661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B588958C-1557-4BEC-BC09-4284627112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5F2A053D-C288-45A7-A2C6-24D5A479D12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AAD31799-EFE3-4DBC-98F6-D677B97B33A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C9B3006A-BA49-40D1-8160-C87B481E66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0F510A7D-84C8-48A9-BD08-B010FBA89CD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FC631892-973F-407C-847D-BA02A6C48AB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A61C5809-B3E1-4D56-AB4E-BE1DD7A232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554DA23A-1215-4A84-B444-EBA158F476E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C2AB83A1-97FD-44CC-8BEA-6CF1AA0924B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1572700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:split orient="vert"/>
      </p:transition>
    </mc:Choice>
    <mc:Fallback>
      <p:transition spd="slow" advClick="0" advTm="3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500"/>
                            </p:stCondLst>
                            <p:childTnLst>
                              <p:par>
                                <p:cTn id="5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1000"/>
                            </p:stCondLst>
                            <p:childTnLst>
                              <p:par>
                                <p:cTn id="6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500"/>
                            </p:stCondLst>
                            <p:childTnLst>
                              <p:par>
                                <p:cTn id="6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0"/>
                            </p:stCondLst>
                            <p:childTnLst>
                              <p:par>
                                <p:cTn id="7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4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4500"/>
                            </p:stCondLst>
                            <p:childTnLst>
                              <p:par>
                                <p:cTn id="8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4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17891" y="583009"/>
            <a:ext cx="3888432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2800" b="1" dirty="0">
              <a:solidFill>
                <a:srgbClr val="ACCBF9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REALIZAÇÃO E MONTAGEM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cs typeface="David" panose="020E0502060401010101" pitchFamily="34" charset="-79"/>
              </a:rPr>
              <a:t>TONINHO  VENDRAMINI  </a:t>
            </a:r>
            <a:endParaRPr lang="pt-BR" sz="2000" b="1" u="sng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 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&amp; Internet   </a:t>
            </a:r>
            <a:endParaRPr lang="pt-BR" sz="1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400" b="1" u="sng" spc="3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u="sng" spc="3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Fundo Musical Final</a:t>
            </a:r>
            <a:r>
              <a:rPr lang="pt-BR" sz="1400" dirty="0">
                <a:solidFill>
                  <a:prstClr val="white"/>
                </a:solidFill>
              </a:rPr>
              <a:t>                                                    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Java Bleu</a:t>
            </a: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932" y="49052"/>
            <a:ext cx="2028293" cy="1704204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5" name="Retângulo 24">
            <a:extLst>
              <a:ext uri="{FF2B5EF4-FFF2-40B4-BE49-F238E27FC236}">
                <a16:creationId xmlns:a16="http://schemas.microsoft.com/office/drawing/2014/main" id="{81B1FB7B-F46B-4544-A858-C4E83025BE88}"/>
              </a:ext>
            </a:extLst>
          </p:cNvPr>
          <p:cNvSpPr/>
          <p:nvPr/>
        </p:nvSpPr>
        <p:spPr>
          <a:xfrm>
            <a:off x="4118980" y="3729837"/>
            <a:ext cx="4651957" cy="11849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  <a:cs typeface="+mn-cs"/>
              </a:rPr>
              <a:t>ACESSE  MEUS  ESPAÇOS  </a:t>
            </a:r>
            <a:r>
              <a:rPr lang="pt-BR" sz="9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70C0"/>
                </a:solidFill>
                <a:latin typeface="Britannic Bold" panose="020B0903060703020204" pitchFamily="34" charset="0"/>
                <a:cs typeface="+mn-cs"/>
              </a:rPr>
              <a:t>CULTURAIS</a:t>
            </a: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  <a:cs typeface="+mn-cs"/>
              </a:rPr>
              <a:t>  E  TORNE-SE  MEU SEGUIDOR</a:t>
            </a:r>
            <a:endParaRPr lang="pt-BR" sz="1050" dirty="0">
              <a:solidFill>
                <a:srgbClr val="002060"/>
              </a:solidFill>
              <a:latin typeface="Britannic Bold" panose="020B0903060703020204" pitchFamily="34" charset="0"/>
              <a:cs typeface="+mn-cs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  <a:hlinkClick r:id="rId8"/>
              </a:rPr>
              <a:t>http://vendraminiletras.blogspot.com/</a:t>
            </a:r>
            <a:endParaRPr lang="pt-BR" sz="1050" dirty="0">
              <a:solidFill>
                <a:srgbClr val="7030A0"/>
              </a:solidFill>
              <a:latin typeface="Britannic Bold" panose="020B0903060703020204" pitchFamily="34" charset="0"/>
              <a:cs typeface="+mn-cs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</a:rPr>
              <a:t>http://sergrasan.com/toninhovendraminislides/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0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endParaRPr lang="pt-BR" sz="900" dirty="0">
              <a:solidFill>
                <a:srgbClr val="FFFF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marL="685701" lvl="2"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914378">
              <a:defRPr/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BRASILEIRO-  ACADÊMICO  28</a:t>
            </a:r>
          </a:p>
          <a:p>
            <a:pPr algn="ctr" defTabSz="914378">
              <a:defRPr/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10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7091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80000">
        <p14:doors dir="vert"/>
        <p:sndAc>
          <p:stSnd loop="1">
            <p:snd r:embed="rId3" name="JAVA BLEU.wav"/>
          </p:stSnd>
        </p:sndAc>
      </p:transition>
    </mc:Choice>
    <mc:Fallback xmlns="">
      <p:transition spd="slow" advClick="0" advTm="80000">
        <p:fade/>
        <p:sndAc>
          <p:stSnd loop="1">
            <p:snd r:embed="rId9" name="JAVA BLE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PATO ALTO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LUGARES MARAVILHOSOS DE PARIS</Template>
  <TotalTime>76</TotalTime>
  <Words>496</Words>
  <Application>Microsoft Office PowerPoint</Application>
  <PresentationFormat>Apresentação na tela (16:9)</PresentationFormat>
  <Paragraphs>83</Paragraphs>
  <Slides>10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10</vt:i4>
      </vt:variant>
    </vt:vector>
  </HeadingPairs>
  <TitlesOfParts>
    <vt:vector size="28" baseType="lpstr">
      <vt:lpstr>Arial</vt:lpstr>
      <vt:lpstr>Arial Black</vt:lpstr>
      <vt:lpstr>Britannic Bold</vt:lpstr>
      <vt:lpstr>Calibri</vt:lpstr>
      <vt:lpstr>Cambria</vt:lpstr>
      <vt:lpstr>Chiller</vt:lpstr>
      <vt:lpstr>Comic Sans MS</vt:lpstr>
      <vt:lpstr>Curlz MT</vt:lpstr>
      <vt:lpstr>David</vt:lpstr>
      <vt:lpstr>Maiandra GD</vt:lpstr>
      <vt:lpstr>Ravie</vt:lpstr>
      <vt:lpstr>Snap ITC</vt:lpstr>
      <vt:lpstr>Times New Roman</vt:lpstr>
      <vt:lpstr>Tw Cen MT</vt:lpstr>
      <vt:lpstr>Wingdings 2</vt:lpstr>
      <vt:lpstr>SAPATO ALTO</vt:lpstr>
      <vt:lpstr>1_Viagem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2021-07-29T16:08:16Z</dcterms:created>
  <dcterms:modified xsi:type="dcterms:W3CDTF">2021-07-29T17:25:04Z</dcterms:modified>
  <cp:contentStatus/>
</cp:coreProperties>
</file>