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wav"/>
  <Override PartName="/ppt/notesSlides/notesSlide3.xml" ContentType="application/vnd.openxmlformats-officedocument.presentationml.notesSlide+xml"/>
  <Override PartName="/ppt/media/audio3.wav" ContentType="audio/wav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  <p:sldMasterId id="2147483720" r:id="rId4"/>
    <p:sldMasterId id="2147483732" r:id="rId5"/>
    <p:sldMasterId id="2147483744" r:id="rId6"/>
  </p:sldMasterIdLst>
  <p:notesMasterIdLst>
    <p:notesMasterId r:id="rId26"/>
  </p:notesMasterIdLst>
  <p:sldIdLst>
    <p:sldId id="342" r:id="rId7"/>
    <p:sldId id="343" r:id="rId8"/>
    <p:sldId id="368" r:id="rId9"/>
    <p:sldId id="341" r:id="rId10"/>
    <p:sldId id="370" r:id="rId11"/>
    <p:sldId id="371" r:id="rId12"/>
    <p:sldId id="372" r:id="rId13"/>
    <p:sldId id="362" r:id="rId14"/>
    <p:sldId id="373" r:id="rId15"/>
    <p:sldId id="374" r:id="rId16"/>
    <p:sldId id="358" r:id="rId17"/>
    <p:sldId id="375" r:id="rId18"/>
    <p:sldId id="376" r:id="rId19"/>
    <p:sldId id="377" r:id="rId20"/>
    <p:sldId id="378" r:id="rId21"/>
    <p:sldId id="379" r:id="rId22"/>
    <p:sldId id="380" r:id="rId23"/>
    <p:sldId id="382" r:id="rId24"/>
    <p:sldId id="333" r:id="rId2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9" d="100"/>
          <a:sy n="109" d="100"/>
        </p:scale>
        <p:origin x="346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28/12/2020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22FA42-EB73-4645-829A-EC5ECF7A022C}" type="slidenum">
              <a:rPr lang="pt-BR" altLang="pt-BR">
                <a:solidFill>
                  <a:srgbClr val="000000"/>
                </a:solidFill>
              </a:rPr>
              <a:pPr/>
              <a:t>1</a:t>
            </a:fld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01401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altLang="pt-BR" dirty="0" smtClean="0"/>
              <a:t>NAVEGANDO POR EL NILO</a:t>
            </a:r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5BC52BD-A8AC-4658-AEC5-D6608CE54840}" type="slidenum">
              <a:rPr lang="es-ES" altLang="pt-BR">
                <a:solidFill>
                  <a:prstClr val="black"/>
                </a:solidFill>
              </a:rPr>
              <a:pPr eaLnBrk="1" hangingPunct="1"/>
              <a:t>3</a:t>
            </a:fld>
            <a:endParaRPr lang="es-ES" alt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86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93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439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001453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58571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275129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58974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12927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58051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979157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750518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81570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257655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57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905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61592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625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457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258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141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9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0116239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649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96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F3ACE-5917-453A-BCE4-39F06FC160E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59961"/>
      </p:ext>
    </p:extLst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1E8C2-D0D3-4AEF-A2E1-97F7D2E4E896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293696"/>
      </p:ext>
    </p:extLst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F3C11-1851-4C1E-822A-D2659292414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51424"/>
      </p:ext>
    </p:extLst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43529-EF7A-48E1-AEA6-AF61AC895C3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23760"/>
      </p:ext>
    </p:extLst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9C577-1D96-4932-9134-4A75E1BF041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51716"/>
      </p:ext>
    </p:extLst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35D0B-1A09-4A63-9A23-BD71FCAADBD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569648"/>
      </p:ext>
    </p:extLst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2F610-C2ED-4BE6-941F-B80D3B1E767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41191"/>
      </p:ext>
    </p:extLst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75BCF-CF71-427D-9A81-933565172B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61124"/>
      </p:ext>
    </p:extLst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7A2CF-5E39-467D-81AE-297418B2BF57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119308"/>
      </p:ext>
    </p:extLst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08B59-9FC6-44A8-A565-ACAC39EA144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82227"/>
      </p:ext>
    </p:extLst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166D8-7848-43E4-9BB7-306011309F0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190040"/>
      </p:ext>
    </p:extLst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413D2-A447-4C0D-8F88-3D678052F63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F5578D-8CCB-44E5-AF07-5A8C78B161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33642253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D5C9-F771-40B7-9B88-9FAF06CFBD3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A9FC7-EED2-4AB0-8CD0-0035A1EBDB91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929619037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0F5A-67FA-4455-9B53-AD1E59E2BD6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6F391-3455-4DC7-9CF9-515BAED8260A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65032756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D839-1CA6-453A-A597-EA541F75DFC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90E47-26E4-44D1-9569-1CF83E9B8CD3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84953727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E1AD7-1DD0-45F6-8BAC-991A413901E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EEDC2-D0D6-4766-B008-96B40C2329B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29118616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FF047-5089-4453-A264-9618621BFC1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5C101-1D50-4423-B0ED-3F21D12C0C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48911399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6A2CF-1D14-4E14-94DB-1189BA006B5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7BED4-77BB-41AB-A105-AA8485AAF40F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20668370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8D2C2-C9DC-4C83-A5FA-2D5434F9AF08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44BCF-5E0C-477E-8552-85B3A9EC6D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815009987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8D2A-50EC-430C-B853-7E8903F43D3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749FC-8A56-431A-B7FD-0F8BFC4122B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01258617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1D7A2-2384-4D90-B84B-DA1D613DC6E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EA312-AC4C-4302-8A85-FEC1296C1B56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969322361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FAAFC-2B18-470E-8EAA-8252FD69B7F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5E3AE-C4C6-48D1-BBF8-D10DE1BBC6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064710925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413D2-A447-4C0D-8F88-3D678052F63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F5578D-8CCB-44E5-AF07-5A8C78B161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245320453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D5C9-F771-40B7-9B88-9FAF06CFBD3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A9FC7-EED2-4AB0-8CD0-0035A1EBDB91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085889945"/>
      </p:ext>
    </p:extLst>
  </p:cSld>
  <p:clrMapOvr>
    <a:masterClrMapping/>
  </p:clrMapOvr>
  <p:transition spd="slow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0F5A-67FA-4455-9B53-AD1E59E2BD6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6F391-3455-4DC7-9CF9-515BAED8260A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46404994"/>
      </p:ext>
    </p:extLst>
  </p:cSld>
  <p:clrMapOvr>
    <a:masterClrMapping/>
  </p:clrMapOvr>
  <p:transition spd="slow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D839-1CA6-453A-A597-EA541F75DFC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90E47-26E4-44D1-9569-1CF83E9B8CD3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466782778"/>
      </p:ext>
    </p:extLst>
  </p:cSld>
  <p:clrMapOvr>
    <a:masterClrMapping/>
  </p:clrMapOvr>
  <p:transition spd="slow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E1AD7-1DD0-45F6-8BAC-991A413901E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EEDC2-D0D6-4766-B008-96B40C2329B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405660750"/>
      </p:ext>
    </p:extLst>
  </p:cSld>
  <p:clrMapOvr>
    <a:masterClrMapping/>
  </p:clrMapOvr>
  <p:transition spd="slow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FF047-5089-4453-A264-9618621BFC1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5C101-1D50-4423-B0ED-3F21D12C0C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523669352"/>
      </p:ext>
    </p:extLst>
  </p:cSld>
  <p:clrMapOvr>
    <a:masterClrMapping/>
  </p:clrMapOvr>
  <p:transition spd="slow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6A2CF-1D14-4E14-94DB-1189BA006B5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7BED4-77BB-41AB-A105-AA8485AAF40F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763500611"/>
      </p:ext>
    </p:extLst>
  </p:cSld>
  <p:clrMapOvr>
    <a:masterClrMapping/>
  </p:clrMapOvr>
  <p:transition spd="slow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8D2C2-C9DC-4C83-A5FA-2D5434F9AF08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44BCF-5E0C-477E-8552-85B3A9EC6D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356885985"/>
      </p:ext>
    </p:extLst>
  </p:cSld>
  <p:clrMapOvr>
    <a:masterClrMapping/>
  </p:clrMapOvr>
  <p:transition spd="slow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8D2A-50EC-430C-B853-7E8903F43D3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749FC-8A56-431A-B7FD-0F8BFC4122B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31949768"/>
      </p:ext>
    </p:extLst>
  </p:cSld>
  <p:clrMapOvr>
    <a:masterClrMapping/>
  </p:clrMapOvr>
  <p:transition spd="slow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1D7A2-2384-4D90-B84B-DA1D613DC6E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EA312-AC4C-4302-8A85-FEC1296C1B56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207482709"/>
      </p:ext>
    </p:extLst>
  </p:cSld>
  <p:clrMapOvr>
    <a:masterClrMapping/>
  </p:clrMapOvr>
  <p:transition spd="slow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FAAFC-2B18-470E-8EAA-8252FD69B7F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5E3AE-C4C6-48D1-BBF8-D10DE1BBC6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332660398"/>
      </p:ext>
    </p:extLst>
  </p:cSld>
  <p:clrMapOvr>
    <a:masterClrMapping/>
  </p:clrMapOvr>
  <p:transition spd="slow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413D2-A447-4C0D-8F88-3D678052F63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F5578D-8CCB-44E5-AF07-5A8C78B161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763081064"/>
      </p:ext>
    </p:extLst>
  </p:cSld>
  <p:clrMapOvr>
    <a:masterClrMapping/>
  </p:clrMapOvr>
  <p:transition spd="slow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3D5C9-F771-40B7-9B88-9FAF06CFBD3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A9FC7-EED2-4AB0-8CD0-0035A1EBDB91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073841617"/>
      </p:ext>
    </p:extLst>
  </p:cSld>
  <p:clrMapOvr>
    <a:masterClrMapping/>
  </p:clrMapOvr>
  <p:transition spd="slow">
    <p:circl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0F5A-67FA-4455-9B53-AD1E59E2BD6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6F391-3455-4DC7-9CF9-515BAED8260A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351591026"/>
      </p:ext>
    </p:extLst>
  </p:cSld>
  <p:clrMapOvr>
    <a:masterClrMapping/>
  </p:clrMapOvr>
  <p:transition spd="slow">
    <p:circl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D839-1CA6-453A-A597-EA541F75DFC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90E47-26E4-44D1-9569-1CF83E9B8CD3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013367345"/>
      </p:ext>
    </p:extLst>
  </p:cSld>
  <p:clrMapOvr>
    <a:masterClrMapping/>
  </p:clrMapOvr>
  <p:transition spd="slow">
    <p:circl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E1AD7-1DD0-45F6-8BAC-991A413901E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EEDC2-D0D6-4766-B008-96B40C2329B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182780929"/>
      </p:ext>
    </p:extLst>
  </p:cSld>
  <p:clrMapOvr>
    <a:masterClrMapping/>
  </p:clrMapOvr>
  <p:transition spd="slow">
    <p:circl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FF047-5089-4453-A264-9618621BFC1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5C101-1D50-4423-B0ED-3F21D12C0C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055728987"/>
      </p:ext>
    </p:extLst>
  </p:cSld>
  <p:clrMapOvr>
    <a:masterClrMapping/>
  </p:clrMapOvr>
  <p:transition spd="slow">
    <p:circl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6A2CF-1D14-4E14-94DB-1189BA006B5B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7BED4-77BB-41AB-A105-AA8485AAF40F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900565474"/>
      </p:ext>
    </p:extLst>
  </p:cSld>
  <p:clrMapOvr>
    <a:masterClrMapping/>
  </p:clrMapOvr>
  <p:transition spd="slow">
    <p:circl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8D2C2-C9DC-4C83-A5FA-2D5434F9AF08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44BCF-5E0C-477E-8552-85B3A9EC6D3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21381782"/>
      </p:ext>
    </p:extLst>
  </p:cSld>
  <p:clrMapOvr>
    <a:masterClrMapping/>
  </p:clrMapOvr>
  <p:transition spd="slow">
    <p:circl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A8D2A-50EC-430C-B853-7E8903F43D3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749FC-8A56-431A-B7FD-0F8BFC4122B4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660924145"/>
      </p:ext>
    </p:extLst>
  </p:cSld>
  <p:clrMapOvr>
    <a:masterClrMapping/>
  </p:clrMapOvr>
  <p:transition spd="slow">
    <p:circl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1D7A2-2384-4D90-B84B-DA1D613DC6E4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EA312-AC4C-4302-8A85-FEC1296C1B56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192874313"/>
      </p:ext>
    </p:extLst>
  </p:cSld>
  <p:clrMapOvr>
    <a:masterClrMapping/>
  </p:clrMapOvr>
  <p:transition spd="slow">
    <p:circl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FAAFC-2B18-470E-8EAA-8252FD69B7F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5E3AE-C4C6-48D1-BBF8-D10DE1BBC69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302912557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35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28/12/2020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58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fld id="{BD5E1FB2-F517-472A-AFDA-C0E6603351DE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1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881410-E0EC-4FF8-B477-19FA53CE197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426DA66-4F74-4194-A8E1-2629EF750225}" type="slidenum">
              <a:rPr lang="es-ES" altLang="pt-BR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‹nº›</a:t>
            </a:fld>
            <a:endParaRPr lang="es-ES" altLang="pt-B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97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881410-E0EC-4FF8-B477-19FA53CE197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426DA66-4F74-4194-A8E1-2629EF750225}" type="slidenum">
              <a:rPr lang="es-ES" altLang="pt-BR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‹nº›</a:t>
            </a:fld>
            <a:endParaRPr lang="es-ES" altLang="pt-B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88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881410-E0EC-4FF8-B477-19FA53CE197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28/12/2020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426DA66-4F74-4194-A8E1-2629EF750225}" type="slidenum">
              <a:rPr lang="es-ES" altLang="pt-BR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‹nº›</a:t>
            </a:fld>
            <a:endParaRPr lang="es-ES" altLang="pt-B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10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0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audio" Target="../media/audio3.wav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aixaDeTexto 31"/>
          <p:cNvSpPr txBox="1"/>
          <p:nvPr/>
        </p:nvSpPr>
        <p:spPr>
          <a:xfrm rot="21404104">
            <a:off x="592153" y="484891"/>
            <a:ext cx="4509427" cy="85473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prstTxWarp prst="textCurveUp">
              <a:avLst>
                <a:gd name="adj" fmla="val 0"/>
              </a:avLst>
            </a:prstTxWarp>
            <a:spAutoFit/>
          </a:bodyPr>
          <a:lstStyle/>
          <a:p>
            <a:pPr algn="ctr"/>
            <a:r>
              <a:rPr lang="pt-BR" sz="2800" b="1" i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F07F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pt-BR" sz="2800" b="1" i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SOCORÔTO , SOCORÔTO , SOCORÔTO.</a:t>
            </a:r>
            <a:endParaRPr lang="pt-BR" sz="1100" b="1" i="1" dirty="0">
              <a:ln>
                <a:solidFill>
                  <a:srgbClr val="C19859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000728" y="4443958"/>
            <a:ext cx="303576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rgbClr val="1B587C">
                    <a:lumMod val="60000"/>
                    <a:lumOff val="40000"/>
                  </a:srgbClr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/>
            <a:r>
              <a:rPr lang="pt-BR" sz="1200" b="1" dirty="0" smtClean="0">
                <a:solidFill>
                  <a:srgbClr val="00B050"/>
                </a:solidFill>
                <a:latin typeface="Bodoni MT Black" panose="02070A03080606020203" pitchFamily="18" charset="0"/>
              </a:rPr>
              <a:t>Ilha </a:t>
            </a:r>
            <a:r>
              <a:rPr lang="pt-BR" sz="1200" b="1" dirty="0">
                <a:solidFill>
                  <a:srgbClr val="00B050"/>
                </a:solidFill>
                <a:latin typeface="Bodoni MT Black" panose="02070A03080606020203" pitchFamily="18" charset="0"/>
              </a:rPr>
              <a:t>Elefanthina - Rio Nilo - Egito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104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drape"/>
        <p:sndAc>
          <p:stSnd loop="1">
            <p:snd r:embed="rId3" name="Musicaarabebemmenos.wav"/>
          </p:stSnd>
        </p:sndAc>
      </p:transition>
    </mc:Choice>
    <mc:Fallback xmlns="">
      <p:transition spd="slow" advClick="0" advTm="15000">
        <p:fade/>
        <p:sndAc>
          <p:stSnd loop="1">
            <p:snd r:embed="rId5" name="Musicaarabebemmen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Marcador de contenido" descr="P218010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0"/>
            <a:ext cx="91646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4933">
            <a:off x="319502" y="1149229"/>
            <a:ext cx="2921695" cy="3097412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CaixaDeTexto 8"/>
          <p:cNvSpPr txBox="1"/>
          <p:nvPr/>
        </p:nvSpPr>
        <p:spPr>
          <a:xfrm>
            <a:off x="3779912" y="285734"/>
            <a:ext cx="5041130" cy="4439229"/>
          </a:xfrm>
          <a:prstGeom prst="rect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4"/>
          </a:lnRef>
          <a:fillRef idx="1002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4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título desta crônica parece um tanto quanto esquisito à primeira vista, mas, para quem viveu uma aventura engraçada </a:t>
            </a:r>
            <a:r>
              <a:rPr lang="pt-BR" sz="24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acontecida conosco, </a:t>
            </a:r>
            <a:r>
              <a:rPr lang="pt-BR" sz="24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vai estranhar nem um pouco. </a:t>
            </a:r>
            <a:r>
              <a:rPr lang="pt-BR" sz="24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Estávamos </a:t>
            </a:r>
            <a:r>
              <a:rPr lang="pt-BR" sz="24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Aswan, situada a mais ou menos 950 Km ao sul do Cairo.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24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9000">
        <p15:prstTrans prst="wind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dirty="0" smtClean="0"/>
          </a:p>
        </p:txBody>
      </p:sp>
      <p:pic>
        <p:nvPicPr>
          <p:cNvPr id="3075" name="3 Marcador de contenido" descr="P2180127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06" y="0"/>
            <a:ext cx="8929750" cy="5072079"/>
          </a:xfrm>
        </p:spPr>
      </p:pic>
      <p:sp>
        <p:nvSpPr>
          <p:cNvPr id="3" name="CaixaDeTexto 2"/>
          <p:cNvSpPr txBox="1"/>
          <p:nvPr/>
        </p:nvSpPr>
        <p:spPr>
          <a:xfrm>
            <a:off x="3465070" y="123478"/>
            <a:ext cx="5485442" cy="4923207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lá visitamos inúmeras atrações: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tais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– Museu de Núbia, Jardim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Botânico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Mausoléu de Agha Khan,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Obelisco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inacabado, templo de </a:t>
            </a:r>
            <a:r>
              <a:rPr lang="pt-BR" sz="2000" dirty="0" err="1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Philae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Ilha “Elephantina”, (que separa o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rio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Nilo em dois canais opostos a Aswan). </a:t>
            </a:r>
            <a:endParaRPr lang="pt-BR" sz="2000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0248">
            <a:off x="378246" y="1252165"/>
            <a:ext cx="2851454" cy="21385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5085489"/>
      </p:ext>
    </p:extLst>
  </p:cSld>
  <p:clrMapOvr>
    <a:masterClrMapping/>
  </p:clrMapOvr>
  <p:transition spd="slow" advClick="0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 descr="http://www.turismoenfotos.com/archivos/temp/424/400_1211258923_atardecer-de-egip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9422"/>
            <a:ext cx="9073008" cy="510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491880" y="142858"/>
            <a:ext cx="5509276" cy="48344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Conforme informações recolhidas, o nome ficou assim conhecido pelos gregos, provavelmente porque houvesse por lá, um mercado de vendas do marfim africano e, durante a época Greco-romana, começou a perder importância e as atividades foram transferidas para Aswan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3750">
            <a:off x="408346" y="1064322"/>
            <a:ext cx="2811237" cy="21084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31881"/>
      </p:ext>
    </p:extLst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 descr="http://www.turismoenfotos.com/archivos/temp/424/400_1211258923_atardecer-de-egip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9422"/>
            <a:ext cx="9073008" cy="510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464774" y="93568"/>
            <a:ext cx="6383361" cy="477246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dirty="0" smtClean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 </a:t>
            </a:r>
            <a:r>
              <a:rPr lang="pt-BR" sz="20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estadia nessa cidade, foi em um hotel pousado sobre uma quase perfeita e natural prateleira de granito, em frente à Ilha que é um encanto para os olhos, esbanjando categoria, um lugar excepcional, a partir do qual, pudemos embarcar confortavelmente em mais uma aventura egípcia, já que viemos do Cairo de trem, em ótimas acomodações, onde pernoitamos em um carro-leito, para seguir dali alguns dias, em um cruzeiro pelo Rio Nilo.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17" y="195486"/>
            <a:ext cx="2156186" cy="1493358"/>
          </a:xfrm>
          <a:prstGeom prst="ellipse">
            <a:avLst/>
          </a:prstGeom>
          <a:ln w="1905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2319">
            <a:off x="171588" y="2634011"/>
            <a:ext cx="2206645" cy="1149442"/>
          </a:xfrm>
          <a:prstGeom prst="rect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377693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9000">
        <p15:prstTrans prst="wind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 descr="http://www.turismoenfotos.com/archivos/temp/424/400_1211258923_atardecer-de-egip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33"/>
            <a:ext cx="9073008" cy="510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199774" y="170732"/>
            <a:ext cx="6895528" cy="484196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Gill Sans Ultra Bold" panose="020B0A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</a:t>
            </a:r>
            <a:r>
              <a:rPr lang="pt-BR" sz="2400" dirty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hotel, foi que inspirou Agatha Christie a escrever o seu livro “Morte no Nilo”. Em seu terraço, tomamos o tradicional chá das cinco, que é uma tradição, e contemplamos com satisfação e encantamento o panorama, onde as “felucas” avançavam suavemente pelo Rio, foi um momento magnífico ver aquele entardecer</a:t>
            </a:r>
            <a:r>
              <a:rPr lang="pt-BR" sz="2400" dirty="0" smtClean="0">
                <a:latin typeface="Gill Sans Ultra Bold" panose="020B0A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1977">
            <a:off x="210739" y="1167793"/>
            <a:ext cx="1698476" cy="127385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524787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 descr="http://www.turismoenfotos.com/archivos/temp/424/400_1211258923_atardecer-de-egip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11890"/>
            <a:ext cx="9073008" cy="510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851920" y="339502"/>
            <a:ext cx="5149236" cy="428578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endParaRPr lang="pt-BR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Mas </a:t>
            </a:r>
            <a:r>
              <a:rPr lang="pt-BR" sz="20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O que são felucas? - Na língua </a:t>
            </a:r>
            <a:r>
              <a:rPr lang="pt-BR" sz="20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árabe significa </a:t>
            </a:r>
            <a:r>
              <a:rPr lang="pt-BR" sz="20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barco à vela tradicional de madeira usados nas aguas do Nilo. </a:t>
            </a:r>
            <a:endParaRPr lang="pt-BR" sz="20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endParaRPr lang="pt-BR" sz="20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Esse </a:t>
            </a:r>
            <a:r>
              <a:rPr lang="pt-BR" sz="20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tipo de embarcação consiste em uma ou duas velas em cada mastro</a:t>
            </a:r>
            <a:r>
              <a:rPr lang="pt-BR" sz="20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. </a:t>
            </a: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endParaRPr lang="pt-BR" sz="20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0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É </a:t>
            </a:r>
            <a:r>
              <a:rPr lang="pt-BR" sz="20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comum terem capacidade para dez passageiros e sua tripulação são compostas por duas ou três pessoas. </a:t>
            </a:r>
            <a:endParaRPr lang="pt-BR" sz="20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8988">
            <a:off x="530766" y="527197"/>
            <a:ext cx="3082768" cy="23120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1269">
            <a:off x="1386461" y="3178969"/>
            <a:ext cx="2118679" cy="1589010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88119102"/>
      </p:ext>
    </p:extLst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7" y="2468562"/>
            <a:ext cx="809625" cy="857250"/>
          </a:xfrm>
        </p:spPr>
      </p:pic>
      <p:pic>
        <p:nvPicPr>
          <p:cNvPr id="163842" name="Picture 2" descr="http://www.ctmtours.com/ctm_usa/images/stories/ctm_imagenes/piramides_de_egipto-777860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" y="0"/>
            <a:ext cx="9143999" cy="51435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51519" y="3939902"/>
            <a:ext cx="8640960" cy="96436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Apesar de terem se tornado obsoletas pelos barcos a motor, ainda são muito usadas como meio de transporte nas cidades à beira do Rio, por proporcionarem entre os turistas, ambientes mais silenciosos e calmos.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81658362"/>
      </p:ext>
    </p:extLst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283" y="1200150"/>
            <a:ext cx="4525433" cy="3394075"/>
          </a:xfrm>
        </p:spPr>
      </p:pic>
      <p:pic>
        <p:nvPicPr>
          <p:cNvPr id="163842" name="Picture 2" descr="http://www.ctmtours.com/ctm_usa/images/stories/ctm_imagenes/piramides_de_egipto-777860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" y="0"/>
            <a:ext cx="9143999" cy="51435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79512" y="3904495"/>
            <a:ext cx="8712968" cy="96436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Para continuarmos os passeios no dia seguinte, fomos até o ancoradouro e preferimos tomar um barco feluca ao de motor, para atravessar o rio, indo para outra margem onde faríamos alguns passeios. 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3306061"/>
      </p:ext>
    </p:extLst>
  </p:cSld>
  <p:clrMapOvr>
    <a:masterClrMapping/>
  </p:clrMapOvr>
  <p:transition spd="slow" advClick="0" advTm="2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283" y="1200150"/>
            <a:ext cx="4525433" cy="3394075"/>
          </a:xfrm>
        </p:spPr>
      </p:pic>
      <p:pic>
        <p:nvPicPr>
          <p:cNvPr id="163842" name="Picture 2" descr="http://www.ctmtours.com/ctm_usa/images/stories/ctm_imagenes/piramides_de_egipto-777860.jpg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" y="0"/>
            <a:ext cx="9143999" cy="51435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15515" y="4417025"/>
            <a:ext cx="8712968" cy="5298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Fomos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recebidos por um beduíno todo aparamentado com turbante, túnica e chinelos comuns ao lugar. </a:t>
            </a:r>
            <a:endParaRPr lang="pt-BR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282" y="715181"/>
            <a:ext cx="3909053" cy="29317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1125065"/>
      </p:ext>
    </p:extLst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215516" y="4227934"/>
            <a:ext cx="8712968" cy="7478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Iniciamos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uma conversação para pagar a passagem e o beduíno começou a falar que, pelos gestos, entendi ser uma cortesia do hotel. </a:t>
            </a:r>
            <a:endParaRPr lang="pt-BR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484" y="635000"/>
            <a:ext cx="3717032" cy="278777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5639503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270904" y="3939902"/>
            <a:ext cx="8602191" cy="7463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Conversa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para lá e para cá (não entendíamos nada), falei que era brasileiro. Para melhor ser entendido, fiz gestos com os pés como se fosse um chute 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em uma bola de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uma partida de futebol. </a:t>
            </a:r>
            <a:endParaRPr lang="pt-BR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4727633"/>
      </p:ext>
    </p:extLst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107504" y="3795886"/>
            <a:ext cx="8928992" cy="11823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Não houve espanto porque só havia eu e minha esposa nessa travessia. Descemos e fomos aos passeios. Daí, chegou o momento da volta. Chegamos ao ancoradouro e lá estava aquela “peça”. Já começou a falar alto e fazer movimentos de chute, falando: “SOCORÔTO, SOCORÔTO E SOCORÔTO”. 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194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179512" y="4227934"/>
            <a:ext cx="8703902" cy="7463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Arrisquei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a entendê-lo melhor com o meu inglês 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-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ele 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respondia,dizendo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que assistia muito os jogos do Brasil pela televisão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. 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00226069"/>
      </p:ext>
    </p:extLst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225835" y="4011910"/>
            <a:ext cx="8712968" cy="96436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E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veio novamente com as palavras “SOCORÔTO DU BURAZIRO”. Daí entendi que falava do 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Sócrates do Brasil,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jogador notável que teve passagem meteórica pelo Corinthians, Seleção Brasileira e depois foi jogar na Itália.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1706114"/>
      </p:ext>
    </p:extLst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209215" y="4227934"/>
            <a:ext cx="8746207" cy="7478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Ao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descer, veio até ao 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meu </a:t>
            </a:r>
            <a:r>
              <a:rPr lang="pt-BR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ouvido e falou aparando as mãos como conchas, como se fosse para ninguém ouvir (tudo em árabe</a:t>
            </a:r>
            <a:r>
              <a:rPr lang="pt-BR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).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3354049"/>
      </p:ext>
    </p:extLst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pt-BR" smtClean="0"/>
          </a:p>
        </p:txBody>
      </p:sp>
      <p:pic>
        <p:nvPicPr>
          <p:cNvPr id="22531" name="3 Marcador de contenido" descr="P217008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5143500"/>
          </a:xfrm>
        </p:spPr>
      </p:pic>
      <p:sp>
        <p:nvSpPr>
          <p:cNvPr id="3" name="CaixaDeTexto 2"/>
          <p:cNvSpPr txBox="1"/>
          <p:nvPr/>
        </p:nvSpPr>
        <p:spPr>
          <a:xfrm>
            <a:off x="5000628" y="500048"/>
            <a:ext cx="3765636" cy="40293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endParaRPr lang="pt-BR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Depois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, bateu com as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mãos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em minhas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costas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e apertamos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às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mãos como um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sinal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de amizade,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disse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mais algumas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coisas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que até hoje </a:t>
            </a:r>
            <a:endParaRPr lang="pt-BR" sz="2400" dirty="0" smtClean="0">
              <a:latin typeface="Gill Sans Ultra Bold" panose="020B0A02020104020203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não </a:t>
            </a:r>
            <a:r>
              <a:rPr lang="pt-BR" sz="2400" dirty="0">
                <a:latin typeface="Gill Sans Ultra Bold" panose="020B0A02020104020203" pitchFamily="34" charset="0"/>
                <a:ea typeface="Times New Roman" panose="02020603050405020304" pitchFamily="18" charset="0"/>
              </a:rPr>
              <a:t>sei o que foi</a:t>
            </a:r>
            <a:r>
              <a:rPr lang="pt-BR" sz="2400" dirty="0" smtClean="0">
                <a:latin typeface="Gill Sans Ultra Bold" panose="020B0A02020104020203" pitchFamily="34" charset="0"/>
                <a:ea typeface="Times New Roman" panose="02020603050405020304" pitchFamily="18" charset="0"/>
              </a:rPr>
              <a:t>.</a:t>
            </a: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200" dirty="0" smtClean="0">
                <a:solidFill>
                  <a:srgbClr val="252525"/>
                </a:solidFill>
                <a:latin typeface="Gill Sans Ultra Bold" panose="020B0A020201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====================</a:t>
            </a:r>
          </a:p>
          <a:p>
            <a:pPr algn="ctr">
              <a:lnSpc>
                <a:spcPts val="168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050" dirty="0" smtClean="0">
                <a:solidFill>
                  <a:srgbClr val="252525"/>
                </a:solidFill>
                <a:latin typeface="Gill Sans Ultra Bold" panose="020B0A020201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seguir, pequena biografia de Sócrates. 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208">
            <a:off x="660747" y="567363"/>
            <a:ext cx="2466975" cy="1847850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1177">
            <a:off x="1568827" y="2895919"/>
            <a:ext cx="2543175" cy="1790700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7154040"/>
      </p:ext>
    </p:extLst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57694">
            <a:off x="1347327" y="2410815"/>
            <a:ext cx="1825703" cy="21232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7969">
            <a:off x="495534" y="418335"/>
            <a:ext cx="2231873" cy="1739245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026" name="Picture 2" descr="Socrates876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18" y="2429403"/>
            <a:ext cx="1416203" cy="2124304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14678" y="214296"/>
            <a:ext cx="578647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Sócrates 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</a:rPr>
              <a:t>Brasileiro Sampaio de Souza Vieira de Oliveira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(*19/02/1954 - Belém + 04/12/2011- São Paulo) - mais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conhecido como 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</a:rPr>
              <a:t>Sócrates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e também referido como 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</a:rPr>
              <a:t>Dr. Sócrates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,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 o </a:t>
            </a:r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Magrão. </a:t>
            </a:r>
          </a:p>
          <a:p>
            <a:pPr algn="ctr"/>
            <a:endParaRPr lang="pt-BR" b="1" dirty="0" smtClean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oi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um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futebolista e médico brasileiro.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É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considerado como um dos maiores do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futebol brasileiro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e, segundo a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FIFA,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um dos maiores do futebol mundial.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Maior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ídolo do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Corinthians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- ao lado de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outros imortais.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endParaRPr lang="pt-BR" dirty="0" smtClean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Notabilizou-se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também por sua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militância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política, 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quando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liderou um movimento pela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democratização do futebol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 e participou do movimento pelas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Diretas já.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Também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</a:rPr>
              <a:t>atuou como 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técnico de futebol, articulista e comentarista esportivo. </a:t>
            </a:r>
            <a:endParaRPr lang="pt-BR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7449635"/>
      </p:ext>
    </p:extLst>
  </p:cSld>
  <p:clrMapOvr>
    <a:masterClrMapping/>
  </p:clrMapOvr>
  <p:transition spd="slow" advClick="0" advTm="40000">
    <p:split orient="vert"/>
    <p:sndAc>
      <p:stSnd loop="1">
        <p:snd r:embed="rId2" name="Waldir Azevedo -Lamento de um Cavaquinho4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596" y="285734"/>
            <a:ext cx="521497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</a:t>
            </a:r>
            <a:r>
              <a:rPr lang="pt-BR" sz="1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 </a:t>
            </a:r>
            <a:endParaRPr lang="pt-BR" sz="1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5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400" b="1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1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Musica Árabe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Biografia Sócrates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Lamento de Um Cavaquinho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Sound</a:t>
            </a: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Silence</a:t>
            </a:r>
            <a:endParaRPr lang="pt-BR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 de George </a:t>
            </a:r>
            <a:r>
              <a:rPr lang="pt-BR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Zamfir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spc="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28596" y="3714758"/>
            <a:ext cx="8358246" cy="1169551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71446" indent="-17144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ACADEMIA NACIONAL DE LETRAS DO PORTAL DO POETA 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ACADÊMICO 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28.</a:t>
            </a:r>
          </a:p>
          <a:p>
            <a:pPr algn="ctr"/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92D05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131" y="857238"/>
            <a:ext cx="2952771" cy="2214578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36858430"/>
      </p:ext>
    </p:extLst>
  </p:cSld>
  <p:clrMapOvr>
    <a:masterClrMapping/>
  </p:clrMapOvr>
  <p:transition spd="slow" advClick="0" advTm="110000">
    <p:fade/>
    <p:sndAc>
      <p:stSnd loop="1">
        <p:snd r:embed="rId3" name="George Zamfir - George Zamfir - Sound of Silen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7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CORÔ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SORORÔTO, SOCORÔTO, SOCORÔTO - NOV PUBL - S - 2020</Template>
  <TotalTime>5</TotalTime>
  <Words>785</Words>
  <Application>Microsoft Office PowerPoint</Application>
  <PresentationFormat>Apresentação na tela (16:9)</PresentationFormat>
  <Paragraphs>74</Paragraphs>
  <Slides>19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6</vt:i4>
      </vt:variant>
      <vt:variant>
        <vt:lpstr>Títulos de slides</vt:lpstr>
      </vt:variant>
      <vt:variant>
        <vt:i4>19</vt:i4>
      </vt:variant>
    </vt:vector>
  </HeadingPairs>
  <TitlesOfParts>
    <vt:vector size="39" baseType="lpstr">
      <vt:lpstr>Aharoni</vt:lpstr>
      <vt:lpstr>Arial</vt:lpstr>
      <vt:lpstr>Arial Black</vt:lpstr>
      <vt:lpstr>Bodoni MT Black</vt:lpstr>
      <vt:lpstr>Britannic Bold</vt:lpstr>
      <vt:lpstr>Calibri</vt:lpstr>
      <vt:lpstr>Cambria</vt:lpstr>
      <vt:lpstr>Cooper Black</vt:lpstr>
      <vt:lpstr>David</vt:lpstr>
      <vt:lpstr>Gill Sans Ultra Bold</vt:lpstr>
      <vt:lpstr>Informal Roman</vt:lpstr>
      <vt:lpstr>Maiandra GD</vt:lpstr>
      <vt:lpstr>Times New Roman</vt:lpstr>
      <vt:lpstr>Wingdings 2</vt:lpstr>
      <vt:lpstr>SOCORÔTO</vt:lpstr>
      <vt:lpstr>2_Viagem</vt:lpstr>
      <vt:lpstr>Estrutura padrão</vt:lpstr>
      <vt:lpstr>Tema de Office</vt:lpstr>
      <vt:lpstr>1_Tema de Office</vt:lpstr>
      <vt:lpstr>2_Tema de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2020-12-28T18:44:25Z</dcterms:created>
  <dcterms:modified xsi:type="dcterms:W3CDTF">2020-12-28T18:49:29Z</dcterms:modified>
</cp:coreProperties>
</file>