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3"/>
  </p:notesMasterIdLst>
  <p:sldIdLst>
    <p:sldId id="283" r:id="rId3"/>
    <p:sldId id="270" r:id="rId4"/>
    <p:sldId id="271" r:id="rId5"/>
    <p:sldId id="273" r:id="rId6"/>
    <p:sldId id="275" r:id="rId7"/>
    <p:sldId id="276" r:id="rId8"/>
    <p:sldId id="277" r:id="rId9"/>
    <p:sldId id="278" r:id="rId10"/>
    <p:sldId id="279" r:id="rId11"/>
    <p:sldId id="286" r:id="rId12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89" d="100"/>
          <a:sy n="89" d="100"/>
        </p:scale>
        <p:origin x="466" y="5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31/10/2022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542170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06898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4327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380113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511266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66047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27766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23170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81520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19071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58222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63269-4DE0-4742-BC0E-B825836563F8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292150"/>
      </p:ext>
    </p:extLst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E4B43-1B92-4E62-B5AD-60A67C9586F7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661339"/>
      </p:ext>
    </p:extLst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8B704-B631-4648-A532-4E58E5992E67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091833"/>
      </p:ext>
    </p:extLst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271D5-2BF7-4605-BFEB-B872DA21F451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749299"/>
      </p:ext>
    </p:extLst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16CFF-3068-4173-BECF-529DBB168A5A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132161"/>
      </p:ext>
    </p:extLst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F334A-BA66-4E6A-B8D6-C5769D322698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384071"/>
      </p:ext>
    </p:extLst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0A4CC-62D7-4040-A97D-7B1832B5AA6B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502245"/>
      </p:ext>
    </p:extLst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F860A-55EA-4202-ACA7-FA5698F51761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02368"/>
      </p:ext>
    </p:extLst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4805F-DF34-4FB5-9378-37928744DCB2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08637"/>
      </p:ext>
    </p:extLst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19B80-ABB1-4A3A-96AF-F035B122BA20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414663"/>
      </p:ext>
    </p:extLst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5DE01-AEF3-4BF2-9856-B73EA1C7BE19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868968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/>
              <a:pPr>
                <a:defRPr/>
              </a:pPr>
              <a:t>31/10/2022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pt-B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pt-BR" smtClean="0"/>
              <a:t>Asıl metin stillerini düzenlemek için tıklatın</a:t>
            </a:r>
          </a:p>
          <a:p>
            <a:pPr lvl="1"/>
            <a:r>
              <a:rPr lang="tr-TR" altLang="pt-BR" smtClean="0"/>
              <a:t>İkinci düzey</a:t>
            </a:r>
          </a:p>
          <a:p>
            <a:pPr lvl="2"/>
            <a:r>
              <a:rPr lang="tr-TR" altLang="pt-BR" smtClean="0"/>
              <a:t>Üçüncü düzey</a:t>
            </a:r>
          </a:p>
          <a:p>
            <a:pPr lvl="3"/>
            <a:r>
              <a:rPr lang="tr-TR" altLang="pt-BR" smtClean="0"/>
              <a:t>Dördüncü düzey</a:t>
            </a:r>
          </a:p>
          <a:p>
            <a:pPr lvl="4"/>
            <a:r>
              <a:rPr lang="tr-TR" altLang="pt-B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C7BC67-DBF0-43B4-902C-42F5871D5D9F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51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audio" Target="../media/audio3.wav"/><Relationship Id="rId5" Type="http://schemas.openxmlformats.org/officeDocument/2006/relationships/image" Target="../media/image14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688288" y="6156952"/>
            <a:ext cx="31683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1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ctr"/>
            <a:r>
              <a:rPr lang="pt-BR" sz="14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PROGRESSÃO AUTOMÁTICA</a:t>
            </a:r>
            <a:endParaRPr lang="pt-BR" sz="14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 rot="10800000" flipV="1">
            <a:off x="2351584" y="1545474"/>
            <a:ext cx="68998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EL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SENÕR  </a:t>
            </a:r>
          </a:p>
          <a:p>
            <a:pPr algn="ctr"/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TANGO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200" y="332656"/>
            <a:ext cx="4248472" cy="532233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2866">
            <a:off x="483325" y="852515"/>
            <a:ext cx="4115203" cy="508042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27576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:fade/>
        <p:sndAc>
          <p:stSnd loop="1">
            <p:snd r:embed="rId2" name="El Dia Que Me Quieras.wav"/>
          </p:stSnd>
        </p:sndAc>
      </p:transition>
    </mc:Choice>
    <mc:Fallback>
      <p:transition spd="slow" advClick="0" advTm="20000">
        <p:fade/>
        <p:sndAc>
          <p:stSnd loop="1">
            <p:snd r:embed="rId2" name="El Dia Que Me Qui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888776" y="-232575"/>
            <a:ext cx="288032" cy="7090575"/>
          </a:xfrm>
          <a:prstGeom prst="rect">
            <a:avLst/>
          </a:prstGeom>
          <a:effectLst>
            <a:glow>
              <a:schemeClr val="accent1">
                <a:alpha val="39000"/>
              </a:schemeClr>
            </a:glo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3" y="332656"/>
            <a:ext cx="6882967" cy="626469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623392" y="383123"/>
            <a:ext cx="3744416" cy="6186309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PT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/>
                <a:ea typeface="Times New Roman"/>
                <a:cs typeface="Times New Roman"/>
              </a:rPr>
              <a:t>Sua origem encontra-se na área do Rio da Prata, nas cidades de Buenos Aires e Montevidéu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30836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5000">
        <p:fade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56728" y="-1"/>
            <a:ext cx="144016" cy="7003438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188640"/>
            <a:ext cx="7200800" cy="65527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280111" y="234224"/>
            <a:ext cx="7691313" cy="6534988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música não tem uma origem muito clara e não dispõe de numerosa documentação; descenderia da habanera (música cubana em compasso binário) e, se interpretava nos prostíbulos. </a:t>
            </a:r>
          </a:p>
          <a:p>
            <a:pPr algn="ctr"/>
            <a:endParaRPr lang="pt-PT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 duas últimas décadas do século XIX, começou a ser acompanhada de violino, flauta e violão. </a:t>
            </a:r>
          </a:p>
          <a:p>
            <a:pPr algn="ctr"/>
            <a:endParaRPr lang="pt-PT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Nessa época inicial era dançado por dois homens, daí o fato dos rostos virados, sem se fitar. </a:t>
            </a:r>
          </a:p>
          <a:p>
            <a:pPr algn="ctr"/>
            <a:endParaRPr lang="pt-PT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Depois, já nos anos 1910, com o sucesso em Paris foi aceito pela aristocracia.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69" y="476824"/>
            <a:ext cx="3588857" cy="59763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20209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6000">
        <p:fade/>
      </p:transition>
    </mc:Choice>
    <mc:Fallback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7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4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43" tmFilter="0, 0; 0.125,0.2665; 0.25,0.4; 0.375,0.465; 0.5,0.5;  0.625,0.535; 0.75,0.6; 0.875,0.7335; 1,1">
                                          <p:stCondLst>
                                            <p:cond delay="174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71" tmFilter="0, 0; 0.125,0.2665; 0.25,0.4; 0.375,0.465; 0.5,0.5;  0.625,0.535; 0.75,0.6; 0.875,0.7335; 1,1">
                                          <p:stCondLst>
                                            <p:cond delay="34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31" tmFilter="0, 0; 0.125,0.2665; 0.25,0.4; 0.375,0.465; 0.5,0.5;  0.625,0.535; 0.75,0.6; 0.875,0.7335; 1,1">
                                          <p:stCondLst>
                                            <p:cond delay="434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8">
                                          <p:stCondLst>
                                            <p:cond delay="170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36" decel="50000">
                                          <p:stCondLst>
                                            <p:cond delay="17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8">
                                          <p:stCondLst>
                                            <p:cond delay="344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36" decel="50000">
                                          <p:stCondLst>
                                            <p:cond delay="35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8">
                                          <p:stCondLst>
                                            <p:cond delay="4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36" decel="50000">
                                          <p:stCondLst>
                                            <p:cond delay="437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8">
                                          <p:stCondLst>
                                            <p:cond delay="47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36" decel="50000">
                                          <p:stCondLst>
                                            <p:cond delay="48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75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201144" y="-105109"/>
            <a:ext cx="3672408" cy="6963109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002">
            <a:off x="1812559" y="165601"/>
            <a:ext cx="7174559" cy="64347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567608" y="1052736"/>
            <a:ext cx="56166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O Tango mescla o drama,</a:t>
            </a:r>
          </a:p>
          <a:p>
            <a:pPr algn="ctr">
              <a:spcAft>
                <a:spcPts val="0"/>
              </a:spcAft>
            </a:pPr>
            <a:r>
              <a:rPr lang="pt-PT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 a paixão, </a:t>
            </a:r>
          </a:p>
          <a:p>
            <a:pPr algn="ctr">
              <a:spcAft>
                <a:spcPts val="0"/>
              </a:spcAft>
            </a:pPr>
            <a:r>
              <a:rPr lang="pt-PT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a sexualidade, e a agressividade, é sempre e totalmente triste</a:t>
            </a:r>
            <a:r>
              <a:rPr lang="pt-PT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.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71123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1000">
        <p:fade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25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5954">
            <a:off x="737067" y="784880"/>
            <a:ext cx="6481690" cy="5501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215680" y="437440"/>
            <a:ext cx="9145016" cy="5509200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Os cantores como Carlos Gardel (que na verdade era de origem francesa) e outros notáveis, venderam muitos discos na florescente indústria discográfica e difundiram o tango para fora da Argentina, tanto, que muitos turistas viajam para Buenos Aires para apreciar esse ritmo, com apresentações em casas noturnas e teatros, destacando-se o da “Esquina Carlos Gardel”, onde pudemos apreciar o ritmo, danças e a 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gastronomia</a:t>
            </a: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/>
                <a:ea typeface="Times New Roman"/>
              </a:rPr>
              <a:t>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6478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5000">
        <p:fade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655840" y="836712"/>
            <a:ext cx="7200800" cy="483209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pt-PT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Vimos </a:t>
            </a:r>
            <a:r>
              <a:rPr lang="pt-PT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a apresentação com </a:t>
            </a:r>
            <a:r>
              <a:rPr lang="pt-PT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grande emoção </a:t>
            </a:r>
            <a:r>
              <a:rPr lang="pt-PT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de um </a:t>
            </a:r>
            <a:r>
              <a:rPr lang="pt-PT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sósia de Carlos Gardel em noite esplendorosa; um belo espetáculo que me levou a escrever um poema conforme abaixo: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62069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5000">
        <p:fade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711683"/>
            <a:ext cx="9505056" cy="5434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1847528" y="1259175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>
                <a:latin typeface="Freestyle Script"/>
                <a:ea typeface="Times New Roman"/>
              </a:rPr>
              <a:t> </a:t>
            </a:r>
            <a:endParaRPr lang="pt-BR" sz="20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Noite caliente, ambiente refinado.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Momento de emoção!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Resgate magnífico do estilo de uma época.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Vislumbravam-se momentos arrebatadores.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 </a:t>
            </a:r>
            <a:endParaRPr lang="pt-BR" sz="1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39416" y="169761"/>
            <a:ext cx="21980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O POEMA</a:t>
            </a: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101490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:fade/>
        <p:sndAc>
          <p:stSnd>
            <p:snd r:embed="rId2" name="LA CUMPARCITA-BANDONEON.wav"/>
          </p:stSnd>
        </p:sndAc>
      </p:transition>
    </mc:Choice>
    <mc:Fallback>
      <p:transition spd="slow" advClick="0" advTm="20000">
        <p:fade/>
        <p:sndAc>
          <p:stSnd>
            <p:snd r:embed="rId2" name="LA CUMPARCITA-BANDONE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5" y="46321"/>
            <a:ext cx="11922120" cy="6623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279576" y="476672"/>
            <a:ext cx="7560840" cy="5293757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5F497A"/>
                </a:solidFill>
                <a:latin typeface="Cambria"/>
                <a:ea typeface="Times New Roman"/>
              </a:rPr>
              <a:t> </a:t>
            </a:r>
            <a:endParaRPr lang="pt-BR" sz="1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Chegou o canto, a dança e a orquestra.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O ritmo soava em sua máxima expressão.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A sensação impulsionava os passos dos bailarinos.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Corpos ardentes, pernas entrelaçadas, rostos hipnotizados.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8372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2000">
        <p:fad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92744" y="-1"/>
            <a:ext cx="72008" cy="6963109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332655"/>
            <a:ext cx="11593288" cy="63649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tângulo 2"/>
          <p:cNvSpPr/>
          <p:nvPr/>
        </p:nvSpPr>
        <p:spPr>
          <a:xfrm>
            <a:off x="2171564" y="1196752"/>
            <a:ext cx="777686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5F497A"/>
                </a:solidFill>
                <a:latin typeface="Cambria"/>
                <a:ea typeface="Times New Roman"/>
              </a:rPr>
              <a:t> 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Cantante emocionado, voz embargada.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Falava de </a:t>
            </a:r>
            <a:r>
              <a:rPr lang="pt-B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milongas</a:t>
            </a: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endParaRPr lang="pt-BR" sz="4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sobre </a:t>
            </a: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o manto de Gardel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  <a:ea typeface="Times New Roman"/>
              </a:rPr>
              <a:t>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8102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:zoom/>
      </p:transition>
    </mc:Choice>
    <mc:Fallback>
      <p:transition spd="slow" advClick="0" advTm="20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88" tmFilter="0, 0; 0.125,0.2665; 0.25,0.4; 0.375,0.465; 0.5,0.5;  0.625,0.535; 0.75,0.6; 0.875,0.7335; 1,1">
                                          <p:stCondLst>
                                            <p:cond delay="31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75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99234" y="319630"/>
            <a:ext cx="369423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32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e Acompanhamento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El Dia Que Me </a:t>
            </a:r>
            <a:r>
              <a:rPr lang="pt-BR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Quieras</a:t>
            </a:r>
            <a:endParaRPr lang="pt-BR" sz="2400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 </a:t>
            </a: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 Poema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</a:t>
            </a:r>
            <a:r>
              <a:rPr lang="pt-BR" sz="24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Cumparsita</a:t>
            </a:r>
            <a:endParaRPr lang="pt-BR" sz="2400" b="1" i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Contigo em La Distância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114904" y="4979226"/>
            <a:ext cx="7715304" cy="15591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133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13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2133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213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2133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133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333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3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0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28</a:t>
            </a:r>
          </a:p>
        </p:txBody>
      </p:sp>
      <p:sp>
        <p:nvSpPr>
          <p:cNvPr id="2" name="Retângulo 1"/>
          <p:cNvSpPr/>
          <p:nvPr/>
        </p:nvSpPr>
        <p:spPr>
          <a:xfrm>
            <a:off x="4114904" y="2954388"/>
            <a:ext cx="7715304" cy="183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2133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Palavra </a:t>
            </a:r>
            <a:r>
              <a:rPr lang="pt-BR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Forte" panose="03060902040502070203" pitchFamily="66" charset="0"/>
              </a:rPr>
              <a:t>milongas</a:t>
            </a:r>
            <a:r>
              <a:rPr lang="pt-BR" sz="2133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utilizada no meu poema, é fruto de observação no dia da apresentação no Teatro Carlos Gardel em Buenos Aires. Traduzindo para o nosso Português; habilidades de enganar, despistar, astúcias, mexericos e desculpas falsas sem cabimento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400" y="329579"/>
            <a:ext cx="2880317" cy="242603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3752455" y="757768"/>
            <a:ext cx="53856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APRESENTAÇÃO</a:t>
            </a:r>
            <a:endParaRPr lang="pt-BR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3200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913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prism isContent="1" isInverted="1"/>
        <p:sndAc>
          <p:stSnd>
            <p:snd r:embed="rId2" name="Bolero -Contigo en la distância.wav"/>
          </p:stSnd>
        </p:sndAc>
      </p:transition>
    </mc:Choice>
    <mc:Fallback xmlns="">
      <p:transition spd="slow" advClick="0" advTm="180000">
        <p:fade/>
        <p:sndAc>
          <p:stSnd>
            <p:snd r:embed="rId6" name="Bolero -Contigo en la distâ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9000"/>
                            </p:stCondLst>
                            <p:childTnLst>
                              <p:par>
                                <p:cTn id="9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EL SENÕR TAN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intings_from_Italy">
  <a:themeElements>
    <a:clrScheme name="Varsayılan Tasarım 13">
      <a:dk1>
        <a:srgbClr val="000000"/>
      </a:dk1>
      <a:lt1>
        <a:srgbClr val="33CC33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ADE2AD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3">
        <a:dk1>
          <a:srgbClr val="000000"/>
        </a:dk1>
        <a:lt1>
          <a:srgbClr val="33CC33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DE2AD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SENÕR TANGO</Template>
  <TotalTime>32</TotalTime>
  <Words>352</Words>
  <Application>Microsoft Office PowerPoint</Application>
  <PresentationFormat>Widescreen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7" baseType="lpstr">
      <vt:lpstr>Aharoni</vt:lpstr>
      <vt:lpstr>Arial</vt:lpstr>
      <vt:lpstr>Arial Black</vt:lpstr>
      <vt:lpstr>Bradley Hand ITC</vt:lpstr>
      <vt:lpstr>Britannic Bold</vt:lpstr>
      <vt:lpstr>Broadway</vt:lpstr>
      <vt:lpstr>Calibri</vt:lpstr>
      <vt:lpstr>Cambria</vt:lpstr>
      <vt:lpstr>Comic Sans MS</vt:lpstr>
      <vt:lpstr>David</vt:lpstr>
      <vt:lpstr>Forte</vt:lpstr>
      <vt:lpstr>Freestyle Script</vt:lpstr>
      <vt:lpstr>Maiandra GD</vt:lpstr>
      <vt:lpstr>Segoe Print</vt:lpstr>
      <vt:lpstr>Times New Roman</vt:lpstr>
      <vt:lpstr>EL SENÕR TANGO</vt:lpstr>
      <vt:lpstr>Paintings_from_Italy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4</cp:revision>
  <dcterms:created xsi:type="dcterms:W3CDTF">2022-10-31T20:41:52Z</dcterms:created>
  <dcterms:modified xsi:type="dcterms:W3CDTF">2022-10-31T21:14:04Z</dcterms:modified>
  <cp:contentStatus/>
</cp:coreProperties>
</file>