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99" r:id="rId4"/>
    <p:sldId id="301" r:id="rId5"/>
    <p:sldId id="302" r:id="rId6"/>
    <p:sldId id="303" r:id="rId7"/>
    <p:sldId id="304" r:id="rId8"/>
    <p:sldId id="288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/>
  </p:normalViewPr>
  <p:slideViewPr>
    <p:cSldViewPr>
      <p:cViewPr varScale="1">
        <p:scale>
          <a:sx n="103" d="100"/>
          <a:sy n="103" d="100"/>
        </p:scale>
        <p:origin x="114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E6C029-39A1-4735-B515-3EE0F97FCD5A}" type="datetimeFigureOut">
              <a:rPr lang="pt-BR" smtClean="0"/>
              <a:t>10/07/2024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34FAA0-14AA-4780-AE10-B72C09DA6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588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550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3919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732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6033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071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033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3485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6595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998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256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107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1030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684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411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859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48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5963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1182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672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9146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9830003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2214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87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10/07/2024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565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10/07/2024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12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jpg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 rot="21116857">
            <a:off x="1310533" y="861312"/>
            <a:ext cx="6372708" cy="1426751"/>
          </a:xfr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pt-BR" sz="4000" b="1" i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ATITUDES QUE FAZEM A  </a:t>
            </a:r>
          </a:p>
          <a:p>
            <a:r>
              <a:rPr lang="pt-BR" sz="5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DIFERENÇA</a:t>
            </a:r>
            <a:endParaRPr lang="pt-BR" sz="40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pPr algn="r"/>
            <a:r>
              <a:rPr lang="pt-BR" sz="1200" dirty="0">
                <a:solidFill>
                  <a:srgbClr val="FF0000"/>
                </a:solidFill>
                <a:latin typeface="Lucida Calligraphy" pitchFamily="66" charset="0"/>
              </a:rPr>
              <a:t>  </a:t>
            </a: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7536160" y="5589240"/>
            <a:ext cx="446449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400" b="1" dirty="0">
                <a:solidFill>
                  <a:srgbClr val="FFFF00"/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800" b="1" i="1" dirty="0">
                <a:solidFill>
                  <a:srgbClr val="FFFF00"/>
                </a:solidFill>
                <a:latin typeface="Bodoni MT Black" panose="02070A03080606020203" pitchFamily="18" charset="0"/>
              </a:rPr>
              <a:t>Não Utilize o Mouse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3D303340-3F02-2F11-045C-DA31A82407AA}"/>
              </a:ext>
            </a:extLst>
          </p:cNvPr>
          <p:cNvSpPr txBox="1"/>
          <p:nvPr/>
        </p:nvSpPr>
        <p:spPr>
          <a:xfrm rot="21209862">
            <a:off x="730314" y="3102909"/>
            <a:ext cx="36004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600" b="1" dirty="0">
                <a:solidFill>
                  <a:srgbClr val="FFFF00"/>
                </a:solidFill>
                <a:latin typeface="Eras Bold ITC" panose="020B0907030504020204" pitchFamily="34" charset="0"/>
                <a:ea typeface="Times New Roman" panose="02020603050405020304" pitchFamily="18" charset="0"/>
              </a:rPr>
              <a:t>Pode determinar se vai alcançar um objetivo ou desistir.  </a:t>
            </a:r>
          </a:p>
          <a:p>
            <a:pPr algn="ctr">
              <a:spcAft>
                <a:spcPts val="0"/>
              </a:spcAft>
            </a:pPr>
            <a:endParaRPr lang="pt-BR" sz="1800" dirty="0">
              <a:latin typeface="Eras Bold ITC" panose="020B0907030504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439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Click="0" advTm="22000">
        <p15:prstTrans prst="drape"/>
        <p:sndAc>
          <p:stSnd loop="1">
            <p:snd r:embed="rId2" name="André Gagnon - When I Fall In Love.wav"/>
          </p:stSnd>
        </p:sndAc>
      </p:transition>
    </mc:Choice>
    <mc:Fallback>
      <p:transition spd="slow" advClick="0" advTm="22000">
        <p:fade/>
        <p:sndAc>
          <p:stSnd loop="1">
            <p:snd r:embed="rId2" name="André Gagnon - When I Fall I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446" y="-58214"/>
            <a:ext cx="12308891" cy="697442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7222">
            <a:off x="293040" y="556774"/>
            <a:ext cx="2857500" cy="1600200"/>
          </a:xfrm>
          <a:prstGeom prst="rect">
            <a:avLst/>
          </a:prstGeom>
          <a:ln w="38100" cap="rnd">
            <a:solidFill>
              <a:srgbClr val="92D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3531">
            <a:off x="6795604" y="403118"/>
            <a:ext cx="2705100" cy="16859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413">
            <a:off x="9329690" y="301249"/>
            <a:ext cx="2445057" cy="1957994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291" y="294217"/>
            <a:ext cx="2628900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92D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1895">
            <a:off x="2502356" y="224036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5" name="Retângulo 14"/>
          <p:cNvSpPr/>
          <p:nvPr/>
        </p:nvSpPr>
        <p:spPr>
          <a:xfrm>
            <a:off x="164728" y="2996952"/>
            <a:ext cx="11907936" cy="3688817"/>
          </a:xfrm>
          <a:prstGeom prst="rect">
            <a:avLst/>
          </a:prstGeom>
        </p:spPr>
        <p:txBody>
          <a:bodyPr wrap="square">
            <a:prstTxWarp prst="textTriangleInverted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b="1" dirty="0">
                <a:latin typeface="Eras Bold ITC" panose="020B0907030504020204" pitchFamily="34" charset="0"/>
                <a:ea typeface="Times New Roman" panose="02020603050405020304" pitchFamily="18" charset="0"/>
              </a:rPr>
              <a:t>Alguns escolheriam “circunstâncias”, talvez dizendo: “Eu seria feliz...se tivesse mais dinheiro e uma saúde melhor”. Mas, na realidade, a felicidade muitas vezes está mais relacionada à atitude do que às circunstâncias.</a:t>
            </a:r>
            <a:endParaRPr lang="pt-BR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795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peelOff" invX="1"/>
      </p:transition>
    </mc:Choice>
    <mc:Fallback xmlns="">
      <p:transition spd="slow" advClick="0" advTm="2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446" y="-33021"/>
            <a:ext cx="12308891" cy="697442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7222">
            <a:off x="293040" y="556774"/>
            <a:ext cx="2857500" cy="1600200"/>
          </a:xfrm>
          <a:prstGeom prst="rect">
            <a:avLst/>
          </a:prstGeom>
          <a:ln w="38100" cap="rnd">
            <a:solidFill>
              <a:srgbClr val="92D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3531">
            <a:off x="6795604" y="403118"/>
            <a:ext cx="2705100" cy="16859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413">
            <a:off x="9329690" y="301249"/>
            <a:ext cx="2445057" cy="1957994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291" y="294217"/>
            <a:ext cx="2628900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92D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1895">
            <a:off x="2502356" y="224036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443371" y="2846089"/>
            <a:ext cx="11305256" cy="3184762"/>
          </a:xfrm>
          <a:prstGeom prst="rect">
            <a:avLst/>
          </a:prstGeom>
        </p:spPr>
        <p:txBody>
          <a:bodyPr wrap="square">
            <a:prstTxWarp prst="textCurveDown">
              <a:avLst>
                <a:gd name="adj" fmla="val 21074"/>
              </a:avLst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800" b="1" dirty="0">
                <a:solidFill>
                  <a:srgbClr val="FF0000"/>
                </a:solidFill>
                <a:latin typeface="Eras Bold ITC" panose="020B0907030504020204" pitchFamily="34" charset="0"/>
                <a:ea typeface="Times New Roman" panose="02020603050405020304" pitchFamily="18" charset="0"/>
              </a:rPr>
              <a:t>Talvez pensem:</a:t>
            </a:r>
            <a:endParaRPr lang="pt-BR" sz="4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800" b="1" dirty="0">
              <a:latin typeface="Eras Bold ITC" panose="020B0907030504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b="1" dirty="0">
                <a:latin typeface="Eras Bold ITC" panose="020B0907030504020204" pitchFamily="34" charset="0"/>
                <a:ea typeface="Times New Roman" panose="02020603050405020304" pitchFamily="18" charset="0"/>
              </a:rPr>
              <a:t>. Por que esconder minhas dificuldades fingindo ser otimista? 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b="1" dirty="0">
                <a:latin typeface="Eras Bold ITC" panose="020B0907030504020204" pitchFamily="34" charset="0"/>
                <a:ea typeface="Times New Roman" panose="02020603050405020304" pitchFamily="18" charset="0"/>
              </a:rPr>
              <a:t>. Eu posso ser positivo o tempo todo, mas isso não vai mudar minha situação.</a:t>
            </a:r>
          </a:p>
          <a:p>
            <a:pPr algn="ctr">
              <a:spcAft>
                <a:spcPts val="0"/>
              </a:spcAft>
            </a:pPr>
            <a:r>
              <a:rPr lang="pt-BR" sz="2800" b="1" dirty="0">
                <a:latin typeface="Eras Bold ITC" panose="020B0907030504020204" pitchFamily="34" charset="0"/>
                <a:ea typeface="Times New Roman" panose="02020603050405020304" pitchFamily="18" charset="0"/>
              </a:rPr>
              <a:t>. Melhor ser realista do que ser um sonhador.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800" b="1" dirty="0">
                <a:latin typeface="Eras Bold ITC" panose="020B0907030504020204" pitchFamily="34" charset="0"/>
                <a:ea typeface="Times New Roman" panose="02020603050405020304" pitchFamily="18" charset="0"/>
              </a:rPr>
              <a:t> 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155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1000">
        <p15:prstTrans prst="drape"/>
      </p:transition>
    </mc:Choice>
    <mc:Fallback xmlns="">
      <p:transition spd="slow" advClick="0" advTm="2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446" y="-58214"/>
            <a:ext cx="12308891" cy="697442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7222">
            <a:off x="293040" y="556774"/>
            <a:ext cx="2857500" cy="1600200"/>
          </a:xfrm>
          <a:prstGeom prst="rect">
            <a:avLst/>
          </a:prstGeom>
          <a:ln w="38100" cap="rnd">
            <a:solidFill>
              <a:srgbClr val="92D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3531">
            <a:off x="6795604" y="403118"/>
            <a:ext cx="2705100" cy="16859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413">
            <a:off x="9329690" y="301249"/>
            <a:ext cx="2445057" cy="1957994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291" y="294217"/>
            <a:ext cx="2628900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92D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1895">
            <a:off x="2502356" y="224036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361992" y="2643160"/>
            <a:ext cx="1146801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Eras Bold ITC" panose="020B0907030504020204" pitchFamily="34" charset="0"/>
                <a:ea typeface="Times New Roman" panose="02020603050405020304" pitchFamily="18" charset="0"/>
              </a:rPr>
              <a:t>O que isso quer dizer: 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Eras Bold ITC" panose="020B0907030504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latin typeface="Eras Bold ITC" panose="020B0907030504020204" pitchFamily="34" charset="0"/>
                <a:ea typeface="Times New Roman" panose="02020603050405020304" pitchFamily="18" charset="0"/>
              </a:rPr>
              <a:t>O pessimismo vai fazer você perder a força que precisa para melhorar a situação ou para lidar com ela. Se você vê tudo de modo negativo, vai se sentir “aflito” e todos os dias vão parecer “maus”, ou sombrios. Mas, se você se concentrar em coisas positivas, tudo vai melhorar. 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latin typeface="Eras Bold ITC" panose="020B0907030504020204" pitchFamily="34" charset="0"/>
                <a:ea typeface="Times New Roman" panose="02020603050405020304" pitchFamily="18" charset="0"/>
              </a:rPr>
              <a:t> A escolha é sua. </a:t>
            </a:r>
            <a:endParaRPr lang="pt-BR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980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25000">
        <p15:prstTrans prst="pageCurlDouble"/>
      </p:transition>
    </mc:Choice>
    <mc:Fallback>
      <p:transition spd="slow" advClick="0" advTm="2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446" y="-58214"/>
            <a:ext cx="12308891" cy="697442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7222">
            <a:off x="293040" y="556774"/>
            <a:ext cx="2857500" cy="1600200"/>
          </a:xfrm>
          <a:prstGeom prst="rect">
            <a:avLst/>
          </a:prstGeom>
          <a:ln w="38100" cap="rnd">
            <a:solidFill>
              <a:srgbClr val="92D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3531">
            <a:off x="6795604" y="403118"/>
            <a:ext cx="2705100" cy="16859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413">
            <a:off x="9329690" y="301249"/>
            <a:ext cx="2445057" cy="1957994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291" y="294217"/>
            <a:ext cx="2628900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92D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1895">
            <a:off x="2502356" y="224036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407368" y="3059668"/>
            <a:ext cx="113052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>
                <a:latin typeface="Eras Bold ITC" panose="020B0907030504020204" pitchFamily="34" charset="0"/>
                <a:ea typeface="Times New Roman" panose="02020603050405020304" pitchFamily="18" charset="0"/>
              </a:rPr>
              <a:t>A pessoa que dá sem esperar nada em troca sente muita alegria. Por que? Porque fomos criados para fazer mais do que simplesmente cuidar de nossas próprias necessidades.</a:t>
            </a:r>
            <a:endParaRPr lang="pt-BR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66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wind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446" y="-58214"/>
            <a:ext cx="12308891" cy="697442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7222">
            <a:off x="293040" y="556774"/>
            <a:ext cx="2857500" cy="1600200"/>
          </a:xfrm>
          <a:prstGeom prst="rect">
            <a:avLst/>
          </a:prstGeom>
          <a:ln w="38100" cap="rnd">
            <a:solidFill>
              <a:srgbClr val="92D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3531">
            <a:off x="6795604" y="403118"/>
            <a:ext cx="2705100" cy="16859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413">
            <a:off x="9329690" y="301249"/>
            <a:ext cx="2445057" cy="1957994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291" y="294217"/>
            <a:ext cx="2628900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92D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1895">
            <a:off x="2502356" y="224036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92D05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335361" y="2628781"/>
            <a:ext cx="1154002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atin typeface="Eras Bold ITC" panose="020B0907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Cuide de sua atitude da mesma maneira que você cuidaria de uma horta. Arranque as pragas do pessimismo e do pensamento negativo. </a:t>
            </a:r>
          </a:p>
          <a:p>
            <a:pPr algn="ctr"/>
            <a:r>
              <a:rPr lang="pt-BR" sz="3200" b="1" dirty="0">
                <a:latin typeface="Eras Bold ITC" panose="020B0907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Plante sementes de otimismo e torne sua vida produtiva com ações que resultam em emoções positivas. </a:t>
            </a:r>
          </a:p>
          <a:p>
            <a:pPr algn="ctr"/>
            <a:r>
              <a:rPr lang="pt-BR" sz="3200" b="1" dirty="0">
                <a:solidFill>
                  <a:srgbClr val="002060"/>
                </a:solidFill>
                <a:latin typeface="Eras Bold ITC" panose="020B0907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Assim, você terá certeza que a atitude faz a diferença.</a:t>
            </a:r>
            <a:endParaRPr lang="pt-BR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12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5000">
        <p14:switch dir="r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56040" y="620688"/>
            <a:ext cx="5328591" cy="4524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&amp; PRODUÇÃO</a:t>
            </a:r>
          </a:p>
          <a:p>
            <a:pPr algn="r"/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24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endParaRPr lang="pt-BR" sz="186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</a:t>
            </a:r>
            <a:r>
              <a:rPr lang="pt-BR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2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Som</a:t>
            </a:r>
            <a:r>
              <a:rPr lang="pt-BR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Apresentação</a:t>
            </a:r>
            <a:r>
              <a:rPr lang="pt-BR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2400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When I </a:t>
            </a:r>
            <a:r>
              <a:rPr lang="pt-BR" sz="2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Fall</a:t>
            </a:r>
            <a:r>
              <a:rPr lang="pt-BR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 In Love   </a:t>
            </a:r>
          </a:p>
          <a:p>
            <a:pPr algn="r"/>
            <a:r>
              <a:rPr lang="pt-BR" sz="1867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867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867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772816"/>
            <a:ext cx="3324146" cy="250339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6" name="Retângulo 25"/>
          <p:cNvSpPr/>
          <p:nvPr/>
        </p:nvSpPr>
        <p:spPr>
          <a:xfrm>
            <a:off x="407369" y="5948087"/>
            <a:ext cx="11456043" cy="646331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Saiba viver os belos momentos de sua vida, aprecie os caprichos da natureza, colha em todos os canteiros as flores da alegria.</a:t>
            </a:r>
            <a:endParaRPr lang="pt-BR" sz="105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9097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90000">
        <p14:ferris dir="l"/>
      </p:transition>
    </mc:Choice>
    <mc:Fallback xmlns="">
      <p:transition spd="slow" advClick="0" advTm="19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4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o Office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Apresentação2</Template>
  <TotalTime>63</TotalTime>
  <Words>306</Words>
  <Application>Microsoft Office PowerPoint</Application>
  <PresentationFormat>Widescreen</PresentationFormat>
  <Paragraphs>34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4" baseType="lpstr">
      <vt:lpstr>Arial</vt:lpstr>
      <vt:lpstr>Arial Black</vt:lpstr>
      <vt:lpstr>Bodoni MT Black</vt:lpstr>
      <vt:lpstr>Calibri</vt:lpstr>
      <vt:lpstr>Cambria</vt:lpstr>
      <vt:lpstr>Chiller</vt:lpstr>
      <vt:lpstr>Cooper Black</vt:lpstr>
      <vt:lpstr>David</vt:lpstr>
      <vt:lpstr>Eras Bold ITC</vt:lpstr>
      <vt:lpstr>Lucida Calligraphy</vt:lpstr>
      <vt:lpstr>Lucida Handwriting</vt:lpstr>
      <vt:lpstr>Maiandra GD</vt:lpstr>
      <vt:lpstr>Times New Roman</vt:lpstr>
      <vt:lpstr>Tw Cen MT</vt:lpstr>
      <vt:lpstr>Wingdings 2</vt:lpstr>
      <vt:lpstr>Tema do Office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4</cp:revision>
  <dcterms:created xsi:type="dcterms:W3CDTF">2024-07-10T12:34:04Z</dcterms:created>
  <dcterms:modified xsi:type="dcterms:W3CDTF">2024-07-10T13:42:00Z</dcterms:modified>
  <cp:contentStatus/>
</cp:coreProperties>
</file>