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101" d="100"/>
          <a:sy n="101" d="100"/>
        </p:scale>
        <p:origin x="126" y="2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4095F-E81E-472C-9D98-87C930944DCD}" type="datetimeFigureOut">
              <a:rPr lang="pt-BR" smtClean="0"/>
              <a:t>08/04/2017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14018-E7BD-45FC-A31A-466D8EC778F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708526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4095F-E81E-472C-9D98-87C930944DCD}" type="datetimeFigureOut">
              <a:rPr lang="pt-BR" smtClean="0"/>
              <a:t>08/04/2017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14018-E7BD-45FC-A31A-466D8EC778F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672432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4095F-E81E-472C-9D98-87C930944DCD}" type="datetimeFigureOut">
              <a:rPr lang="pt-BR" smtClean="0"/>
              <a:t>08/04/2017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14018-E7BD-45FC-A31A-466D8EC778F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371417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4095F-E81E-472C-9D98-87C930944DCD}" type="datetimeFigureOut">
              <a:rPr lang="pt-BR" smtClean="0"/>
              <a:t>08/04/2017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14018-E7BD-45FC-A31A-466D8EC778F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432674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4095F-E81E-472C-9D98-87C930944DCD}" type="datetimeFigureOut">
              <a:rPr lang="pt-BR" smtClean="0"/>
              <a:t>08/04/2017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14018-E7BD-45FC-A31A-466D8EC778F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659971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4095F-E81E-472C-9D98-87C930944DCD}" type="datetimeFigureOut">
              <a:rPr lang="pt-BR" smtClean="0"/>
              <a:t>08/04/2017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14018-E7BD-45FC-A31A-466D8EC778F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088656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4095F-E81E-472C-9D98-87C930944DCD}" type="datetimeFigureOut">
              <a:rPr lang="pt-BR" smtClean="0"/>
              <a:t>08/04/2017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14018-E7BD-45FC-A31A-466D8EC778F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458233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4095F-E81E-472C-9D98-87C930944DCD}" type="datetimeFigureOut">
              <a:rPr lang="pt-BR" smtClean="0"/>
              <a:t>08/04/2017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14018-E7BD-45FC-A31A-466D8EC778F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497270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4095F-E81E-472C-9D98-87C930944DCD}" type="datetimeFigureOut">
              <a:rPr lang="pt-BR" smtClean="0"/>
              <a:t>08/04/2017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14018-E7BD-45FC-A31A-466D8EC778F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622085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4095F-E81E-472C-9D98-87C930944DCD}" type="datetimeFigureOut">
              <a:rPr lang="pt-BR" smtClean="0"/>
              <a:t>08/04/2017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14018-E7BD-45FC-A31A-466D8EC778F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028545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4095F-E81E-472C-9D98-87C930944DCD}" type="datetimeFigureOut">
              <a:rPr lang="pt-BR" smtClean="0"/>
              <a:t>08/04/2017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14018-E7BD-45FC-A31A-466D8EC778F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860882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C4095F-E81E-472C-9D98-87C930944DCD}" type="datetimeFigureOut">
              <a:rPr lang="pt-BR" smtClean="0"/>
              <a:t>08/04/2017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D14018-E7BD-45FC-A31A-466D8EC778F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485946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pt.wikipedia.org/wiki/Ofere%C3%A7a_a_outra_face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papel.deparede.com.br/wp-content/uploads/2011/04/jesus-crucificad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32" y="0"/>
            <a:ext cx="9144000" cy="708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4"/>
          <p:cNvSpPr/>
          <p:nvPr/>
        </p:nvSpPr>
        <p:spPr>
          <a:xfrm>
            <a:off x="-147880" y="-242352"/>
            <a:ext cx="9473623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8000" b="1" i="1" dirty="0">
                <a:solidFill>
                  <a:schemeClr val="bg1"/>
                </a:solidFill>
                <a:latin typeface="GungsuhChe" panose="02030609000101010101" pitchFamily="49" charset="-127"/>
                <a:ea typeface="GungsuhChe" panose="02030609000101010101" pitchFamily="49" charset="-127"/>
              </a:rPr>
              <a:t>Sete frases de Jesus na cruz</a:t>
            </a:r>
            <a:endParaRPr lang="pt-PT" sz="8000" b="1" i="1" dirty="0">
              <a:solidFill>
                <a:schemeClr val="bg1"/>
              </a:solidFill>
              <a:effectLst/>
              <a:latin typeface="GungsuhChe" panose="02030609000101010101" pitchFamily="49" charset="-127"/>
              <a:ea typeface="GungsuhChe" panose="02030609000101010101" pitchFamily="49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57623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7000">
        <p14:ripple/>
        <p:sndAc>
          <p:stSnd>
            <p:snd r:embed="rId2" name="André Gagnon - Nocturne.wav"/>
          </p:stSnd>
        </p:sndAc>
      </p:transition>
    </mc:Choice>
    <mc:Fallback>
      <p:transition spd="slow" advTm="7000">
        <p:fade/>
        <p:sndAc>
          <p:stSnd>
            <p:snd r:embed="rId2" name="André Gagnon - Nocturn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papel.deparede.com.br/wp-content/uploads/2011/04/jesus-crucificad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0932" cy="70997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tângulo 5"/>
          <p:cNvSpPr/>
          <p:nvPr/>
        </p:nvSpPr>
        <p:spPr>
          <a:xfrm>
            <a:off x="542924" y="267385"/>
            <a:ext cx="787717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dirty="0">
                <a:solidFill>
                  <a:schemeClr val="bg1"/>
                </a:solidFill>
                <a:latin typeface="GungsuhChe" panose="02030609000101010101" pitchFamily="49" charset="-127"/>
                <a:ea typeface="GungsuhChe" panose="02030609000101010101" pitchFamily="49" charset="-127"/>
              </a:rPr>
              <a:t>"Pai, perdoai-os porque eles não sabem o que fazem." </a:t>
            </a:r>
          </a:p>
          <a:p>
            <a:pPr algn="ctr"/>
            <a:r>
              <a:rPr lang="pt-BR" sz="2800" dirty="0">
                <a:solidFill>
                  <a:schemeClr val="bg1"/>
                </a:solidFill>
                <a:latin typeface="GungsuhChe" panose="02030609000101010101" pitchFamily="49" charset="-127"/>
                <a:ea typeface="GungsuhChe" panose="02030609000101010101" pitchFamily="49" charset="-127"/>
              </a:rPr>
              <a:t>Lucas 23:34</a:t>
            </a:r>
          </a:p>
        </p:txBody>
      </p:sp>
      <p:sp>
        <p:nvSpPr>
          <p:cNvPr id="3" name="Retângulo 2"/>
          <p:cNvSpPr/>
          <p:nvPr/>
        </p:nvSpPr>
        <p:spPr>
          <a:xfrm>
            <a:off x="284691" y="5072896"/>
            <a:ext cx="8591550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200" dirty="0">
                <a:solidFill>
                  <a:schemeClr val="bg1"/>
                </a:solidFill>
                <a:latin typeface="GungsuhChe" panose="02030609000101010101" pitchFamily="49" charset="-127"/>
                <a:ea typeface="GungsuhChe" panose="02030609000101010101" pitchFamily="49" charset="-127"/>
              </a:rPr>
              <a:t>Esta primeira frase foi dita em forma de prece para que DEUS perdoasse a ignorância daqueles que o crucificavam: os soldados Romanos e a multidão que o acusava. Reflete e confirma uma exortação anterior de Jesus, quando instava a seus seguidores que amassem e </a:t>
            </a:r>
            <a:r>
              <a:rPr lang="pt-BR" sz="2200" dirty="0">
                <a:solidFill>
                  <a:schemeClr val="bg1"/>
                </a:solidFill>
                <a:latin typeface="GungsuhChe" panose="02030609000101010101" pitchFamily="49" charset="-127"/>
                <a:ea typeface="GungsuhChe" panose="02030609000101010101" pitchFamily="49" charset="-127"/>
                <a:hlinkClick r:id="rId3" tooltip="Ofereça a outra face"/>
              </a:rPr>
              <a:t> </a:t>
            </a:r>
            <a:r>
              <a:rPr lang="pt-BR" sz="2200" dirty="0">
                <a:solidFill>
                  <a:schemeClr val="bg1"/>
                </a:solidFill>
                <a:latin typeface="GungsuhChe" panose="02030609000101010101" pitchFamily="49" charset="-127"/>
                <a:ea typeface="GungsuhChe" panose="02030609000101010101" pitchFamily="49" charset="-127"/>
              </a:rPr>
              <a:t>perdoassem seus inimigos. </a:t>
            </a:r>
          </a:p>
        </p:txBody>
      </p:sp>
    </p:spTree>
    <p:extLst>
      <p:ext uri="{BB962C8B-B14F-4D97-AF65-F5344CB8AC3E}">
        <p14:creationId xmlns:p14="http://schemas.microsoft.com/office/powerpoint/2010/main" val="33551555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17000">
        <p14:vortex dir="r"/>
      </p:transition>
    </mc:Choice>
    <mc:Fallback>
      <p:transition spd="slow" advTm="17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papel.deparede.com.br/wp-content/uploads/2011/04/jesus-crucificad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32" y="0"/>
            <a:ext cx="9144000" cy="708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276224" y="286435"/>
            <a:ext cx="7524751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dirty="0">
                <a:solidFill>
                  <a:schemeClr val="bg1"/>
                </a:solidFill>
                <a:latin typeface="Gungsuh" panose="02030600000101010101" pitchFamily="18" charset="-127"/>
                <a:ea typeface="Gungsuh" panose="02030600000101010101" pitchFamily="18" charset="-127"/>
              </a:rPr>
              <a:t>"Em verdade eu te digo,  hoje estarás comigo no Paraíso.“</a:t>
            </a:r>
          </a:p>
          <a:p>
            <a:pPr algn="ctr"/>
            <a:r>
              <a:rPr lang="pt-BR" sz="2800" dirty="0">
                <a:solidFill>
                  <a:schemeClr val="bg1"/>
                </a:solidFill>
                <a:latin typeface="Gungsuh" panose="02030600000101010101" pitchFamily="18" charset="-127"/>
                <a:ea typeface="Gungsuh" panose="02030600000101010101" pitchFamily="18" charset="-127"/>
              </a:rPr>
              <a:t>Lucas 23:43</a:t>
            </a:r>
          </a:p>
          <a:p>
            <a:endParaRPr lang="pt-BR" dirty="0">
              <a:solidFill>
                <a:schemeClr val="bg1"/>
              </a:solidFill>
              <a:latin typeface="Gungsuh" panose="02030600000101010101" pitchFamily="18" charset="-127"/>
              <a:ea typeface="Gungsuh" panose="02030600000101010101" pitchFamily="18" charset="-127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402694" y="4734342"/>
            <a:ext cx="8372475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200" dirty="0">
                <a:solidFill>
                  <a:schemeClr val="bg1"/>
                </a:solidFill>
                <a:latin typeface="Gungsuh" panose="02030600000101010101" pitchFamily="18" charset="-127"/>
                <a:ea typeface="Gungsuh" panose="02030600000101010101" pitchFamily="18" charset="-127"/>
              </a:rPr>
              <a:t>No momento em que Jesus é crucificado, dois ladrões também o são, e suas cruzes se erguem ladeando a de Jesus. O ladrão à sua direita reconhece sua inocência, e pede que seja lembrado quando Jesus entrar em seu Reino, e Jesus lhe</a:t>
            </a:r>
          </a:p>
          <a:p>
            <a:pPr algn="ctr"/>
            <a:r>
              <a:rPr lang="pt-BR" sz="2200" dirty="0">
                <a:solidFill>
                  <a:schemeClr val="bg1"/>
                </a:solidFill>
                <a:latin typeface="Gungsuh" panose="02030600000101010101" pitchFamily="18" charset="-127"/>
                <a:ea typeface="Gungsuh" panose="02030600000101010101" pitchFamily="18" charset="-127"/>
              </a:rPr>
              <a:t> responde daquela forma. </a:t>
            </a:r>
          </a:p>
        </p:txBody>
      </p:sp>
    </p:spTree>
    <p:extLst>
      <p:ext uri="{BB962C8B-B14F-4D97-AF65-F5344CB8AC3E}">
        <p14:creationId xmlns:p14="http://schemas.microsoft.com/office/powerpoint/2010/main" val="2492733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17000">
        <p14:gallery dir="l"/>
      </p:transition>
    </mc:Choice>
    <mc:Fallback>
      <p:transition spd="slow" advTm="17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papel.deparede.com.br/wp-content/uploads/2011/04/jesus-crucificad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31" y="0"/>
            <a:ext cx="9144000" cy="708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390525" y="257860"/>
            <a:ext cx="795337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dirty="0">
                <a:solidFill>
                  <a:schemeClr val="bg1"/>
                </a:solidFill>
                <a:latin typeface="Gungsuh" panose="02030600000101010101" pitchFamily="18" charset="-127"/>
                <a:ea typeface="Gungsuh" panose="02030600000101010101" pitchFamily="18" charset="-127"/>
              </a:rPr>
              <a:t>"Mulher' Eis aí o seu filho...Então disse ao discípulo</a:t>
            </a:r>
          </a:p>
          <a:p>
            <a:pPr algn="ctr"/>
            <a:r>
              <a:rPr lang="pt-BR" sz="2800" dirty="0">
                <a:solidFill>
                  <a:schemeClr val="bg1"/>
                </a:solidFill>
                <a:latin typeface="Gungsuh" panose="02030600000101010101" pitchFamily="18" charset="-127"/>
                <a:ea typeface="Gungsuh" panose="02030600000101010101" pitchFamily="18" charset="-127"/>
              </a:rPr>
              <a:t>Eis aí tua mãe... " João 19:26-27</a:t>
            </a:r>
          </a:p>
        </p:txBody>
      </p:sp>
      <p:sp>
        <p:nvSpPr>
          <p:cNvPr id="3" name="Retângulo 2"/>
          <p:cNvSpPr/>
          <p:nvPr/>
        </p:nvSpPr>
        <p:spPr>
          <a:xfrm>
            <a:off x="274106" y="5180737"/>
            <a:ext cx="8886825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200" dirty="0">
                <a:solidFill>
                  <a:schemeClr val="bg1"/>
                </a:solidFill>
                <a:latin typeface="Gungsuh" panose="02030600000101010101" pitchFamily="18" charset="-127"/>
                <a:ea typeface="Gungsuh" panose="02030600000101010101" pitchFamily="18" charset="-127"/>
              </a:rPr>
              <a:t>Jesus, do alto da cruz, contempla os poucos amigos que o seguiram até o Calvário, e com aquelas palavras confia seu discípulo (cujo nome não é citado,</a:t>
            </a:r>
          </a:p>
          <a:p>
            <a:pPr algn="ctr"/>
            <a:r>
              <a:rPr lang="pt-BR" sz="2200" dirty="0">
                <a:solidFill>
                  <a:schemeClr val="bg1"/>
                </a:solidFill>
                <a:latin typeface="Gungsuh" panose="02030600000101010101" pitchFamily="18" charset="-127"/>
                <a:ea typeface="Gungsuh" panose="02030600000101010101" pitchFamily="18" charset="-127"/>
              </a:rPr>
              <a:t> mas crê-se que seja João) aos cuidados de sua mãe Maria, e ela a ele.</a:t>
            </a:r>
          </a:p>
        </p:txBody>
      </p:sp>
    </p:spTree>
    <p:extLst>
      <p:ext uri="{BB962C8B-B14F-4D97-AF65-F5344CB8AC3E}">
        <p14:creationId xmlns:p14="http://schemas.microsoft.com/office/powerpoint/2010/main" val="40205305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17000">
        <p15:prstTrans prst="crush"/>
      </p:transition>
    </mc:Choice>
    <mc:Fallback>
      <p:transition spd="slow" advTm="17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papel.deparede.com.br/wp-content/uploads/2011/04/jesus-crucificad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32" y="0"/>
            <a:ext cx="9144000" cy="708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314325" y="262235"/>
            <a:ext cx="8439149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dirty="0">
                <a:solidFill>
                  <a:schemeClr val="bg1"/>
                </a:solidFill>
                <a:latin typeface="Gungsuh" panose="02030600000101010101" pitchFamily="18" charset="-127"/>
                <a:ea typeface="Gungsuh" panose="02030600000101010101" pitchFamily="18" charset="-127"/>
              </a:rPr>
              <a:t>"</a:t>
            </a:r>
            <a:r>
              <a:rPr lang="pt-BR" sz="2800" dirty="0" err="1">
                <a:solidFill>
                  <a:schemeClr val="bg1"/>
                </a:solidFill>
                <a:latin typeface="Gungsuh" panose="02030600000101010101" pitchFamily="18" charset="-127"/>
                <a:ea typeface="Gungsuh" panose="02030600000101010101" pitchFamily="18" charset="-127"/>
              </a:rPr>
              <a:t>Eloí</a:t>
            </a:r>
            <a:r>
              <a:rPr lang="pt-BR" sz="2800" dirty="0">
                <a:solidFill>
                  <a:schemeClr val="bg1"/>
                </a:solidFill>
                <a:latin typeface="Gungsuh" panose="02030600000101010101" pitchFamily="18" charset="-127"/>
                <a:ea typeface="Gungsuh" panose="02030600000101010101" pitchFamily="18" charset="-127"/>
              </a:rPr>
              <a:t>, </a:t>
            </a:r>
            <a:r>
              <a:rPr lang="pt-BR" sz="2800" dirty="0" err="1">
                <a:solidFill>
                  <a:schemeClr val="bg1"/>
                </a:solidFill>
                <a:latin typeface="Gungsuh" panose="02030600000101010101" pitchFamily="18" charset="-127"/>
                <a:ea typeface="Gungsuh" panose="02030600000101010101" pitchFamily="18" charset="-127"/>
              </a:rPr>
              <a:t>Eloí</a:t>
            </a:r>
            <a:r>
              <a:rPr lang="pt-BR" sz="2800" dirty="0">
                <a:solidFill>
                  <a:schemeClr val="bg1"/>
                </a:solidFill>
                <a:latin typeface="Gungsuh" panose="02030600000101010101" pitchFamily="18" charset="-127"/>
                <a:ea typeface="Gungsuh" panose="02030600000101010101" pitchFamily="18" charset="-127"/>
              </a:rPr>
              <a:t>, lama </a:t>
            </a:r>
            <a:r>
              <a:rPr lang="pt-BR" sz="2800" dirty="0" err="1">
                <a:solidFill>
                  <a:schemeClr val="bg1"/>
                </a:solidFill>
                <a:latin typeface="Gungsuh" panose="02030600000101010101" pitchFamily="18" charset="-127"/>
                <a:ea typeface="Gungsuh" panose="02030600000101010101" pitchFamily="18" charset="-127"/>
              </a:rPr>
              <a:t>sabactani</a:t>
            </a:r>
            <a:r>
              <a:rPr lang="pt-BR" sz="2800" dirty="0">
                <a:solidFill>
                  <a:schemeClr val="bg1"/>
                </a:solidFill>
                <a:latin typeface="Gungsuh" panose="02030600000101010101" pitchFamily="18" charset="-127"/>
                <a:ea typeface="Gungsuh" panose="02030600000101010101" pitchFamily="18" charset="-127"/>
              </a:rPr>
              <a:t>? </a:t>
            </a:r>
          </a:p>
          <a:p>
            <a:pPr algn="ctr"/>
            <a:r>
              <a:rPr lang="pt-BR" sz="2800" dirty="0">
                <a:solidFill>
                  <a:schemeClr val="bg1"/>
                </a:solidFill>
                <a:latin typeface="Gungsuh" panose="02030600000101010101" pitchFamily="18" charset="-127"/>
                <a:ea typeface="Gungsuh" panose="02030600000101010101" pitchFamily="18" charset="-127"/>
              </a:rPr>
              <a:t>(Deus, meu Deus,</a:t>
            </a:r>
          </a:p>
          <a:p>
            <a:pPr algn="ctr"/>
            <a:r>
              <a:rPr lang="pt-BR" sz="2800" dirty="0">
                <a:solidFill>
                  <a:schemeClr val="bg1"/>
                </a:solidFill>
                <a:latin typeface="Gungsuh" panose="02030600000101010101" pitchFamily="18" charset="-127"/>
                <a:ea typeface="Gungsuh" panose="02030600000101010101" pitchFamily="18" charset="-127"/>
              </a:rPr>
              <a:t> por que me abandonaste?)" </a:t>
            </a:r>
          </a:p>
          <a:p>
            <a:pPr algn="ctr"/>
            <a:r>
              <a:rPr lang="pt-BR" sz="2800" dirty="0">
                <a:solidFill>
                  <a:schemeClr val="bg1"/>
                </a:solidFill>
                <a:latin typeface="Gungsuh" panose="02030600000101010101" pitchFamily="18" charset="-127"/>
                <a:ea typeface="Gungsuh" panose="02030600000101010101" pitchFamily="18" charset="-127"/>
              </a:rPr>
              <a:t>Mateus 27:46 e Marcos 15:34</a:t>
            </a:r>
          </a:p>
        </p:txBody>
      </p:sp>
      <p:sp>
        <p:nvSpPr>
          <p:cNvPr id="3" name="Retângulo 2"/>
          <p:cNvSpPr/>
          <p:nvPr/>
        </p:nvSpPr>
        <p:spPr>
          <a:xfrm>
            <a:off x="0" y="4188500"/>
            <a:ext cx="8839200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200" dirty="0">
                <a:solidFill>
                  <a:schemeClr val="bg1"/>
                </a:solidFill>
                <a:latin typeface="Gungsuh" panose="02030600000101010101" pitchFamily="18" charset="-127"/>
                <a:ea typeface="Gungsuh" panose="02030600000101010101" pitchFamily="18" charset="-127"/>
              </a:rPr>
              <a:t>Esta frase é uma que se destaca no conjunto, por ter sido a única registrada tanto por Marcos como por Mateus, e por ter sido transmitida a nós em uma outra língua, o aramaico. Expressa o sentimento de total abandono experimentado por Jesus em seu sacrifício e a necessidade de enfrentar a agonia sem qualquer valimento, nem mesmo o divino, a fim de cumprir seu desígnio e realizar sua obra de salvação</a:t>
            </a:r>
          </a:p>
        </p:txBody>
      </p:sp>
    </p:spTree>
    <p:extLst>
      <p:ext uri="{BB962C8B-B14F-4D97-AF65-F5344CB8AC3E}">
        <p14:creationId xmlns:p14="http://schemas.microsoft.com/office/powerpoint/2010/main" val="29770410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24000">
        <p14:switch dir="r"/>
      </p:transition>
    </mc:Choice>
    <mc:Fallback>
      <p:transition spd="slow" advTm="24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papel.deparede.com.br/wp-content/uploads/2011/04/jesus-crucificad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08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2225343" y="224909"/>
            <a:ext cx="486864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800" dirty="0">
                <a:solidFill>
                  <a:schemeClr val="bg1"/>
                </a:solidFill>
                <a:latin typeface="Gungsuh" panose="02030600000101010101" pitchFamily="18" charset="-127"/>
                <a:ea typeface="Gungsuh" panose="02030600000101010101" pitchFamily="18" charset="-127"/>
              </a:rPr>
              <a:t>"Tenho sede". João 19:28</a:t>
            </a:r>
          </a:p>
        </p:txBody>
      </p:sp>
      <p:sp>
        <p:nvSpPr>
          <p:cNvPr id="3" name="Retângulo 2"/>
          <p:cNvSpPr/>
          <p:nvPr/>
        </p:nvSpPr>
        <p:spPr>
          <a:xfrm>
            <a:off x="0" y="4946988"/>
            <a:ext cx="8934450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200" dirty="0">
                <a:solidFill>
                  <a:schemeClr val="bg1"/>
                </a:solidFill>
                <a:latin typeface="Gungsuh" panose="02030600000101010101" pitchFamily="18" charset="-127"/>
                <a:ea typeface="Gungsuh" panose="02030600000101010101" pitchFamily="18" charset="-127"/>
              </a:rPr>
              <a:t>Aqui fica patente a natureza humana de Jesus, não era uma reclamação ou um pedido, mas uma afirmação clara de que Ele era de carne e osso, tinha fome e sede como todos os humanos. E, é por isso, que Ele se compadece de nós, pois Ele conhece todas as nossas dores</a:t>
            </a:r>
          </a:p>
        </p:txBody>
      </p:sp>
    </p:spTree>
    <p:extLst>
      <p:ext uri="{BB962C8B-B14F-4D97-AF65-F5344CB8AC3E}">
        <p14:creationId xmlns:p14="http://schemas.microsoft.com/office/powerpoint/2010/main" val="39838139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17000">
        <p:blinds dir="vert"/>
      </p:transition>
    </mc:Choice>
    <mc:Fallback>
      <p:transition spd="slow" advTm="17000">
        <p:blinds dir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papel.deparede.com.br/wp-content/uploads/2011/04/jesus-crucificad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08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1020706" y="215384"/>
            <a:ext cx="588173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800" dirty="0">
                <a:solidFill>
                  <a:schemeClr val="bg1"/>
                </a:solidFill>
                <a:latin typeface="Gungsuh" panose="02030600000101010101" pitchFamily="18" charset="-127"/>
                <a:ea typeface="Gungsuh" panose="02030600000101010101" pitchFamily="18" charset="-127"/>
              </a:rPr>
              <a:t>"Está consumado" (</a:t>
            </a:r>
            <a:r>
              <a:rPr lang="pt-BR" sz="2800" u="sng" dirty="0">
                <a:solidFill>
                  <a:schemeClr val="bg1"/>
                </a:solidFill>
                <a:latin typeface="Gungsuh" panose="02030600000101010101" pitchFamily="18" charset="-127"/>
                <a:ea typeface="Gungsuh" panose="02030600000101010101" pitchFamily="18" charset="-127"/>
              </a:rPr>
              <a:t>João 19:30</a:t>
            </a:r>
            <a:endParaRPr lang="pt-BR" sz="2800" dirty="0">
              <a:solidFill>
                <a:schemeClr val="bg1"/>
              </a:solidFill>
              <a:latin typeface="Gungsuh" panose="02030600000101010101" pitchFamily="18" charset="-127"/>
              <a:ea typeface="Gungsuh" panose="02030600000101010101" pitchFamily="18" charset="-127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190500" y="5309711"/>
            <a:ext cx="876300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200" dirty="0">
                <a:solidFill>
                  <a:schemeClr val="bg1"/>
                </a:solidFill>
                <a:latin typeface="Gungsuh" panose="02030600000101010101" pitchFamily="18" charset="-127"/>
                <a:ea typeface="Gungsuh" panose="02030600000101010101" pitchFamily="18" charset="-127"/>
              </a:rPr>
              <a:t>Jesus declara que tudo o que devia ser feito foi cumprido e é interpretada como um sinal de que a obra de salvação se tornará eficaz por intermédio de seu sacrifício em prol de todos os homens</a:t>
            </a:r>
          </a:p>
        </p:txBody>
      </p:sp>
    </p:spTree>
    <p:extLst>
      <p:ext uri="{BB962C8B-B14F-4D97-AF65-F5344CB8AC3E}">
        <p14:creationId xmlns:p14="http://schemas.microsoft.com/office/powerpoint/2010/main" val="35027839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16000">
        <p14:prism/>
      </p:transition>
    </mc:Choice>
    <mc:Fallback>
      <p:transition spd="slow" advTm="16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papel.deparede.com.br/wp-content/uploads/2011/04/jesus-crucificad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32" y="0"/>
            <a:ext cx="9144000" cy="708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942975" y="362635"/>
            <a:ext cx="620077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dirty="0">
                <a:solidFill>
                  <a:schemeClr val="bg1"/>
                </a:solidFill>
                <a:latin typeface="Gungsuh" panose="02030600000101010101" pitchFamily="18" charset="-127"/>
                <a:ea typeface="Gungsuh" panose="02030600000101010101" pitchFamily="18" charset="-127"/>
              </a:rPr>
              <a:t>"Pai, em tuas mãos entrego meu espírito". </a:t>
            </a:r>
          </a:p>
          <a:p>
            <a:pPr algn="ctr"/>
            <a:r>
              <a:rPr lang="pt-BR" sz="2800" dirty="0">
                <a:solidFill>
                  <a:schemeClr val="bg1"/>
                </a:solidFill>
                <a:latin typeface="Gungsuh" panose="02030600000101010101" pitchFamily="18" charset="-127"/>
                <a:ea typeface="Gungsuh" panose="02030600000101010101" pitchFamily="18" charset="-127"/>
              </a:rPr>
              <a:t>Lucas 23:46</a:t>
            </a:r>
          </a:p>
        </p:txBody>
      </p:sp>
      <p:sp>
        <p:nvSpPr>
          <p:cNvPr id="3" name="Retângulo 2"/>
          <p:cNvSpPr/>
          <p:nvPr/>
        </p:nvSpPr>
        <p:spPr>
          <a:xfrm>
            <a:off x="695324" y="5424785"/>
            <a:ext cx="7058025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200" dirty="0">
                <a:solidFill>
                  <a:schemeClr val="bg1"/>
                </a:solidFill>
                <a:latin typeface="Gungsuh" panose="02030600000101010101" pitchFamily="18" charset="-127"/>
                <a:ea typeface="Gungsuh" panose="02030600000101010101" pitchFamily="18" charset="-127"/>
              </a:rPr>
              <a:t>Terminada sua agonia,</a:t>
            </a:r>
          </a:p>
          <a:p>
            <a:pPr algn="ctr"/>
            <a:r>
              <a:rPr lang="pt-BR" sz="2200" dirty="0">
                <a:solidFill>
                  <a:schemeClr val="bg1"/>
                </a:solidFill>
                <a:latin typeface="Gungsuh" panose="02030600000101010101" pitchFamily="18" charset="-127"/>
                <a:ea typeface="Gungsuh" panose="02030600000101010101" pitchFamily="18" charset="-127"/>
              </a:rPr>
              <a:t> Jesus se abandona aos cuidados de seu Pai e, assim fazendo, expira.</a:t>
            </a:r>
          </a:p>
        </p:txBody>
      </p:sp>
    </p:spTree>
    <p:extLst>
      <p:ext uri="{BB962C8B-B14F-4D97-AF65-F5344CB8AC3E}">
        <p14:creationId xmlns:p14="http://schemas.microsoft.com/office/powerpoint/2010/main" val="1516678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8000">
        <p14:window dir="vert"/>
      </p:transition>
    </mc:Choice>
    <mc:Fallback>
      <p:transition spd="slow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papel.deparede.com.br/wp-content/uploads/2011/04/jesus-crucificad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3067050" y="3667125"/>
            <a:ext cx="4886325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i="1" dirty="0">
                <a:solidFill>
                  <a:schemeClr val="bg1"/>
                </a:solidFill>
                <a:latin typeface="Gungsuh" panose="02030600000101010101" pitchFamily="18" charset="-127"/>
                <a:ea typeface="Gungsuh" panose="02030600000101010101" pitchFamily="18" charset="-127"/>
              </a:rPr>
              <a:t>Formatação</a:t>
            </a:r>
          </a:p>
          <a:p>
            <a:pPr algn="ctr"/>
            <a:r>
              <a:rPr lang="pt-BR" sz="2800" b="1" i="1" dirty="0" err="1">
                <a:solidFill>
                  <a:schemeClr val="bg1"/>
                </a:solidFill>
                <a:latin typeface="Gungsuh" panose="02030600000101010101" pitchFamily="18" charset="-127"/>
                <a:ea typeface="Gungsuh" panose="02030600000101010101" pitchFamily="18" charset="-127"/>
              </a:rPr>
              <a:t>Verarduin</a:t>
            </a:r>
            <a:endParaRPr lang="pt-BR" sz="2800" b="1" i="1" dirty="0">
              <a:solidFill>
                <a:schemeClr val="bg1"/>
              </a:solidFill>
              <a:latin typeface="Gungsuh" panose="02030600000101010101" pitchFamily="18" charset="-127"/>
              <a:ea typeface="Gungsuh" panose="02030600000101010101" pitchFamily="18" charset="-127"/>
            </a:endParaRPr>
          </a:p>
          <a:p>
            <a:pPr algn="ctr"/>
            <a:r>
              <a:rPr lang="pt-BR" sz="2800" b="1" i="1" dirty="0">
                <a:solidFill>
                  <a:schemeClr val="bg1"/>
                </a:solidFill>
                <a:latin typeface="Gungsuh" panose="02030600000101010101" pitchFamily="18" charset="-127"/>
                <a:ea typeface="Gungsuh" panose="02030600000101010101" pitchFamily="18" charset="-127"/>
              </a:rPr>
              <a:t>Texto</a:t>
            </a:r>
          </a:p>
          <a:p>
            <a:pPr algn="ctr"/>
            <a:r>
              <a:rPr lang="pt-BR" sz="2800" b="1" i="1" dirty="0">
                <a:solidFill>
                  <a:schemeClr val="bg1"/>
                </a:solidFill>
                <a:latin typeface="Gungsuh" panose="02030600000101010101" pitchFamily="18" charset="-127"/>
                <a:ea typeface="Gungsuh" panose="02030600000101010101" pitchFamily="18" charset="-127"/>
              </a:rPr>
              <a:t>Origem: Wikipédia,</a:t>
            </a:r>
          </a:p>
          <a:p>
            <a:pPr algn="ctr"/>
            <a:r>
              <a:rPr lang="pt-BR" sz="2800" b="1" i="1" dirty="0">
                <a:solidFill>
                  <a:schemeClr val="bg1"/>
                </a:solidFill>
                <a:latin typeface="Gungsuh" panose="02030600000101010101" pitchFamily="18" charset="-127"/>
                <a:ea typeface="Gungsuh" panose="02030600000101010101" pitchFamily="18" charset="-127"/>
              </a:rPr>
              <a:t> a enciclopédia livre.</a:t>
            </a:r>
          </a:p>
          <a:p>
            <a:pPr algn="ctr"/>
            <a:r>
              <a:rPr lang="pt-BR" sz="2800" b="1" i="1" dirty="0">
                <a:solidFill>
                  <a:schemeClr val="bg1"/>
                </a:solidFill>
                <a:latin typeface="Gungsuh" panose="02030600000101010101" pitchFamily="18" charset="-127"/>
                <a:ea typeface="Gungsuh" panose="02030600000101010101" pitchFamily="18" charset="-127"/>
              </a:rPr>
              <a:t>Imagem</a:t>
            </a:r>
          </a:p>
          <a:p>
            <a:pPr algn="ctr"/>
            <a:r>
              <a:rPr lang="pt-BR" sz="2800" b="1" i="1" dirty="0">
                <a:solidFill>
                  <a:schemeClr val="bg1"/>
                </a:solidFill>
                <a:latin typeface="Gungsuh" panose="02030600000101010101" pitchFamily="18" charset="-127"/>
                <a:ea typeface="Gungsuh" panose="02030600000101010101" pitchFamily="18" charset="-127"/>
              </a:rPr>
              <a:t>Internet</a:t>
            </a:r>
          </a:p>
        </p:txBody>
      </p:sp>
      <p:sp>
        <p:nvSpPr>
          <p:cNvPr id="3" name="CaixaDeTexto 2"/>
          <p:cNvSpPr txBox="1"/>
          <p:nvPr/>
        </p:nvSpPr>
        <p:spPr>
          <a:xfrm>
            <a:off x="104774" y="6488668"/>
            <a:ext cx="31337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>
                <a:solidFill>
                  <a:schemeClr val="bg1"/>
                </a:solidFill>
                <a:latin typeface="Gungsuh" panose="02030600000101010101" pitchFamily="18" charset="-127"/>
                <a:ea typeface="Gungsuh" panose="02030600000101010101" pitchFamily="18" charset="-127"/>
              </a:rPr>
              <a:t>Vera.arduin@gmail.com</a:t>
            </a:r>
          </a:p>
        </p:txBody>
      </p:sp>
    </p:spTree>
    <p:extLst>
      <p:ext uri="{BB962C8B-B14F-4D97-AF65-F5344CB8AC3E}">
        <p14:creationId xmlns:p14="http://schemas.microsoft.com/office/powerpoint/2010/main" val="29915711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20000">
        <p15:prstTrans prst="airplane"/>
      </p:transition>
    </mc:Choice>
    <mc:Fallback>
      <p:transition spd="slow" advTm="20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Apresentação2</Template>
  <TotalTime>8</TotalTime>
  <Words>366</Words>
  <Application>Microsoft Office PowerPoint</Application>
  <PresentationFormat>Apresentação na tela (4:3)</PresentationFormat>
  <Paragraphs>33</Paragraphs>
  <Slides>9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9</vt:i4>
      </vt:variant>
    </vt:vector>
  </HeadingPairs>
  <TitlesOfParts>
    <vt:vector size="15" baseType="lpstr">
      <vt:lpstr>Gungsuh</vt:lpstr>
      <vt:lpstr>GungsuhChe</vt:lpstr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windows</dc:creator>
  <cp:lastModifiedBy>windows</cp:lastModifiedBy>
  <cp:revision>1</cp:revision>
  <dcterms:created xsi:type="dcterms:W3CDTF">2017-04-08T15:17:56Z</dcterms:created>
  <dcterms:modified xsi:type="dcterms:W3CDTF">2017-04-08T15:26:17Z</dcterms:modified>
</cp:coreProperties>
</file>